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Былина «Илья Муромец и Соловей Разбойник»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285884"/>
          </a:xfrm>
        </p:spPr>
        <p:txBody>
          <a:bodyPr/>
          <a:lstStyle/>
          <a:p>
            <a:r>
              <a:rPr lang="ru-RU" dirty="0" smtClean="0"/>
              <a:t>Как описывается вражья сила в Чернигове? Какую роль играет здесь эпитет «черный»?</a:t>
            </a:r>
            <a:endParaRPr lang="ru-RU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1" y="1500174"/>
            <a:ext cx="6572296" cy="36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5214950"/>
            <a:ext cx="771530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Черный – </a:t>
            </a:r>
            <a:r>
              <a:rPr lang="ru-RU" sz="2800" b="1" dirty="0" smtClean="0">
                <a:solidFill>
                  <a:srgbClr val="C00000"/>
                </a:solidFill>
              </a:rPr>
              <a:t>многозначный эпитет.</a:t>
            </a:r>
          </a:p>
          <a:p>
            <a:pPr algn="ctr"/>
            <a:r>
              <a:rPr lang="ru-RU" sz="2800" b="1" dirty="0" smtClean="0"/>
              <a:t>Черный – </a:t>
            </a:r>
            <a:r>
              <a:rPr lang="ru-RU" sz="2800" b="1" dirty="0" smtClean="0">
                <a:solidFill>
                  <a:srgbClr val="C00000"/>
                </a:solidFill>
              </a:rPr>
              <a:t>мрачный, безотрадный.</a:t>
            </a:r>
          </a:p>
          <a:p>
            <a:pPr algn="ctr"/>
            <a:r>
              <a:rPr lang="ru-RU" sz="2800" b="1" dirty="0" smtClean="0"/>
              <a:t>Черный – </a:t>
            </a:r>
            <a:r>
              <a:rPr lang="ru-RU" sz="2800" b="1" dirty="0" smtClean="0">
                <a:solidFill>
                  <a:srgbClr val="C00000"/>
                </a:solidFill>
              </a:rPr>
              <a:t>преступный, злой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Каким вы представляете себе Соловья Разбойника?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903" y="3429000"/>
            <a:ext cx="5288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572132" y="1714488"/>
            <a:ext cx="3286148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Докажите, что сцены, где описывается свист Соловья, содержит гиперболу.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Какие предстает Илья в части, где рассказывается о его приезде в Киев? Каков князь Владимир?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766331" cy="36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Былины</a:t>
            </a:r>
            <a:r>
              <a:rPr lang="ru-RU" sz="3600" b="1" dirty="0" smtClean="0"/>
              <a:t> – наша русская национальная гордость, </a:t>
            </a:r>
            <a:r>
              <a:rPr lang="ru-RU" sz="3600" b="1" dirty="0" smtClean="0">
                <a:solidFill>
                  <a:srgbClr val="FFFF00"/>
                </a:solidFill>
              </a:rPr>
              <a:t>«энциклопедия древнерусской жизни»</a:t>
            </a:r>
            <a:r>
              <a:rPr lang="ru-RU" sz="3600" b="1" dirty="0" smtClean="0"/>
              <a:t>, выражение несокрушимой мощи народного духа, беззаветной любви и служения Родине, страстной ненависти к врагам, глубокой нравственной чистоты и духовной красоты народа.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Былина и сказка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285861"/>
            <a:ext cx="4040188" cy="25717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«Сказка ложь, да  в ней намек, добрым молодцам урок»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285861"/>
            <a:ext cx="4041775" cy="292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«Дела давно минувших дней, преданья старины глубокой»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071942"/>
            <a:ext cx="8786874" cy="2628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Былина рассказывает о делах, </a:t>
            </a:r>
            <a:r>
              <a:rPr lang="ru-RU" sz="2400" b="1" dirty="0" smtClean="0">
                <a:solidFill>
                  <a:srgbClr val="C00000"/>
                </a:solidFill>
              </a:rPr>
              <a:t>ставших преданьями</a:t>
            </a:r>
            <a:r>
              <a:rPr lang="ru-RU" sz="2400" b="1" dirty="0" smtClean="0"/>
              <a:t>, легендами уже в глубокую старину. Исторические события, воспетые в былинах, с течением времени приобрели сказочный характер. </a:t>
            </a:r>
            <a:r>
              <a:rPr lang="ru-RU" sz="2400" b="1" dirty="0" smtClean="0">
                <a:solidFill>
                  <a:srgbClr val="C00000"/>
                </a:solidFill>
              </a:rPr>
              <a:t>То, что совершалось когда-то силами всего народа, стали приписывать одному герою</a:t>
            </a:r>
            <a:r>
              <a:rPr lang="ru-RU" sz="2400" b="1" dirty="0" smtClean="0"/>
              <a:t>, в котором воплотилось все лучшее в народе -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БОГАТЫРЮ.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БОГАТЫРЬ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429256" y="1714488"/>
            <a:ext cx="3500462" cy="4643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ЧЕЛОВЕК РОСЛЫЙ, ДОРОДНЫЙ, ДЮЖИЙ И ВИДНЫЙ;</a:t>
            </a:r>
          </a:p>
          <a:p>
            <a:pPr algn="ctr"/>
            <a:r>
              <a:rPr lang="ru-RU" sz="2400" b="1" dirty="0" smtClean="0"/>
              <a:t>НЕОБЫЧАЙНЫЙ СИЛАЧ;</a:t>
            </a:r>
          </a:p>
          <a:p>
            <a:pPr algn="ctr"/>
            <a:r>
              <a:rPr lang="ru-RU" sz="2400" b="1" dirty="0" smtClean="0"/>
              <a:t>СМЕЛЫЙ И УДАЧЛИВЫЙ;</a:t>
            </a:r>
          </a:p>
          <a:p>
            <a:pPr algn="ctr"/>
            <a:r>
              <a:rPr lang="ru-RU" sz="2400" b="1" dirty="0" smtClean="0"/>
              <a:t>ХРАБРЫЙ И СЧАСТЛИВЫЙ ВОИН, ВИТЯЗЬ </a:t>
            </a:r>
          </a:p>
          <a:p>
            <a:pPr algn="ctr"/>
            <a:r>
              <a:rPr lang="ru-RU" sz="2400" b="1" dirty="0" smtClean="0"/>
              <a:t>(словарь В.И. Даля)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Вопросы по выявлению первоначального восприятия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Понравилась ли вам былина?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было трудно для понимания?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Какая часть былины показалась наиболее интересной?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подвиги совершил Илья по пути в Киев?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 начинаются сказки? Как начинается былина? Сравните.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57362"/>
          </a:xfrm>
        </p:spPr>
        <p:txBody>
          <a:bodyPr/>
          <a:lstStyle/>
          <a:p>
            <a:r>
              <a:rPr lang="ru-RU" dirty="0" smtClean="0"/>
              <a:t>«В некотором царстве, в некотором государстве…»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3113"/>
          </a:xfrm>
        </p:spPr>
        <p:txBody>
          <a:bodyPr/>
          <a:lstStyle/>
          <a:p>
            <a:r>
              <a:rPr lang="ru-RU" dirty="0" smtClean="0"/>
              <a:t>«Из того ли то из города из Мурома,</a:t>
            </a:r>
          </a:p>
          <a:p>
            <a:r>
              <a:rPr lang="ru-RU" dirty="0" smtClean="0"/>
              <a:t>Из того ли села из Карачарова…»</a:t>
            </a:r>
          </a:p>
        </p:txBody>
      </p:sp>
      <p:sp>
        <p:nvSpPr>
          <p:cNvPr id="6" name="Овал 5"/>
          <p:cNvSpPr/>
          <p:nvPr/>
        </p:nvSpPr>
        <p:spPr>
          <a:xfrm>
            <a:off x="428596" y="3071810"/>
            <a:ext cx="3786214" cy="1428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Сказка сразу переносит нас в </a:t>
            </a:r>
            <a:r>
              <a:rPr lang="ru-RU" sz="2400" b="1" dirty="0" smtClean="0">
                <a:solidFill>
                  <a:srgbClr val="C00000"/>
                </a:solidFill>
              </a:rPr>
              <a:t>мир фантазии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0562" y="3571876"/>
            <a:ext cx="4143404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Былина стремится к </a:t>
            </a:r>
            <a:r>
              <a:rPr lang="ru-RU" sz="2400" b="1" dirty="0" smtClean="0">
                <a:solidFill>
                  <a:srgbClr val="C00000"/>
                </a:solidFill>
              </a:rPr>
              <a:t>правдоподобию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images.myshared.ru/9/933671/slid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3286116" cy="246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«Илья Муромец и Соловей Разбойник»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План.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Выезд Ильи Муромца в Киев.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Битва под Черниговом с «силушкой великой».</a:t>
            </a:r>
          </a:p>
          <a:p>
            <a:pPr marL="514350" indent="-514350"/>
            <a:r>
              <a:rPr lang="ru-RU" dirty="0" smtClean="0"/>
              <a:t>Победа над врагами.</a:t>
            </a:r>
          </a:p>
          <a:p>
            <a:pPr marL="514350" indent="-514350"/>
            <a:r>
              <a:rPr lang="ru-RU" dirty="0" smtClean="0"/>
              <a:t>Отказ от воеводства.</a:t>
            </a:r>
          </a:p>
          <a:p>
            <a:pPr marL="514350" indent="-514350"/>
            <a:r>
              <a:rPr lang="ru-RU" dirty="0" smtClean="0"/>
              <a:t>Почему прямоезжая дорожка в стольный Киев-град «</a:t>
            </a:r>
            <a:r>
              <a:rPr lang="ru-RU" dirty="0" err="1" smtClean="0"/>
              <a:t>заколодела</a:t>
            </a:r>
            <a:r>
              <a:rPr lang="ru-RU" dirty="0" smtClean="0"/>
              <a:t>», «</a:t>
            </a:r>
            <a:r>
              <a:rPr lang="ru-RU" dirty="0" err="1" smtClean="0"/>
              <a:t>замуравела</a:t>
            </a:r>
            <a:r>
              <a:rPr lang="ru-RU" dirty="0" smtClean="0"/>
              <a:t>».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3. Встреча с Соловьем Разбойником на прямоезжей дорожке.</a:t>
            </a:r>
          </a:p>
          <a:p>
            <a:r>
              <a:rPr lang="ru-RU" dirty="0" smtClean="0"/>
              <a:t>Свист и крик Соловья.</a:t>
            </a:r>
          </a:p>
          <a:p>
            <a:r>
              <a:rPr lang="ru-RU" dirty="0" smtClean="0"/>
              <a:t>Илья Муромец побеждает Соловья.</a:t>
            </a:r>
          </a:p>
          <a:p>
            <a:pPr>
              <a:buNone/>
            </a:pPr>
            <a:r>
              <a:rPr lang="ru-RU" dirty="0" smtClean="0"/>
              <a:t>4. Приезд в Киев.</a:t>
            </a:r>
          </a:p>
          <a:p>
            <a:r>
              <a:rPr lang="ru-RU" dirty="0" smtClean="0"/>
              <a:t>Илья в княжеских палатах.</a:t>
            </a:r>
          </a:p>
          <a:p>
            <a:r>
              <a:rPr lang="ru-RU" dirty="0" smtClean="0"/>
              <a:t>Князь Владимир обвиняет Илья во лжи.</a:t>
            </a:r>
          </a:p>
          <a:p>
            <a:r>
              <a:rPr lang="ru-RU" dirty="0" smtClean="0"/>
              <a:t>Ответ Ильи Муромца.</a:t>
            </a:r>
          </a:p>
          <a:p>
            <a:r>
              <a:rPr lang="ru-RU" dirty="0" smtClean="0"/>
              <a:t>Соловей пугает князя.</a:t>
            </a:r>
          </a:p>
          <a:p>
            <a:pPr>
              <a:buNone/>
            </a:pPr>
            <a:r>
              <a:rPr lang="ru-RU" dirty="0" smtClean="0"/>
              <a:t>5. Расправа с разбойником.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Илья в Чернигове.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r>
              <a:rPr lang="ru-RU" dirty="0" smtClean="0"/>
              <a:t>1. С каким намерением выезжает Илья из Мурома? Можно ли за полдня добраться до Киева? Как же ему это удалось?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24" y="3429000"/>
            <a:ext cx="3357586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Гипербола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728" y="3786190"/>
            <a:ext cx="458033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Былина «Илья Муромец и Соловей Разбойник»</vt:lpstr>
      <vt:lpstr>Презентация PowerPoint</vt:lpstr>
      <vt:lpstr>Былина и сказка</vt:lpstr>
      <vt:lpstr>БОГАТЫРЬ</vt:lpstr>
      <vt:lpstr>Вопросы по выявлению первоначального восприятия</vt:lpstr>
      <vt:lpstr>Как начинаются сказки? Как начинается былина? Сравните.</vt:lpstr>
      <vt:lpstr>«Илья Муромец и Соловей Разбойник» План.</vt:lpstr>
      <vt:lpstr>Презентация PowerPoint</vt:lpstr>
      <vt:lpstr>Илья в Чернигове.</vt:lpstr>
      <vt:lpstr>Презентация PowerPoint</vt:lpstr>
      <vt:lpstr>Каким вы представляете себе Соловья Разбойника?</vt:lpstr>
      <vt:lpstr>Какие предстает Илья в части, где рассказывается о его приезде в Киев? Каков князь Владимир?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Былина «Илья Муромец и Соловей Разбойник»</dc:title>
  <dc:creator>Ирина</dc:creator>
  <cp:lastModifiedBy>Admin</cp:lastModifiedBy>
  <cp:revision>13</cp:revision>
  <dcterms:created xsi:type="dcterms:W3CDTF">2015-09-11T11:00:38Z</dcterms:created>
  <dcterms:modified xsi:type="dcterms:W3CDTF">2023-11-06T01:15:55Z</dcterms:modified>
</cp:coreProperties>
</file>