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9" r:id="rId3"/>
    <p:sldId id="298" r:id="rId4"/>
    <p:sldId id="270" r:id="rId5"/>
    <p:sldId id="299" r:id="rId6"/>
    <p:sldId id="272" r:id="rId7"/>
    <p:sldId id="296" r:id="rId8"/>
    <p:sldId id="273" r:id="rId9"/>
    <p:sldId id="274" r:id="rId10"/>
    <p:sldId id="258" r:id="rId11"/>
    <p:sldId id="275" r:id="rId12"/>
    <p:sldId id="276" r:id="rId13"/>
    <p:sldId id="277" r:id="rId14"/>
    <p:sldId id="301" r:id="rId15"/>
    <p:sldId id="302" r:id="rId16"/>
    <p:sldId id="305" r:id="rId17"/>
    <p:sldId id="303" r:id="rId18"/>
    <p:sldId id="278" r:id="rId19"/>
    <p:sldId id="279" r:id="rId20"/>
    <p:sldId id="280" r:id="rId21"/>
    <p:sldId id="281" r:id="rId22"/>
    <p:sldId id="265" r:id="rId23"/>
    <p:sldId id="282" r:id="rId24"/>
    <p:sldId id="283" r:id="rId25"/>
    <p:sldId id="284" r:id="rId26"/>
    <p:sldId id="291" r:id="rId27"/>
    <p:sldId id="285" r:id="rId28"/>
    <p:sldId id="290" r:id="rId29"/>
    <p:sldId id="264" r:id="rId30"/>
    <p:sldId id="287" r:id="rId31"/>
    <p:sldId id="288" r:id="rId32"/>
    <p:sldId id="292" r:id="rId33"/>
    <p:sldId id="293" r:id="rId34"/>
    <p:sldId id="267" r:id="rId35"/>
    <p:sldId id="269" r:id="rId36"/>
    <p:sldId id="304" r:id="rId37"/>
    <p:sldId id="295" r:id="rId38"/>
    <p:sldId id="286" r:id="rId39"/>
    <p:sldId id="30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01EFB-9F14-4FA6-A2DE-6614D45D009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E85D-ED42-44A0-B32D-AA6E157A1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5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12BB-CEF4-43B9-BFAD-9C5B61A5014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857232"/>
            <a:ext cx="6434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трех повествовательных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пластов в образно-композиционной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системе романа. Московские главы.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3105835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"- Ну, что же, - сказал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- люди как люди.»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2962264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Галина Кузнецова\Desktop\91441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4" y="357166"/>
            <a:ext cx="2744549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860800"/>
            <a:ext cx="3455987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6560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2411413" y="333375"/>
            <a:ext cx="4471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</a:rPr>
              <a:t>Булгаковская Москва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51275" y="917575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«Да, мы атеисты.»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«Взять бы этого Канта да на Соловки»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"Он никакой не интурист, а шпион"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304800"/>
            <a:ext cx="3962400" cy="5821363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предсказывает, что Берлиозу отрежет голову русская девушка-комсомолка.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Ваденька\Рабочий стол\булгаков\ann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72" y="0"/>
            <a:ext cx="4766719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Ваденька\Рабочий стол\булгаков\tunin_vam_otrezhut_golov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5155" y="3733800"/>
            <a:ext cx="462884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аденька\Рабочий стол\булгаков\hisko_hulsing_meester_en_margarita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00"/>
            <a:ext cx="8686800" cy="11430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 глазах потрясённого Ивана Берлиоз тут же попадает под трамвай, которым управляет девушка-комсомолка.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990600"/>
            <a:ext cx="37338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безуспешно пытается преследовать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а затем является в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Массолит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(Московская Литературная Ассоциация)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 кальсонах 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 зажженной свечой.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Ваденька\Рабочий стол\булгаков\korolev_griboed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9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975" y="428604"/>
            <a:ext cx="85894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МАССОЛИТ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(сатирическое изображение  литературных организаций)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Уничтожают статьями, доносами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Равнодушны ко всему, кроме своей карьеры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«квартирный вопрос» на замке, очередь на дачи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Ресторан «Грибоедов» – символ не пишущей, а жующей писательской братии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31750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997200"/>
            <a:ext cx="45847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«Московские» главы. МАССОЛИТ</a:t>
            </a:r>
          </a:p>
        </p:txBody>
      </p:sp>
      <p:sp>
        <p:nvSpPr>
          <p:cNvPr id="30723" name="Rectangle 7"/>
          <p:cNvSpPr>
            <a:spLocks noGrp="1"/>
          </p:cNvSpPr>
          <p:nvPr>
            <p:ph type="body" idx="4294967295"/>
          </p:nvPr>
        </p:nvSpPr>
        <p:spPr>
          <a:xfrm>
            <a:off x="3857619" y="1412875"/>
            <a:ext cx="4891093" cy="51847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Дом, в котором разместился МАССОЛИТ, называется "Домом Грибоедова". Это пародия на Дом трудолюбия. Народная столовая здесь превратилась в роскошный ресторан. Библиотека отсутствует - членам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МАССОЛИТа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она не нужна, ведь коллеги Берлиоза не читатели, а писатели. Вместо трудовых учреждений здесь располагаются отделения, связанные только с отдыхом и развлечениями: "Рыбно-дачная секция", "Касса", "Квартирный вопрос", "Бильярдная".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Главная достопримечательность - ресторан.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"Грибоедов" в романе - символ превращения литературы в источник удовлетворения неумеренных аппетитов.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https://fs00.infourok.ru/images/doc/184/21041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887999" cy="29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32.fastpic.ru/big/2012/0217/71/efb11f9a02b9fb56f2092541dfd6ed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76800" cy="34480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357166"/>
            <a:ext cx="3870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Иисус Христос: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«…по вере вашей да будет вам»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0.liveinternet.ru/images/attach/c/5/88/643/88643086_7_Vo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14686"/>
            <a:ext cx="2484000" cy="331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4643446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«Каждому будет дано по его вере»,-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285860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говорит: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«Горожане сильно изменились, внешне, я говорю,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и сам город, впрочем… гораздо более важный вопрос: изменились ли эти горожане внутренне?»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.liveinternet.ru/images/attach/c/5/88/643/88643086_7_Vo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484000" cy="33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0"/>
            <a:ext cx="3429000" cy="6858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 своей свитой является в квартиру № 50 дома 302-бис по Садовой улице, которую покойный Берлиоз занимал вместе с директором театра Варьете Степаном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Лиходеевым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 descr="C:\Documents and Settings\Ваденька\Рабочий стол\булгаков\retroatelier_lihode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532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505200" cy="65833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…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 Стёпа непонятным образом оказывается в Ялте, откуда шлёт телеграммы,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остаётся жить в «нехорошей» квартире.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222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Documents and Settings\Ваденька\Рабочий стол\булгаков\korolev_v_yal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08060" cy="6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ds04.infourok.ru/uploads/ex/05be/000103a5-a1e74f60/img5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52400" y="274638"/>
            <a:ext cx="304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457200"/>
            <a:ext cx="4038600" cy="5668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Никанор Иванович Босой, председатель жилищного товарищества дома № 302-бис,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является в квартиру № 50 и застаёт там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Коровьева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который просит сдать эту квартиру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Воланду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так как Берлиоз погиб,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 Лиходеев в Ялте.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Ваденька\Рабочий стол\ОЛЕЧКА\ТЕХНИКУМ\ЛИТЕРАТУРА\БУЛГАКОВ\булг\1352554147--rryorryosrss.-rsrrrrryor-r.-rsryorsrsrryor.-200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43400" cy="687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304800"/>
            <a:ext cx="4724400" cy="6324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Рубли, полученные Никанором Ивановичем, превратились в доллары. Его арестовали. Ошеломлённый Никанор Иванович попадает в психиатрическую клинику.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Ваденька\Рабочий стол\ОЛЕЧКА\ТЕХНИКУМ\ЛИТЕРАТУРА\БУЛГАКОВ\булг\1352554144--ssssrryo.-rsrrrrryor-r.-rsryorsrsrryor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368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300" y="333375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жилищного товарищества Никанор Иванович Босой -  взяточничество, жадность, накануне совершил хищение средств из кассы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жилтоварищества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*  звонок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Коровьева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 доносы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стукачество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98888"/>
            <a:ext cx="38703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3" y="0"/>
            <a:ext cx="330517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81600" y="304800"/>
            <a:ext cx="3733800" cy="6324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Решив, что это 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дурацкая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шутка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Лиходеева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Римский, собрав телеграммы, посылает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Варенуху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отнести их «куда надо», однако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Варенухе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сделать этого не удаётся: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Азазелло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 кот Бегемот, подхватив его под руки, доставляют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Варенуху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 квартиру № 50, а от поцелуя нагой ведьмы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Геллы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Варенуха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лишается чувств.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Ваденька\Рабочий стол\булгаков\korolev_rim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92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Ваденька\Рабочий стол\ОЛЕЧКА\ТЕХНИКУМ\ЛИТЕРАТУРА\БУЛГАКОВ\булг\1352554146-0142720-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79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4191000" cy="65833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Вечером в театре Варьете начинается представление с участием великого мага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 его свиты.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Фагот выстрелом из пистолета вызывает в театре денежный дождь, и весь зал ловит падающие червонцы.</a:t>
            </a:r>
            <a:r>
              <a:rPr lang="ru-RU" sz="32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0"/>
            <a:ext cx="5357818" cy="61261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Затем на сцене открывается «дамский магазин», где любая женщина из числа сидящих в зале может бесплатно одеться с ног до головы.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Тут же в магазин выстраивается очередь, однако по окончании представления деньги превращаются в бумажки, а всё, приобретённое в «дамском магазине», исчезает без следа, заставив доверчивых женщин метаться по улицам в одном белье.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Documents and Settings\Ваденька\Рабочий стол\булгаков\retroatelier_gerlen_shanel_nomer_piat_micu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44960" cy="57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fs00.infourok.ru/images/doc/222/17862/1/img3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648200" cy="6583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спектакля Римский задерживается у себя в кабинете, и к нему являются превращённый поцелуем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Геллы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 вампира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Варенуха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Римский смертельно напуган и пытается убежать.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 временем наступает утро, слышится первый крик петуха, и вампиры исчезают. Не теряя ни минуты, мгновенно поседевший Римский на такси мчится на вокзал и уезжает в Ленинград.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Ваденька\Рабочий стол\ОЛЕЧКА\ТЕХНИКУМ\ЛИТЕРАТУРА\БУЛГАКОВ\булг\1352554141--rrssss-rsrrrrryor-r.-rsryorsrsrryo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3625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svitppt.com.ua/images/46/45709/96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00372"/>
            <a:ext cx="4895999" cy="3672000"/>
          </a:xfrm>
          <a:prstGeom prst="rect">
            <a:avLst/>
          </a:prstGeom>
          <a:noFill/>
        </p:spPr>
      </p:pic>
      <p:pic>
        <p:nvPicPr>
          <p:cNvPr id="49158" name="Picture 6" descr="http://mtdata.ru/u19/photo6171/20384442056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520715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6263" y="188913"/>
            <a:ext cx="583247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Нехорошая» квартира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квартиры № 50 бесследно исчезали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люди.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Булгаков говорит об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арестах: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«Увидев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печать на двери комнаты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Берлиоза,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Стёпа Лиходеев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вспоминает 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дурацкой и никчемной статье и сомнительном разговоре, о котором может сообщить в НКВД арестованный, как он думал,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Берлиоз»,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так Булгаков говорит 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доносах.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370263"/>
            <a:ext cx="357981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05263"/>
            <a:ext cx="3959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328613"/>
            <a:ext cx="311308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011b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6048375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Жанровые особенности  романа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500430" y="1643050"/>
            <a:ext cx="52498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«Мастер и Маргарита» - многожанровое и многоплановое произведение, как само искусство: это романтика и реализм, живопись и ясновидение.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Его можно назвать и бытовым (Москва 20-30-е г),и фантастическим, и философским, и автобиографическим, и любовно-лирическим, и сатирическим.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Все переплетено, как в жизни.</a:t>
            </a:r>
          </a:p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7173" name="Picture 9" descr="Рукопись ром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143250"/>
            <a:ext cx="223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Рукопись романа, 1930 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30273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ъезд зрителей из Варьет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14290"/>
            <a:ext cx="8543999" cy="640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2264" y="357166"/>
            <a:ext cx="2571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-Андрей </a:t>
            </a:r>
            <a:r>
              <a:rPr lang="ru-RU" sz="4000" b="1" dirty="0" err="1" smtClean="0"/>
              <a:t>Фокич</a:t>
            </a:r>
            <a:r>
              <a:rPr lang="ru-RU" sz="4000" b="1" dirty="0" smtClean="0"/>
              <a:t> Соков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4.infourok.ru/uploads/ex/1121/00020cf0-fa0745fc/img1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vitppt.com.ua/images/46/45709/960/img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5286388"/>
            <a:ext cx="308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валютном  магазине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allyslide.com/thumbs/364df5cc74ace51490636495da103e38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000628" y="0"/>
            <a:ext cx="41433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Изменились 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люди внутренне?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4643438" y="1214422"/>
            <a:ext cx="42148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!Собирательный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 москвичей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* Люди обнажили один из своих тяжелейших пороков – жажду денег.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* Выявление чисто женских пороков: страшна их страсть украсить себя внешне при полной внутренней пустоте.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*  но и «… милосердие иногда стучится в их сердца…».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Символично разоблачение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людей и их пороков, не меняющихся со временем. </a:t>
            </a:r>
          </a:p>
        </p:txBody>
      </p:sp>
      <p:pic>
        <p:nvPicPr>
          <p:cNvPr id="23554" name="Picture 2" descr="http://litvinovs.net/images/illustrations/master_and_margarita/harshak/harshak_bulg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429110" cy="3312000"/>
          </a:xfrm>
          <a:prstGeom prst="rect">
            <a:avLst/>
          </a:prstGeom>
          <a:noFill/>
        </p:spPr>
      </p:pic>
      <p:pic>
        <p:nvPicPr>
          <p:cNvPr id="5" name="Picture 2" descr="http://lols.ru/uploads/posts/2015-09/1441927064_16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3929066"/>
            <a:ext cx="4224801" cy="2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7752" y="0"/>
            <a:ext cx="42862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прием использует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Булгаков, чтобы показать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litvinovs.net/images/illustrations/master_and_margarita/harshak/harshak_vari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771740" cy="36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1071547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черты характера москвичей, образ жизни и их человеческие пороки?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tvinovs.net/images/illustrations/master_and_margarita/harshak/harshak_vari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771740" cy="36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14338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Сатира -  резкое проявление комического в искусстве,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представляющее собой поэтическое унизительное обличение явлений при помощи различных комических средств: сарказма, иронии, гиперболы, гротеска, аллегории, пародии.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s.myshared.ru/4/271865/slide_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000" y="234000"/>
            <a:ext cx="8832000" cy="66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денька\Рабочий стол\ОЛЕЧКА\ТЕХНИКУМ\ЛИТЕРАТУРА\БУЛГАКОВ\булг\KMO_116350_02325_1_t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44279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 закате солнца на террасе одного из московских зданий прощаются с городом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 его свита.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32.fastpic.ru/big/2012/0217/71/efb11f9a02b9fb56f2092541dfd6ed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76800" cy="34480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357166"/>
            <a:ext cx="3870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Иисус Христос: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«…по вере вашей да будет вам»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0.liveinternet.ru/images/attach/c/5/88/643/88643086_7_Vo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14686"/>
            <a:ext cx="2484000" cy="331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4643446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«Каждому будет дано по его вере»,-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339975" y="333375"/>
            <a:ext cx="64801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«Мастер и Маргарита» – роман не только сатирический и философский, это роман «городской». И он останется в истории русской и мировой литературы не только как свидетельство человеческой стойкости и гражданственности Булгакова-писателя, не только как гимн человеку нравственному и бесстрашному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Иешуа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Га-Ноцри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человеку творческому – Мастеру, не только как история неземной любви Маргариты, но и как грандиозный памятник Москве, которая теперь неизбежно воспринимается с учетом этого великого произведения».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Б. В. Соколов (1991 г.)</a:t>
            </a:r>
            <a:r>
              <a:rPr lang="ru-RU" sz="2000" b="1" i="1" dirty="0"/>
              <a:t> </a:t>
            </a:r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21163"/>
            <a:ext cx="35988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917575"/>
            <a:ext cx="33464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14744" y="3105835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«Никогда не разговаривайте с неизвестными».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62400" y="457200"/>
            <a:ext cx="3886200" cy="6019800"/>
          </a:xfrm>
        </p:spPr>
        <p:txBody>
          <a:bodyPr>
            <a:normAutofit fontScale="92500" lnSpcReduction="20000"/>
          </a:bodyPr>
          <a:lstStyle/>
          <a:p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один из жарких майских дней в Москве появляется некто </a:t>
            </a:r>
            <a:r>
              <a:rPr lang="ru-RU" sz="4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Воланд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выдающий себя за специалиста по чёрной магии.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Ваденька\Рабочий стол\ОЛЕЧКА\ТЕХНИКУМ\ЛИТЕРАТУРА\БУЛГАКОВ\булг\1352554144-0140096-www.nevsepic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-5603"/>
            <a:ext cx="2667000" cy="686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multiurok/b/b/4/bb4aae6bfaef9d3b8f473607efc2a3b19d7a147c/img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1429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5214950"/>
            <a:ext cx="5943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 же это у вас, чего не хватишься, ничего нет!»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денька\Рабочий стол\ОЛЕЧКА\ТЕХНИКУМ\ЛИТЕРАТУРА\БУЛГАКОВ\булг\M&amp;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64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3124200"/>
            <a:ext cx="4343400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Воланда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сопровождает странная свита: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мрачный и зловещий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Азазелло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хорошенькая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ведьма-вампир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Гелла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развязный тип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Коровьев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также известный как Фагот, весёлый толстяк Бегемот, который предстаёт перед читателем в обличье чёрного кота невероятных размеров.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Ваденька\Рабочий стол\ОЛЕЧКА\ТЕХНИКУМ\ЛИТЕРАТУРА\БУЛГАКОВ\булг\1352554143-0147823-www.nevsepic.com.u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38574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181599" y="304801"/>
            <a:ext cx="3313113" cy="6248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Первыми встречаются с 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Воландом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редактор художественного журнала Михаил Александрович Берлиоз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 поэт Иван Бездомный, написавший антирелигиозную поэму об Иисусе Христе.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737</Words>
  <Application>Microsoft Office PowerPoint</Application>
  <PresentationFormat>Экран (4:3)</PresentationFormat>
  <Paragraphs>82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Воланда сопровождает странная свита: мрачный и зловещий Азазелло, хорошенькая  ведьма-вампир Гелла, развязный тип Коровьев,  также известный как Фагот, весёлый толстяк Бегемот, который предстаёт перед читателем в обличье чёрного кота невероятных размеров.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«Московские» главы. МАССОЛИТ</vt:lpstr>
      <vt:lpstr>Презентация PowerPoint</vt:lpstr>
      <vt:lpstr>Презентация PowerPoint</vt:lpstr>
      <vt:lpstr>Воланд со своей свитой является в квартиру № 50 дома 302-бис по Садовой улице, которую покойный Берлиоз занимал вместе с директором театра Варьете Степаном Лиходеевым </vt:lpstr>
      <vt:lpstr>… и Стёпа непонятным образом оказывается в Ялте, откуда шлёт телеграммы,  а Воланд остаётся жить в «нехорошей» квартире. </vt:lpstr>
      <vt:lpstr>Презентация PowerPoint</vt:lpstr>
      <vt:lpstr>Презентация PowerPoint</vt:lpstr>
      <vt:lpstr>Презентация PowerPoint</vt:lpstr>
      <vt:lpstr>Презентация PowerPoint</vt:lpstr>
      <vt:lpstr>Вечером в театре Варьете начинается представление с участием великого мага Воланда и его свиты.  Фагот выстрелом из пистолета вызывает в театре денежный дождь, и весь зал ловит падающие червонцы. </vt:lpstr>
      <vt:lpstr>Презентация PowerPoint</vt:lpstr>
      <vt:lpstr>Презентация PowerPoint</vt:lpstr>
      <vt:lpstr>После спектакля Римский задерживается у себя в кабинете, и к нему являются превращённый поцелуем Геллы в вампира Варенуха. Римский смертельно напуган и пытается убежать. Тем временем наступает утро, слышится первый крик петуха, и вампиры исчезают. Не теряя ни минуты, мгновенно поседевший Римский на такси мчится на вокзал и уезжает в Ленинград.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 закате солнца на террасе одного из московских зданий прощаются с городом Воланд и его свита.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Лия</dc:creator>
  <cp:lastModifiedBy>user</cp:lastModifiedBy>
  <cp:revision>46</cp:revision>
  <dcterms:created xsi:type="dcterms:W3CDTF">2018-02-27T18:53:27Z</dcterms:created>
  <dcterms:modified xsi:type="dcterms:W3CDTF">2025-02-11T17:12:41Z</dcterms:modified>
</cp:coreProperties>
</file>