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8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89" autoAdjust="0"/>
    <p:restoredTop sz="94660"/>
  </p:normalViewPr>
  <p:slideViewPr>
    <p:cSldViewPr>
      <p:cViewPr>
        <p:scale>
          <a:sx n="82" d="100"/>
          <a:sy n="82" d="100"/>
        </p:scale>
        <p:origin x="-61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CDBA8-EF5D-4C0A-B470-EF9DD95C0D56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4D8C0-E627-4172-8D4A-94D4CF6C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9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Иллюстрация</a:t>
            </a:r>
            <a:r>
              <a:rPr lang="ru-RU" baseline="0" dirty="0" smtClean="0"/>
              <a:t> Эрнста Неизвестного.» Между крестом и топором» 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 На иллюстрации «Между крестом и топором» изображены два состояния Раскольникова — до (слева) и после убийства. Через оба лица проходят линии, которые сходятся на голове убитой старухи (посередине). Старуха является мостом из одного духовного мира в другой. Решив проверить свою теорию, Раскольников вступил на этот мост. Однако он совершил ошибку и перешёл в другой мир. Но после смерти старушки этот мост разрушился, и дорога назад исчезла. На протяжении всего романа он ищет дорогу назад. Преступление состарило его: на правом лице — морщины. После преступления он попадает на каторгу. Каторга является мостом в обратную жизнь. Там Раскольников переоценивает жизненные ценности. Весь путь Раскольникова проходит между крестом и топором. У левого лица вместо глаз впадины.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4D8C0-E627-4172-8D4A-94D4CF6C861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9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Рафаэль Санти. Сикстинская мадонна.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4D8C0-E627-4172-8D4A-94D4CF6C861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0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несли мертвого юношу и Христос остановил их, Он не сказал слов утешения, Он остановил похоронное шествие и повелел: Не плачь! Первое Его слово было о том, что она просто по Его велению должна отложить горе и заменить его верой, твердостью, уверенностью, что как есть, так и должно быть по Божией Премудрости. Раньше, чем сотворить чудо, раньше, чем сказать слово утешения, Он потребовал от матери подвига безусловного доверия: Перестань плакать, только потому, что так повелеваю Я.</a:t>
            </a:r>
          </a:p>
          <a:p>
            <a:endParaRPr lang="ru-RU" dirty="0" smtClean="0"/>
          </a:p>
          <a:p>
            <a:r>
              <a:rPr lang="ru-RU" dirty="0" smtClean="0"/>
              <a:t>И вот теперь мы вспоминаем, мы празднуем воскрешение Лазаря, которого Господь вызвал от мертвых, вернул к жизни свидетелем того, что Бог не есть Бог мертвых, свидетелем того, что Его сила распространяется и над бездной, и над адом, и над погибелью человеческой, Лазарь был возвращен к жизни для того, чтобы перед распятием Христовым быть свидетелем Воскресения. Но, как всякий свидетель евангельский, он свидетельствовал дорогой ценой: потому что он воскрес, потому что в нем было уверение правды слов Господних, он стал предметом ненависти и в свое 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4D8C0-E627-4172-8D4A-94D4CF6C861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7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1AF4FF0-0BE0-40BA-BB71-C4D448EB238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944216"/>
          </a:xfrm>
        </p:spPr>
        <p:txBody>
          <a:bodyPr/>
          <a:lstStyle/>
          <a:p>
            <a:r>
              <a:rPr lang="ru-RU" sz="2800" dirty="0" smtClean="0"/>
              <a:t>Ф. М. Достоевский</a:t>
            </a:r>
            <a:br>
              <a:rPr lang="ru-RU" sz="2800" dirty="0" smtClean="0"/>
            </a:br>
            <a:r>
              <a:rPr lang="ru-RU" sz="2800" dirty="0" smtClean="0"/>
              <a:t>«Преступление и наказание»</a:t>
            </a:r>
            <a:br>
              <a:rPr lang="ru-RU" sz="2800" dirty="0" smtClean="0"/>
            </a:br>
            <a:r>
              <a:rPr lang="ru-RU" sz="2800" dirty="0" smtClean="0"/>
              <a:t>Соня Мармеладова и Родион Раскольников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14" y="2996951"/>
            <a:ext cx="2134452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088" y="2204864"/>
            <a:ext cx="18383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869426"/>
            <a:ext cx="1838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6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2099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2551837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Замечает ли</a:t>
            </a:r>
          </a:p>
          <a:p>
            <a:r>
              <a:rPr lang="ru-RU" sz="2400" b="1" i="1" dirty="0" smtClean="0"/>
              <a:t>Раскольников</a:t>
            </a:r>
          </a:p>
          <a:p>
            <a:r>
              <a:rPr lang="ru-RU" sz="2400" b="1" i="1" dirty="0" smtClean="0"/>
              <a:t>разницу между</a:t>
            </a:r>
          </a:p>
          <a:p>
            <a:r>
              <a:rPr lang="ru-RU" sz="2400" b="1" i="1" dirty="0" smtClean="0"/>
              <a:t>своим</a:t>
            </a:r>
          </a:p>
          <a:p>
            <a:r>
              <a:rPr lang="ru-RU" sz="2400" b="1" i="1" dirty="0" smtClean="0"/>
              <a:t>преступлением и</a:t>
            </a:r>
          </a:p>
          <a:p>
            <a:r>
              <a:rPr lang="ru-RU" sz="2400" b="1" i="1" dirty="0" smtClean="0"/>
              <a:t>преступлением Сони?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06928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18232"/>
            <a:ext cx="74168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Да, Соня тоже преступница, как и Раскольников, она также преступила нравственный закон: “Мы вместе прокляты, вместе и пойдем”, - говорит ей Раскольников, </a:t>
            </a:r>
            <a:r>
              <a:rPr lang="ru-RU" sz="2000" b="1" dirty="0"/>
              <a:t>только он </a:t>
            </a:r>
            <a:r>
              <a:rPr lang="ru-RU" sz="2000" b="1" dirty="0" smtClean="0"/>
              <a:t>преступил через </a:t>
            </a:r>
            <a:r>
              <a:rPr lang="ru-RU" sz="2000" b="1" dirty="0"/>
              <a:t>жизнь другого человека, а она- </a:t>
            </a:r>
            <a:r>
              <a:rPr lang="ru-RU" sz="2800" b="1" dirty="0">
                <a:solidFill>
                  <a:srgbClr val="C00000"/>
                </a:solidFill>
              </a:rPr>
              <a:t>через свою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Соня </a:t>
            </a:r>
            <a:r>
              <a:rPr lang="ru-RU" dirty="0"/>
              <a:t>призывает Раскольникова к раскаянию, она согласна нести его крест, помочь </a:t>
            </a:r>
            <a:r>
              <a:rPr lang="ru-RU" dirty="0" smtClean="0"/>
              <a:t>прийти </a:t>
            </a:r>
            <a:r>
              <a:rPr lang="ru-RU" dirty="0"/>
              <a:t>к истине через страдание. У нас не вызывают сомнения ее слова, читатель уверен в том, что Соня последует всюду за </a:t>
            </a:r>
            <a:r>
              <a:rPr lang="ru-RU" dirty="0" smtClean="0"/>
              <a:t>Раскольниковым.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это могла пойти только она, “вечная Сонечка”, с добрым сердцем и бескорыстною любовью к людям. Проститутка, вызывающая уважение, любовь всех окружающих, - это чисто по-достоевски, идея гуманизма и христианства пронизывает этот образ. Ее любят и чтят </a:t>
            </a:r>
            <a:r>
              <a:rPr lang="ru-RU" dirty="0" smtClean="0"/>
              <a:t>все.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47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047750"/>
            <a:ext cx="4114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700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64925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Читая Раскольникову Евангелие, легенду о воскрешении Лазаря, Соня пробуждает в его душе веру, любовь и раскаяние. “Их воскресила любовь, сердце одного заключало бесконечные источники жизни для сердца другого”. Родион пришел к тому, к чему призывала его Соня, он переоценил жизнь и ее </a:t>
            </a:r>
            <a:r>
              <a:rPr lang="ru-RU" sz="3200" dirty="0" smtClean="0"/>
              <a:t>сущность</a:t>
            </a:r>
            <a:r>
              <a:rPr lang="ru-RU" sz="3200" dirty="0"/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47025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5402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Создав образ Сони Мармеладовой, Достоевский создал антипод Раскольникову и его теории (добро, милосердие, противостоящее злу). Жизненная позиция девушки отражает взгляды самого писателя, его веру в добро, справедливость, всепрощение и смирение, но, прежде всего, любовь к человеку, каким бы он ни </a:t>
            </a:r>
            <a:r>
              <a:rPr lang="ru-RU" sz="2400" dirty="0" smtClean="0"/>
              <a:t>был.</a:t>
            </a:r>
            <a:r>
              <a:rPr lang="ru-RU" sz="2400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754775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Ей чуждо само понятие “необыкновенный человек”, так же как неприемлема возможность преступить “закон “Божий”. Для нее все - равны, все предстанут перед судом Всевышнего. По ее мнению, нет того человека на Земле, который бы имел право осуждать себе подобных, решать их судьбу</a:t>
            </a:r>
            <a:r>
              <a:rPr lang="ru-RU" sz="2000" b="1" i="1" dirty="0" smtClean="0">
                <a:solidFill>
                  <a:srgbClr val="002060"/>
                </a:solidFill>
              </a:rPr>
              <a:t>. “</a:t>
            </a:r>
            <a:r>
              <a:rPr lang="ru-RU" sz="2000" b="1" i="1" dirty="0">
                <a:solidFill>
                  <a:srgbClr val="002060"/>
                </a:solidFill>
              </a:rPr>
              <a:t>Убивать? Убивать-то право имеете?” - воскликнула возмущенная Соня. Для нее все люди равны перед Богом. </a:t>
            </a:r>
          </a:p>
        </p:txBody>
      </p:sp>
    </p:spTree>
    <p:extLst>
      <p:ext uri="{BB962C8B-B14F-4D97-AF65-F5344CB8AC3E}">
        <p14:creationId xmlns:p14="http://schemas.microsoft.com/office/powerpoint/2010/main" val="68219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мон поверженный Врубе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472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3625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Позже Даниил Андреев напишет в своей метафизической «Розе мира», что Врубель ничего не выдумывал и интуитивно написал </a:t>
            </a:r>
            <a:r>
              <a:rPr lang="ru-RU" sz="2400" dirty="0" err="1" smtClean="0"/>
              <a:t>метапортрет</a:t>
            </a:r>
            <a:r>
              <a:rPr lang="ru-RU" sz="2400" dirty="0" smtClean="0"/>
              <a:t> одного из ангелов мрака. Он сумел передать главное в облике жителей преисподней: «серый, как пепел, цвет лиц ангелов мрака </a:t>
            </a:r>
            <a:r>
              <a:rPr lang="ru-RU" sz="2400" dirty="0" err="1" smtClean="0"/>
              <a:t>отталкивающ</a:t>
            </a:r>
            <a:r>
              <a:rPr lang="ru-RU" sz="2400" dirty="0" smtClean="0"/>
              <a:t> и ужасен, а в чертах совершенно обнажена их хищная и безжалостная порода». Угадал, по мнению Д. Андреева, Врубель и ущербность их прекрасных крыльев. Он нарисовал их поломанными, но на самом деле, писал Д. Андреев, «их крылья не повреждены, но самая возможность пользования ими мучительно сужена».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43608"/>
            <a:ext cx="8229600" cy="1872208"/>
          </a:xfrm>
        </p:spPr>
        <p:txBody>
          <a:bodyPr/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772" y="213928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615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"</a:t>
            </a:r>
            <a:r>
              <a:rPr lang="ru-RU" b="1" dirty="0" smtClean="0">
                <a:solidFill>
                  <a:srgbClr val="C00000"/>
                </a:solidFill>
              </a:rPr>
              <a:t>Человек есть тайна. Ее надо разгадать, и ежели будешь ее разгадывать всю жизнь, то не говори, что потерял время; я занимаюсь этой тайной, ибо хочу быть человеком"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Ф.М. Достоевский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7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1093" y="548680"/>
            <a:ext cx="7272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Нравственным образом и идеалом для Достоевского была л</a:t>
            </a:r>
            <a:r>
              <a:rPr lang="ru-RU" dirty="0" smtClean="0"/>
              <a:t>ичность </a:t>
            </a:r>
            <a:r>
              <a:rPr lang="ru-RU" dirty="0"/>
              <a:t>Христа, в которой воплотились черты высшего и полного развития человека. </a:t>
            </a:r>
            <a:r>
              <a:rPr lang="ru-RU" b="1" dirty="0" smtClean="0">
                <a:solidFill>
                  <a:srgbClr val="C00000"/>
                </a:solidFill>
              </a:rPr>
              <a:t>Ф.М</a:t>
            </a:r>
            <a:r>
              <a:rPr lang="ru-RU" b="1" dirty="0">
                <a:solidFill>
                  <a:srgbClr val="C00000"/>
                </a:solidFill>
              </a:rPr>
              <a:t>. был убежден в </a:t>
            </a:r>
            <a:r>
              <a:rPr lang="ru-RU" sz="2000" b="1" dirty="0">
                <a:solidFill>
                  <a:srgbClr val="C00000"/>
                </a:solidFill>
              </a:rPr>
              <a:t>целительности веры </a:t>
            </a:r>
            <a:r>
              <a:rPr lang="ru-RU" b="1" dirty="0">
                <a:solidFill>
                  <a:srgbClr val="C00000"/>
                </a:solidFill>
              </a:rPr>
              <a:t>как огромной энергии, заключенной в любом человеке.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813" y="2043113"/>
            <a:ext cx="22383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363" y="3068960"/>
            <a:ext cx="19907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81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84887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логике Достоевского, «безраздельная и беззаветная любовь Христа </a:t>
            </a:r>
            <a:r>
              <a:rPr lang="ru-RU" dirty="0" smtClean="0"/>
              <a:t>к людям </a:t>
            </a:r>
            <a:r>
              <a:rPr lang="ru-RU" dirty="0"/>
              <a:t>есть и величайшее </a:t>
            </a:r>
            <a:r>
              <a:rPr lang="ru-RU" sz="2000" dirty="0" err="1">
                <a:solidFill>
                  <a:srgbClr val="C00000"/>
                </a:solidFill>
              </a:rPr>
              <a:t>самостеснение</a:t>
            </a:r>
            <a:r>
              <a:rPr lang="ru-RU" sz="2000" dirty="0">
                <a:solidFill>
                  <a:srgbClr val="C00000"/>
                </a:solidFill>
              </a:rPr>
              <a:t>, жертва</a:t>
            </a:r>
            <a:r>
              <a:rPr lang="ru-RU" dirty="0"/>
              <a:t>. Только любовь к конкретному, рядом находящемуся ближнему, </a:t>
            </a:r>
            <a:r>
              <a:rPr lang="ru-RU" sz="2000" dirty="0">
                <a:solidFill>
                  <a:srgbClr val="C00000"/>
                </a:solidFill>
              </a:rPr>
              <a:t>любовь, дающая</a:t>
            </a:r>
            <a:r>
              <a:rPr lang="ru-RU" dirty="0"/>
              <a:t>, а не берущая, </a:t>
            </a:r>
            <a:r>
              <a:rPr lang="ru-RU" sz="2000" dirty="0">
                <a:solidFill>
                  <a:srgbClr val="C00000"/>
                </a:solidFill>
              </a:rPr>
              <a:t>любовь, которая все переносит</a:t>
            </a:r>
            <a:r>
              <a:rPr lang="ru-RU" dirty="0"/>
              <a:t>, способна возвысить и облагородить человека. Ибо не послал Бог сына своего в мир, чтобы судить мир, но чтобы мир был спасен через него».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95" y="2642141"/>
            <a:ext cx="3204417" cy="409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42141"/>
            <a:ext cx="3744416" cy="40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82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5886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i="1" dirty="0"/>
              <a:t>«Сострадание есть главнейший и, может быть, единственный закон бытия всего человечества», – думал князь Мышкин, герой романа «Идиот». «Высшее счастье – выше счастья нет, как увериться в милосердии людей в их любви друг к другу», – вторил автор своему герою через несколько лет в рукописях к «Дневнику писателя</a:t>
            </a:r>
            <a:r>
              <a:rPr lang="ru-RU" sz="2000" b="1" i="1" dirty="0" smtClean="0"/>
              <a:t>».                                          </a:t>
            </a:r>
            <a:r>
              <a:rPr lang="ru-RU" sz="2000" b="1" i="1" dirty="0"/>
              <a:t>«Нет счастья в комфорте, </a:t>
            </a:r>
            <a:r>
              <a:rPr lang="ru-RU" sz="2000" b="1" i="1" dirty="0" smtClean="0"/>
              <a:t>                                 покупается </a:t>
            </a:r>
            <a:r>
              <a:rPr lang="ru-RU" sz="2000" b="1" i="1" dirty="0"/>
              <a:t>счастье страданием».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86" y="2492896"/>
            <a:ext cx="4094583" cy="421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06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96855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72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5252"/>
            <a:ext cx="8229600" cy="683468"/>
          </a:xfrm>
        </p:spPr>
        <p:txBody>
          <a:bodyPr/>
          <a:lstStyle/>
          <a:p>
            <a:r>
              <a:rPr lang="ru-RU" sz="2000" dirty="0" smtClean="0"/>
              <a:t>Рафаэль Санти «Сикстинская мадонна»</a:t>
            </a:r>
            <a:endParaRPr lang="ru-RU" sz="2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8164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52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07677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70C0"/>
                </a:solidFill>
              </a:rPr>
              <a:t>Сикстинская Мадонна − самая замечательная картина Рафаэля и, вероятно, самая знаменитая из всех картин. Гениальный творческий замысел раскрывает глубокую веру в прекрасного человека. Мадонна идет по облакам, неся своего ребенка. Она идет к людям, юная и величавая, что-то тревожное затаив в своей душе; глаза ребенка глядят на нас, в мир, с такой великой силой, так широко, так напряженно и с таким озарением, словно видит он свою судьбу и судьбу всего человеческого рода. </a:t>
            </a:r>
            <a:r>
              <a:rPr lang="ru-RU" sz="2400" b="1" i="1" dirty="0">
                <a:solidFill>
                  <a:srgbClr val="002060"/>
                </a:solidFill>
              </a:rPr>
              <a:t>В расширенных глазах Мадонны можно прочесть и страх перед трагической участью сына, и стойкость, и непоколебимость, и </a:t>
            </a:r>
            <a:r>
              <a:rPr lang="ru-RU" sz="2400" b="1" i="1" dirty="0">
                <a:solidFill>
                  <a:srgbClr val="C00000"/>
                </a:solidFill>
              </a:rPr>
              <a:t>сознание необходимости жертвы</a:t>
            </a:r>
            <a:r>
              <a:rPr lang="ru-RU" sz="2400" b="1" i="1" dirty="0">
                <a:solidFill>
                  <a:srgbClr val="0070C0"/>
                </a:solidFill>
              </a:rPr>
              <a:t>. Весь ее облик, с одной стороны – строгий и торжественный, с другой – мягкий и женственный, бесконечно трогателен сочетанием большой нравственной силы и почти детской беспомощности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31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поступки героини удивляют своей искренностью, открытостью. Она не делает ничего для себя, все ради кого-то: мачехи, неродных братьев и сестры, Раскольникова. Образ Сони - образ истинной христианки и праведницы. Наиболее полно он раскрывается в сцене признания Раскольникова. Здесь-то мы видим </a:t>
            </a:r>
            <a:r>
              <a:rPr lang="ru-RU" dirty="0" err="1"/>
              <a:t>Сонечкину</a:t>
            </a:r>
            <a:r>
              <a:rPr lang="ru-RU" dirty="0"/>
              <a:t> теорию — “теорию Бога”.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52839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591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</TotalTime>
  <Words>1196</Words>
  <Application>Microsoft Office PowerPoint</Application>
  <PresentationFormat>Экран (4:3)</PresentationFormat>
  <Paragraphs>38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Ф. М. Достоевский «Преступление и наказание» Соня Мармеладова и Родион Раскольников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Рафаэль Санти «Сикстинская мадонна»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Ф. М. Достоевский «Преступление и наказание» Соня Мармеладова и Родион Раскольников</dc:title>
  <dc:creator>Piglet</dc:creator>
  <cp:lastModifiedBy>user</cp:lastModifiedBy>
  <cp:revision>12</cp:revision>
  <dcterms:created xsi:type="dcterms:W3CDTF">2014-01-16T15:56:27Z</dcterms:created>
  <dcterms:modified xsi:type="dcterms:W3CDTF">2025-01-24T18:00:03Z</dcterms:modified>
</cp:coreProperties>
</file>