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8" r:id="rId5"/>
    <p:sldId id="263" r:id="rId6"/>
    <p:sldId id="267" r:id="rId7"/>
    <p:sldId id="258" r:id="rId8"/>
    <p:sldId id="260" r:id="rId9"/>
    <p:sldId id="259" r:id="rId10"/>
    <p:sldId id="261" r:id="rId11"/>
    <p:sldId id="262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2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4AEE1D6-1431-428A-8F1C-AA3CDBE0631D}" type="datetimeFigureOut">
              <a:rPr lang="ru-RU" smtClean="0"/>
              <a:pPr/>
              <a:t>22.12.2024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03F123E-4563-4BE5-98A4-FC26809822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Математическое описание случайных явлений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1145144" y="2500126"/>
            <a:ext cx="6511131" cy="329259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7030A0"/>
                </a:solidFill>
              </a:rPr>
              <a:t>Случайные опыты</a:t>
            </a:r>
          </a:p>
          <a:p>
            <a:r>
              <a:rPr lang="ru-RU" sz="2000" b="1" i="1" dirty="0" smtClean="0">
                <a:solidFill>
                  <a:srgbClr val="7030A0"/>
                </a:solidFill>
              </a:rPr>
              <a:t>Элементарные события</a:t>
            </a:r>
            <a:endParaRPr lang="ru-RU" sz="20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5425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1196752"/>
            <a:ext cx="64807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Пример 2. Событие B:   Сумма очков при бросании двух игральных костей равна 8.</a:t>
            </a:r>
          </a:p>
          <a:p>
            <a:r>
              <a:rPr lang="ru-RU" sz="2400" dirty="0"/>
              <a:t>Событие является составным и разлагается на 5 исходов:</a:t>
            </a:r>
          </a:p>
          <a:p>
            <a:r>
              <a:rPr lang="ru-RU" sz="2400" dirty="0"/>
              <a:t>(2, 6),   (3, 5),   (4, 4),   (5, 3)  и   (6, 2).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3261" y="3356992"/>
            <a:ext cx="436644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69078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1268760"/>
            <a:ext cx="63367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Пример 3. Событие С:  При бросании двух игральных костей выпали грани с нечетными числами очков.</a:t>
            </a:r>
          </a:p>
          <a:p>
            <a:r>
              <a:rPr lang="ru-RU" sz="2400" dirty="0"/>
              <a:t>Составное событие С разлагается на 9 исходов:</a:t>
            </a:r>
          </a:p>
          <a:p>
            <a:endParaRPr lang="ru-RU" sz="2400" dirty="0"/>
          </a:p>
          <a:p>
            <a:r>
              <a:rPr lang="ru-RU" sz="2400" dirty="0"/>
              <a:t>(1, 1),   (1, 3),   (1, 5),   (3, 1),   (3, 3),   (3, 5),  </a:t>
            </a:r>
            <a:endParaRPr lang="ru-RU" sz="2400" dirty="0" smtClean="0"/>
          </a:p>
          <a:p>
            <a:r>
              <a:rPr lang="ru-RU" sz="2400" dirty="0" smtClean="0"/>
              <a:t> </a:t>
            </a:r>
            <a:r>
              <a:rPr lang="ru-RU" sz="2400" dirty="0"/>
              <a:t>(5, 1),   (5, 3)   и   (5, 5).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221088"/>
            <a:ext cx="2881480" cy="187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86452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196752"/>
            <a:ext cx="56886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результате случайного опыта обязательно наступает только одно элементарное событие.</a:t>
            </a:r>
          </a:p>
        </p:txBody>
      </p:sp>
      <p:pic>
        <p:nvPicPr>
          <p:cNvPr id="3076" name="Picture 4" descr="http://t1.ftcdn.net/jpg/00/25/25/80/400_F_25258013_aAeMNzuIK04BKZ8lQywxsINpDOXBzc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8024" y="3480047"/>
            <a:ext cx="381000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T7hLrOPkkV0DR5s2YZJTOpeUeDMYLSwkHIqX4wnhnk1oA3CSB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397081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i.kuponator.ru/images/big/160354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61048"/>
            <a:ext cx="32956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25639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80243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Глава 6, п.26, Примеры 1,2.</a:t>
            </a:r>
            <a:br>
              <a:rPr lang="ru-RU" sz="2400" dirty="0" smtClean="0"/>
            </a:br>
            <a:r>
              <a:rPr lang="ru-RU" sz="2400" dirty="0" smtClean="0"/>
              <a:t>п.26, вопросы.</a:t>
            </a:r>
            <a:br>
              <a:rPr lang="ru-RU" sz="2400" dirty="0" smtClean="0"/>
            </a:br>
            <a:r>
              <a:rPr lang="ru-RU" sz="2400" dirty="0" smtClean="0"/>
              <a:t>Упражнения: 1, 2, 3,4,5,6(</a:t>
            </a:r>
            <a:r>
              <a:rPr lang="ru-RU" sz="2400" dirty="0" err="1"/>
              <a:t>а</a:t>
            </a:r>
            <a:r>
              <a:rPr lang="ru-RU" sz="2400" dirty="0" err="1" smtClean="0"/>
              <a:t>,б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9978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170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268760"/>
            <a:ext cx="65527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Осуществление каждого отдельного наблюдения, опыта или измерения при изучении эксперимента называют испытанием. Результат испытания называется событием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Мы </a:t>
            </a:r>
            <a:r>
              <a:rPr lang="ru-RU" sz="2400" dirty="0"/>
              <a:t>называем событие случайным, если нельзя утверждать, что это событие в данных обстоятельствах непременно произойдет</a:t>
            </a:r>
            <a:r>
              <a:rPr lang="ru-RU" sz="2400" dirty="0" smtClean="0"/>
              <a:t>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10520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6219" y="764704"/>
            <a:ext cx="71287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Купив лотерейный билет, мы можем выиграть, а можем не </a:t>
            </a:r>
            <a:r>
              <a:rPr lang="ru-RU" sz="2400" dirty="0" smtClean="0"/>
              <a:t>выиграть.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З</a:t>
            </a:r>
            <a:r>
              <a:rPr lang="ru-RU" sz="2400" dirty="0" smtClean="0"/>
              <a:t>автра </a:t>
            </a:r>
            <a:r>
              <a:rPr lang="ru-RU" sz="2400" dirty="0"/>
              <a:t>на уроке математики вас могут вызвать к доске, а могут и не </a:t>
            </a:r>
            <a:r>
              <a:rPr lang="ru-RU" sz="2400" dirty="0" smtClean="0"/>
              <a:t>вызвать.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Под потолком висит лампочка — вы не знаете, когда она перегорит. </a:t>
            </a:r>
            <a:endParaRPr lang="ru-RU" sz="2400" dirty="0" smtClean="0"/>
          </a:p>
          <a:p>
            <a:r>
              <a:rPr lang="ru-RU" sz="2400" dirty="0" smtClean="0"/>
              <a:t>Будет </a:t>
            </a:r>
            <a:r>
              <a:rPr lang="ru-RU" sz="2400" dirty="0"/>
              <a:t>ли завтра снег, никому наверняка </a:t>
            </a:r>
            <a:r>
              <a:rPr lang="ru-RU" sz="2400" dirty="0" smtClean="0"/>
              <a:t>неизвестно.</a:t>
            </a:r>
          </a:p>
          <a:p>
            <a:r>
              <a:rPr lang="ru-RU" sz="2400" dirty="0" smtClean="0"/>
              <a:t>Перед началом футбольного чемпионата мы не можем с полной уверенностью назвать ни победителя, ни призеров.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98205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9961" y="1052736"/>
            <a:ext cx="69847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/>
              <a:t>В теории вероятностей рассматривается следующая модель изучаемых явление реальной жизни: делается </a:t>
            </a:r>
            <a:r>
              <a:rPr lang="ru-RU" sz="2400" i="1" dirty="0"/>
              <a:t>опыт( испытание),</a:t>
            </a:r>
            <a:r>
              <a:rPr lang="ru-RU" sz="2400" dirty="0"/>
              <a:t>в результате происходят случайные </a:t>
            </a:r>
            <a:r>
              <a:rPr lang="ru-RU" sz="2400" i="1" dirty="0"/>
              <a:t>события</a:t>
            </a:r>
            <a:r>
              <a:rPr lang="ru-RU" sz="2400" dirty="0"/>
              <a:t>(часто говорят </a:t>
            </a:r>
            <a:r>
              <a:rPr lang="ru-RU" sz="2400" dirty="0" err="1"/>
              <a:t>просто─события</a:t>
            </a:r>
            <a:r>
              <a:rPr lang="ru-RU" sz="2400" dirty="0" smtClean="0"/>
              <a:t>).</a:t>
            </a:r>
          </a:p>
          <a:p>
            <a:pPr algn="just"/>
            <a:r>
              <a:rPr lang="ru-RU" sz="2400" dirty="0" smtClean="0"/>
              <a:t> </a:t>
            </a:r>
            <a:r>
              <a:rPr lang="ru-RU" sz="2400" dirty="0"/>
              <a:t>Например, бросили монету и посмотрели, что выпало,- это опыт. В результате этого опыта может выпасть </a:t>
            </a:r>
            <a:r>
              <a:rPr lang="ru-RU" sz="2400" dirty="0" err="1"/>
              <a:t>герб─это</a:t>
            </a:r>
            <a:r>
              <a:rPr lang="ru-RU" sz="2400" dirty="0"/>
              <a:t> одно событие, а может выпасть </a:t>
            </a:r>
            <a:r>
              <a:rPr lang="ru-RU" sz="2400" dirty="0" err="1"/>
              <a:t>решка─это</a:t>
            </a:r>
            <a:r>
              <a:rPr lang="ru-RU" sz="2400" dirty="0"/>
              <a:t> другое событие. Поскольку выпадение герба зависит от случая, то это случайное событие.</a:t>
            </a:r>
          </a:p>
        </p:txBody>
      </p:sp>
    </p:spTree>
    <p:extLst>
      <p:ext uri="{BB962C8B-B14F-4D97-AF65-F5344CB8AC3E}">
        <p14:creationId xmlns:p14="http://schemas.microsoft.com/office/powerpoint/2010/main" xmlns="" val="2553159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052736"/>
            <a:ext cx="65527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Приобретены два билета денежно - вещевой лотереи. Обязательно произойдет одно и только одно из следующих событий: «выигрыш выпал на первый билет и не выпал на второй», «выигрыш не выпал на первый билет и выпал на второй», «выигрыш выпал на оба билета», «на оба билета выигрыш не выпал».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30893" y="3730391"/>
            <a:ext cx="4392488" cy="2904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4253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196752"/>
            <a:ext cx="59046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Всякое случайное событие связано с определенными условиями. Вне этих условий это событие вообще невозможно.</a:t>
            </a:r>
            <a:br>
              <a:rPr lang="ru-RU" sz="2400" dirty="0"/>
            </a:br>
            <a:r>
              <a:rPr lang="ru-RU" sz="2400" dirty="0"/>
              <a:t>Мы не вытащим шар из коробки, если ее нет.</a:t>
            </a:r>
            <a:br>
              <a:rPr lang="ru-RU" sz="2400" dirty="0"/>
            </a:br>
            <a:r>
              <a:rPr lang="ru-RU" sz="2400" dirty="0"/>
              <a:t>Мы не узнаем, сколько ошибок  допущено в контрольной работе, если ее не выполняли.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AutoShape 2" descr="data:image/jpeg;base64,/9j/4AAQSkZJRgABAQAAAQABAAD/2wCEAAkGBwgHBgkIBwgKCgkLDRYPDQwMDRsUFRAWIB0iIiAdHx8kKDQsJCYxJx8fLT0tMTU3Ojo6Iys/RD84QzQ5OjcBCgoKDQwNGg8PGjclHyU3Nzc3Nzc3Nzc3Nzc3Nzc3Nzc3Nzc3Nzc3Nzc3Nzc3Nzc3Nzc3Nzc3Nzc3Nzc3Nzc3N//AABEIAH0ApwMBIgACEQEDEQH/xAAcAAABBAMBAAAAAAAAAAAAAAAAAQMFBgIEBwj/xAA4EAABAwIEAwYFBAEDBQAAAAABAAIDBBEFEiExBkFREyIyYXGBQpGxwdEUI6HwUnKC4QcVFjND/8QAGQEBAAMBAQAAAAAAAAAAAAAAAAMEBQIB/8QAIxEAAgIDAQEAAQUBAAAAAAAAAAECAwQRITESIhMyQWFxBf/aAAwDAQACEQMRAD8A7ihCEAIQhACEIQAhIUhKAyQtVlfSvqnUrKmE1DRcxB4zAei2brxNPwNNCoQEL0AhCEAIQhACSyVCARKhCAEIQgBCEIAQi6QkIBUhNlD4xxHh2Eksml7SflBDZz/ly97KkYvxdiWIZo4SKSHbLEbvI838vZQ2Xwh6T1Y87PFwvGL8Q4fhl2TSZ5uUMervfp7qj41xbXV4dHA4wRa9yF2vu/8ACgSwWc6Z415A6H16pcHiGPVrqeKQspordq+Pmf8AEKnO6yzziL0Kaqlt9ZBR4rUjFsgmibEwd1kbbAG++be/mr/gnG9ZSBseItNVD/mD32/n3sspOCMGdIxkNC1ocO/MJ39o09RrZVHEqeTBcVNDM8vaG5oZNszfPz6+y9f1DsTxShd+MjtGF4tRYpD2lFO2QDduzm+oW8uIQ1D4JGVFNK6KVuzozYhW/BOOpYy2HGI+0GwniFj/ALm8/b5KavKi+S4QW4co9h06Cha1FWU9bCJqWZksZ5tN7fhbKt7KWmvQQhCAEIQgBCEIAQhCAEhSlUTjPHMTp6uSipnmnjsLOAs6QW5O+wUdlihHbJKqnZL5RZMX4gw7ChlqZs03KFmrj+PdUnF+L6+vLo6Y/pYT8MR759XcvZVdrnF7i91iTqDrf1UicExiemMlHRPItoHOa2/zKpStsselxGjGiqlbl1kdPOASXuAv4he3zPNRtRirGlkVK5r3yPDG5dRcnfRQVbHXnHRR45Tz00bLvdDI22YW012IvzGiMHqqWXE+ynLhFrlsbbKSGOjyVzfh2bAKKmpqFttZXNs6UjvE9VJU2HQQQZ2ntJ7ayloDn9Lkb+6ofC+LVtTLJT00E9UyIkdoxpLbebtrq7YZPUSPeyeCWHLawkbbN6HmvPPxK8k97bEZXDL2rWyOZa+YMNk1iOCUeIkVlRBDJVRsIhdUAuZHe17tuAdhussRxSGlq2Fk0skrAQaeNwyn/V0+qgq7EaqvP77srL/+pvhH591BZfCr17J6sadnUtGGLU2HT0sTKZkYrW2zz0oyR352HP8Auq0P0cQicHR5gdydz78k+4m9zzPW6wBAJd15hZ1ts7Hvw1aqY1rXpjSyVuGTdvhtQ8Hm3NqR010PoVbsD46gmIhxVhgl2zgHLfzG4VVd4bbXTE0McmkjbnYOOhHupaMudfP4I7sOu1f2dhhmjmY18Tg9jtQ5puCnVx7D8RxTBH56KZ0kV+9Ha4Pq37jVXXA+OMMxANjq5o6Wc8nvAaT6nb3WvTlQt/0xr8Oyrv8ABbEJAQQCDcJVaKgIQhACEIQAVSv+oQaXUuZtwWuH0V0JsFQ+PK2Cashp4n3khBz6aAm1hdVcx6pZbwVu9FLmYW3c3M4ciPEFM0fETpadtLihfJACCJ4/G2xG457b7+qinl2bU2CZfGHOvGcrjofP1WXXfo2LaFJaLbx3hUXEnCrqjDGtqaynHaUr4xdzjcZmX8xy626LldBwNxC/E4YanCTTxmRrZpGTRvdEwnUkNcSNPJW3D8RqsLqc9O/snnVwOrJB5j7/AEU//wCRitka+Onjpq0MLTKdXWPJt9PndXllR+dsz3i2KWokzUx4XheEMw0sayDs8scLPE70+tzzULJiVQaUUkJligjGVpc/NI8ebvx81pk2lc/XtHHvueTc+t91lfQEOsSNRdZ9uXOfI8Rdpw4Q7LrG9AzKLBoN78h5LF4OpsbeSzyEagDU8ismR5QfNU2XEMMLhc2Nk8wN3DAPVLYg6CxWY1N8u291y5HogbnaCbXCaewgG+qM937/AMrPtm/Hy5hdLZ4NtuQbEC/Xkterw6krWllZSxTEiwc5uvzW25oOoGnKyxABAAHspIvT2jx6fGXLB+KYnRsirWdmQLCRg7vTbl/Ks8UrJY2vY4Oa7UFpuCuVMLrd2/2UhQYjVULr07i1vxN3afUfhadOc1ywy7/+fF9r4dIulVew7iOGoysqP2ZTtc90+/5U3HO1+zh81pxnGS2mZc65QepIeQhC6OBDsqxxNwxFiZdUQP7Gqto7k/8A1BWdYkXXE4qS0zuE3B7RxiuiqcOqP02JQGN3wu5O82lMkXBczby5Lr+J4XS4jTOhq4myMPIjbzHmudY3wpW4S51RQF1TSjUj44x9x/fNZV+C4/lA2MfOUuTIJ2V2jwD0um3RPaLx6ga5TuFmyVj/AIgCdv79lm3+kqn9OD6XdKfUO09cXNyHvgDwk6hbbZWSAOhdccwRqD08tlGvijlcdS1/J7VrudLTvBecrh4ZW6g+q9+IWft9H1KHpO9o0AW73P8ApTjXtabZbnqR/bKOp8Ta6zagBrjoH37rvwt9zoxlcQRpoeShlFxemjuLUvBxsjd3EfdZBvatzNJFxt19U24N7PMC2+/91TTCTcBzbWtl8lx876j0HFzH5XsseaQjMOacce4c4uOSQMN8zQdNbcwpEhsVuYD7AoY27viCcawXvuPJLluSDo09NV0jlsyAbbS9/VOtDWszEgC2oJ0TD3xR+PUjRvUpmNtRXVIggjdJKdo2+FvqVNVVKb4QWWKK2OS1Tf8A5ktadh8TvRWPhfBKr9THX1n7TWashA1OmmZb2AcMR0JFRV2lqevJnp+VZWADlZa9NCgZF+S58RkEJUKyUxEWSoQCLB7AQRZOJCgKdxFwdBXl89HanqTqSPC/1H3XP62lrMLqTBXxOY7kTs4dWldwIuo/E8KpcSgMNXC2Rh5HceYKqXYsLEXKMudZx/xNBYQfMBYOBN2m7gd9FNcQcKVuDvdU0WaelGpAHfYPMcx6KEhqYp9PCTpqsi2idLNiq+Fq4NGnNiWd4f4lauDY1VQZ4q5zZYs5yOA1YL6D2CkJbsicegJVbv3SXGw3v+V1CX3FqSPJx+ZJou8eSqAkheHNHU7eoTm2v1CoVJi89PUM/Rhzve1/+FbqPGIprNqm9jI4DvfCfwuZ480trw6jfF8fpJMByHy5J1o7oI9LpgPym9rttu7mnGSsawvJAFtQSoekrM2iz7uvblZMVFSGvIh3G7uTQtaqrC8E2ytOwG5UzgHC9RiDmy1+aOC9xFzd6lXaMZze2VLshQNTCcNqsXmP6cFsfxzuH8BdDwbB6bDIcsDNT4nnxOPmtqjo4aWJscLA1jRYADZbIFlrV1RguGPbdKxghKhSkAqEIQAhCEAJClQgERulQgGZWNykv8IFyqPxNwfR4i11VhpFNV3GYZe68na4+6vNSHOgkDBdxaQAtQRPdkJY7L2jSQ4i4AH5XMoKS6dwm4vaOJV4rMMZNBXwOa8NcGjk46jQ9LquwYfWYlJYttG3vHTQDy6r0DW4XHXUbYKyhEuV4cQ4NPPW2qZ/7BTNLhBRsja5rW6AWAub/wAKrHFjFtotSzJSWmcjo8FFMwWa4l4vtqVJNomZBG9oIcAbnY3XSH4ECGhkLWlofYtta/JMP4fDiWtgLQ6Novcd3U3U36ZH+sc7NLV4c4GmPaRa/sScutinYzNVytjgjL3uAdaxytJ6roDuHf3mXc7L3jmAGl7WH1W1huBxUFxBDduZo1t3hz+qieLFy+iZZkox+UyI4d4YhhmbJXP7Sovp0B6BW+ndEQGRC1tbWTTIpBKG5DlbIZM2ljvb6pynbJDBEMri4gBwJHd0/KsxiorSKc5uT2zJtTEQSCdGl224Cda8OcWt3sD81pNglEBZkN+xAbcjR3MfRbVO0lz5HNLC6wyncALo4HkqEIAQhCAEJEIBUIQgBCEIBChKhAJZFkqRAJYIICVCATKEuVCEAWCEJUAlh0QEqEAIQhACEIQ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://content.foto.mail.ru/mail/loravo/_blogs/i-15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437112"/>
            <a:ext cx="2106384" cy="210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encrypted-tbn2.gstatic.com/images?q=tbn:ANd9GcR2cGaSu06v1bu2xl-cymiXXho5IH-owoT425Lbx-6vPNmQR5Q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1213" y="4510085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0273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666189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dirty="0" smtClean="0"/>
              <a:t>Стрелок произвел выстрел по цели. Обязательно произойдет одно из следующих двух событий: попадание, промах.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5500" y="2420888"/>
            <a:ext cx="476250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0000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08912" cy="5112568"/>
          </a:xfrm>
        </p:spPr>
        <p:txBody>
          <a:bodyPr>
            <a:noAutofit/>
          </a:bodyPr>
          <a:lstStyle/>
          <a:p>
            <a:r>
              <a:rPr lang="ru-RU" sz="2800" dirty="0"/>
              <a:t>Различают составные события и элементарные события.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При </a:t>
            </a:r>
            <a:r>
              <a:rPr lang="ru-RU" sz="2800" dirty="0"/>
              <a:t>этом элементарные события называются также исходами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 smtClean="0"/>
              <a:t>Элементарные события нельзя разделить на более простые.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13035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13009"/>
            <a:ext cx="75608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ru-RU" sz="2400" dirty="0" smtClean="0"/>
              <a:t>Пример </a:t>
            </a:r>
            <a:r>
              <a:rPr lang="ru-RU" sz="2400" dirty="0"/>
              <a:t>1. Событие A:   За 1 час состоялось от 4 до 10 разговоров по телефону.</a:t>
            </a:r>
          </a:p>
          <a:p>
            <a:r>
              <a:rPr lang="ru-RU" sz="2400" dirty="0" smtClean="0"/>
              <a:t>Это </a:t>
            </a:r>
            <a:r>
              <a:rPr lang="ru-RU" sz="2400" dirty="0"/>
              <a:t>событие является составным и разлагается на 7 элементарных </a:t>
            </a:r>
            <a:r>
              <a:rPr lang="ru-RU" sz="2400" dirty="0" smtClean="0"/>
              <a:t>событий:4 </a:t>
            </a:r>
            <a:r>
              <a:rPr lang="ru-RU" sz="2400" dirty="0"/>
              <a:t>разговора, 5 разговоров, …, 10 разговоров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03281"/>
            <a:ext cx="2736304" cy="2299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54003" y="3645024"/>
            <a:ext cx="3627462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34811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442</TotalTime>
  <Words>470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Углы</vt:lpstr>
      <vt:lpstr>Математическое описание случайных явлений</vt:lpstr>
      <vt:lpstr>Слайд 2</vt:lpstr>
      <vt:lpstr>Слайд 3</vt:lpstr>
      <vt:lpstr>Слайд 4</vt:lpstr>
      <vt:lpstr>Слайд 5</vt:lpstr>
      <vt:lpstr>Слайд 6</vt:lpstr>
      <vt:lpstr>Слайд 7</vt:lpstr>
      <vt:lpstr>Различают составные события и элементарные события.  При этом элементарные события называются также исходами. Элементарные события нельзя разделить на более простые.</vt:lpstr>
      <vt:lpstr>Слайд 9</vt:lpstr>
      <vt:lpstr>Слайд 10</vt:lpstr>
      <vt:lpstr>Слайд 11</vt:lpstr>
      <vt:lpstr>Слайд 12</vt:lpstr>
      <vt:lpstr>Глава 6, п.26, Примеры 1,2. п.26, вопросы. Упражнения: 1, 2, 3,4,5,6(а,б).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Математическое описание случайных явлений</dc:title>
  <dc:creator>Веруенька</dc:creator>
  <cp:lastModifiedBy>User</cp:lastModifiedBy>
  <cp:revision>23</cp:revision>
  <dcterms:created xsi:type="dcterms:W3CDTF">2014-01-13T10:18:59Z</dcterms:created>
  <dcterms:modified xsi:type="dcterms:W3CDTF">2024-12-22T14:30:47Z</dcterms:modified>
</cp:coreProperties>
</file>