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12.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heme/themeOverride19.xml" ContentType="application/vnd.openxmlformats-officedocument.themeOverride+xml"/>
  <Override PartName="/ppt/slideLayouts/slideLayout10.xml" ContentType="application/vnd.openxmlformats-officedocument.presentationml.slideLayout+xml"/>
  <Override PartName="/ppt/theme/themeOverride17.xml" ContentType="application/vnd.openxmlformats-officedocument.themeOverride+xml"/>
  <Override PartName="/ppt/theme/themeOverride18.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9.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1" r:id="rId2"/>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57" r:id="rId20"/>
    <p:sldId id="258" r:id="rId21"/>
    <p:sldId id="275" r:id="rId22"/>
    <p:sldId id="280" r:id="rId23"/>
    <p:sldId id="276" r:id="rId24"/>
    <p:sldId id="277" r:id="rId25"/>
    <p:sldId id="278" r:id="rId26"/>
    <p:sldId id="279"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99FF"/>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96" autoAdjust="0"/>
    <p:restoredTop sz="94660"/>
  </p:normalViewPr>
  <p:slideViewPr>
    <p:cSldViewPr>
      <p:cViewPr>
        <p:scale>
          <a:sx n="70" d="100"/>
          <a:sy n="70" d="100"/>
        </p:scale>
        <p:origin x="-48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60CDD10D-C706-4080-A9C8-633BA0EDBDB4}" type="datetimeFigureOut">
              <a:rPr lang="ru-RU" smtClean="0"/>
              <a:pPr/>
              <a:t>18.03.2018</a:t>
            </a:fld>
            <a:endParaRPr lang="ru-RU"/>
          </a:p>
        </p:txBody>
      </p:sp>
      <p:sp>
        <p:nvSpPr>
          <p:cNvPr id="16" name="Номер слайда 15"/>
          <p:cNvSpPr>
            <a:spLocks noGrp="1"/>
          </p:cNvSpPr>
          <p:nvPr>
            <p:ph type="sldNum" sz="quarter" idx="11"/>
          </p:nvPr>
        </p:nvSpPr>
        <p:spPr/>
        <p:txBody>
          <a:bodyPr/>
          <a:lstStyle/>
          <a:p>
            <a:fld id="{8462508F-5616-4B28-85D1-3190A35EC1D7}"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0CDD10D-C706-4080-A9C8-633BA0EDBDB4}" type="datetimeFigureOut">
              <a:rPr lang="ru-RU" smtClean="0"/>
              <a:pPr/>
              <a:t>18.03.2018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62508F-5616-4B28-85D1-3190A35EC1D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0CDD10D-C706-4080-A9C8-633BA0EDBDB4}" type="datetimeFigureOut">
              <a:rPr lang="ru-RU" smtClean="0"/>
              <a:pPr/>
              <a:t>18.03.2018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62508F-5616-4B28-85D1-3190A35EC1D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60CDD10D-C706-4080-A9C8-633BA0EDBDB4}" type="datetimeFigureOut">
              <a:rPr lang="ru-RU" smtClean="0"/>
              <a:pPr/>
              <a:t>18.03.2018</a:t>
            </a:fld>
            <a:endParaRPr lang="ru-RU"/>
          </a:p>
        </p:txBody>
      </p:sp>
      <p:sp>
        <p:nvSpPr>
          <p:cNvPr id="15" name="Номер слайда 14"/>
          <p:cNvSpPr>
            <a:spLocks noGrp="1"/>
          </p:cNvSpPr>
          <p:nvPr>
            <p:ph type="sldNum" sz="quarter" idx="15"/>
          </p:nvPr>
        </p:nvSpPr>
        <p:spPr/>
        <p:txBody>
          <a:bodyPr/>
          <a:lstStyle>
            <a:lvl1pPr algn="ctr">
              <a:defRPr/>
            </a:lvl1pPr>
          </a:lstStyle>
          <a:p>
            <a:fld id="{8462508F-5616-4B28-85D1-3190A35EC1D7}"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60CDD10D-C706-4080-A9C8-633BA0EDBDB4}" type="datetimeFigureOut">
              <a:rPr lang="ru-RU" smtClean="0"/>
              <a:pPr/>
              <a:t>18.03.2018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62508F-5616-4B28-85D1-3190A35EC1D7}"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60CDD10D-C706-4080-A9C8-633BA0EDBDB4}" type="datetimeFigureOut">
              <a:rPr lang="ru-RU" smtClean="0"/>
              <a:pPr/>
              <a:t>18.03.2018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62508F-5616-4B28-85D1-3190A35EC1D7}"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8462508F-5616-4B28-85D1-3190A35EC1D7}"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60CDD10D-C706-4080-A9C8-633BA0EDBDB4}" type="datetimeFigureOut">
              <a:rPr lang="ru-RU" smtClean="0"/>
              <a:pPr/>
              <a:t>18.03.2018</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0CDD10D-C706-4080-A9C8-633BA0EDBDB4}" type="datetimeFigureOut">
              <a:rPr lang="ru-RU" smtClean="0"/>
              <a:pPr/>
              <a:t>18.03.2018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462508F-5616-4B28-85D1-3190A35EC1D7}"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0CDD10D-C706-4080-A9C8-633BA0EDBDB4}" type="datetimeFigureOut">
              <a:rPr lang="ru-RU" smtClean="0"/>
              <a:pPr/>
              <a:t>18.03.2018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462508F-5616-4B28-85D1-3190A35EC1D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60CDD10D-C706-4080-A9C8-633BA0EDBDB4}" type="datetimeFigureOut">
              <a:rPr lang="ru-RU" smtClean="0"/>
              <a:pPr/>
              <a:t>18.03.2018</a:t>
            </a:fld>
            <a:endParaRPr lang="ru-RU"/>
          </a:p>
        </p:txBody>
      </p:sp>
      <p:sp>
        <p:nvSpPr>
          <p:cNvPr id="9" name="Номер слайда 8"/>
          <p:cNvSpPr>
            <a:spLocks noGrp="1"/>
          </p:cNvSpPr>
          <p:nvPr>
            <p:ph type="sldNum" sz="quarter" idx="15"/>
          </p:nvPr>
        </p:nvSpPr>
        <p:spPr/>
        <p:txBody>
          <a:bodyPr/>
          <a:lstStyle/>
          <a:p>
            <a:fld id="{8462508F-5616-4B28-85D1-3190A35EC1D7}"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60CDD10D-C706-4080-A9C8-633BA0EDBDB4}" type="datetimeFigureOut">
              <a:rPr lang="ru-RU" smtClean="0"/>
              <a:pPr/>
              <a:t>18.03.2018</a:t>
            </a:fld>
            <a:endParaRPr lang="ru-RU"/>
          </a:p>
        </p:txBody>
      </p:sp>
      <p:sp>
        <p:nvSpPr>
          <p:cNvPr id="9" name="Номер слайда 8"/>
          <p:cNvSpPr>
            <a:spLocks noGrp="1"/>
          </p:cNvSpPr>
          <p:nvPr>
            <p:ph type="sldNum" sz="quarter" idx="11"/>
          </p:nvPr>
        </p:nvSpPr>
        <p:spPr/>
        <p:txBody>
          <a:bodyPr/>
          <a:lstStyle/>
          <a:p>
            <a:fld id="{8462508F-5616-4B28-85D1-3190A35EC1D7}"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0CDD10D-C706-4080-A9C8-633BA0EDBDB4}" type="datetimeFigureOut">
              <a:rPr lang="ru-RU" smtClean="0"/>
              <a:pPr/>
              <a:t>18.03.2018</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462508F-5616-4B28-85D1-3190A35EC1D7}"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4.xml"/><Relationship Id="rId1" Type="http://schemas.openxmlformats.org/officeDocument/2006/relationships/themeOverride" Target="../theme/themeOverride1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D:\&#1054;&#1083;&#1100;&#1075;&#1072;\&#1040;&#1090;&#1090;&#1077;&#1089;&#1090;&#1072;&#1094;&#1080;&#1103;%202018\&#1074;&#1077;&#1085;&#1077;&#1074;&#1080;&#1090;&#1080;&#1085;&#1086;&#1074;&#1086;\15_Cusco.mp3" TargetMode="Externa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hemeOverride" Target="../theme/themeOverride19.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4.xml"/><Relationship Id="rId1" Type="http://schemas.openxmlformats.org/officeDocument/2006/relationships/themeOverride" Target="../theme/themeOverr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4.xml"/><Relationship Id="rId1" Type="http://schemas.openxmlformats.org/officeDocument/2006/relationships/themeOverride" Target="../theme/themeOverride2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4.xml"/><Relationship Id="rId1" Type="http://schemas.openxmlformats.org/officeDocument/2006/relationships/themeOverride" Target="../theme/themeOverride2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32656"/>
            <a:ext cx="8229600" cy="1038944"/>
          </a:xfrm>
        </p:spPr>
        <p:txBody>
          <a:bodyPr>
            <a:normAutofit/>
          </a:bodyPr>
          <a:lstStyle/>
          <a:p>
            <a:pPr algn="ctr"/>
            <a:endParaRPr lang="ru-RU" sz="1800" dirty="0">
              <a:solidFill>
                <a:schemeClr val="bg1"/>
              </a:solidFill>
              <a:latin typeface="Times New Roman" pitchFamily="18" charset="0"/>
              <a:cs typeface="Times New Roman" pitchFamily="18" charset="0"/>
            </a:endParaRPr>
          </a:p>
        </p:txBody>
      </p:sp>
      <p:sp>
        <p:nvSpPr>
          <p:cNvPr id="5" name="Содержимое 4"/>
          <p:cNvSpPr>
            <a:spLocks noGrp="1"/>
          </p:cNvSpPr>
          <p:nvPr>
            <p:ph idx="1"/>
          </p:nvPr>
        </p:nvSpPr>
        <p:spPr>
          <a:xfrm>
            <a:off x="457200" y="1524000"/>
            <a:ext cx="8229600" cy="4929336"/>
          </a:xfrm>
        </p:spPr>
        <p:txBody>
          <a:bodyPr/>
          <a:lstStyle/>
          <a:p>
            <a:pPr algn="ctr">
              <a:buNone/>
            </a:pPr>
            <a:r>
              <a:rPr lang="ru-RU" sz="2400" dirty="0" smtClean="0">
                <a:solidFill>
                  <a:schemeClr val="bg1"/>
                </a:solidFill>
                <a:latin typeface="Times New Roman" pitchFamily="18" charset="0"/>
                <a:cs typeface="Times New Roman" pitchFamily="18" charset="0"/>
              </a:rPr>
              <a:t>«Был он юн, и судьбу загадал…</a:t>
            </a:r>
          </a:p>
          <a:p>
            <a:pPr algn="ctr">
              <a:buNone/>
            </a:pPr>
            <a:r>
              <a:rPr lang="ru-RU" sz="2400" dirty="0" smtClean="0">
                <a:solidFill>
                  <a:schemeClr val="bg1"/>
                </a:solidFill>
                <a:latin typeface="Times New Roman" pitchFamily="18" charset="0"/>
                <a:cs typeface="Times New Roman" pitchFamily="18" charset="0"/>
              </a:rPr>
              <a:t>Да безвременно … листы своей жизни </a:t>
            </a:r>
            <a:r>
              <a:rPr lang="ru-RU" sz="2400" dirty="0" err="1" smtClean="0">
                <a:solidFill>
                  <a:schemeClr val="bg1"/>
                </a:solidFill>
                <a:latin typeface="Times New Roman" pitchFamily="18" charset="0"/>
                <a:cs typeface="Times New Roman" pitchFamily="18" charset="0"/>
              </a:rPr>
              <a:t>слистал</a:t>
            </a:r>
            <a:r>
              <a:rPr lang="ru-RU" sz="2400" dirty="0" smtClean="0">
                <a:solidFill>
                  <a:schemeClr val="bg1"/>
                </a:solidFill>
                <a:latin typeface="Times New Roman" pitchFamily="18" charset="0"/>
                <a:cs typeface="Times New Roman" pitchFamily="18" charset="0"/>
              </a:rPr>
              <a:t>»</a:t>
            </a:r>
          </a:p>
          <a:p>
            <a:pPr algn="ctr">
              <a:buNone/>
            </a:pPr>
            <a:r>
              <a:rPr lang="ru-RU" sz="1800" dirty="0" smtClean="0">
                <a:solidFill>
                  <a:schemeClr val="bg1"/>
                </a:solidFill>
                <a:latin typeface="Times New Roman" pitchFamily="18" charset="0"/>
                <a:cs typeface="Times New Roman" pitchFamily="18" charset="0"/>
              </a:rPr>
              <a:t> Поэты Пушкинской поры</a:t>
            </a:r>
          </a:p>
          <a:p>
            <a:pPr algn="ctr">
              <a:buNone/>
            </a:pPr>
            <a:r>
              <a:rPr lang="ru-RU" sz="2400" dirty="0" smtClean="0">
                <a:solidFill>
                  <a:schemeClr val="bg1"/>
                </a:solidFill>
                <a:latin typeface="Times New Roman" pitchFamily="18" charset="0"/>
                <a:cs typeface="Times New Roman" pitchFamily="18" charset="0"/>
              </a:rPr>
              <a:t>Д.В.Веневитинов</a:t>
            </a:r>
          </a:p>
          <a:p>
            <a:pPr algn="ctr">
              <a:buNone/>
            </a:pPr>
            <a:r>
              <a:rPr lang="ru-RU" sz="1400" dirty="0" smtClean="0">
                <a:solidFill>
                  <a:schemeClr val="bg1"/>
                </a:solidFill>
                <a:latin typeface="Times New Roman" pitchFamily="18" charset="0"/>
                <a:cs typeface="Times New Roman" pitchFamily="18" charset="0"/>
              </a:rPr>
              <a:t>                                 </a:t>
            </a:r>
          </a:p>
          <a:p>
            <a:pPr algn="ctr">
              <a:buNone/>
            </a:pPr>
            <a:r>
              <a:rPr lang="ru-RU" sz="1400" dirty="0" smtClean="0">
                <a:solidFill>
                  <a:schemeClr val="bg1"/>
                </a:solidFill>
                <a:latin typeface="Times New Roman" pitchFamily="18" charset="0"/>
                <a:cs typeface="Times New Roman" pitchFamily="18" charset="0"/>
              </a:rPr>
              <a:t>                                                                           </a:t>
            </a:r>
            <a:r>
              <a:rPr lang="ru-RU" sz="1400" dirty="0" smtClean="0">
                <a:solidFill>
                  <a:schemeClr val="bg1"/>
                </a:solidFill>
                <a:latin typeface="Times New Roman" pitchFamily="18" charset="0"/>
                <a:cs typeface="Times New Roman" pitchFamily="18" charset="0"/>
              </a:rPr>
              <a:t>Выполнили: Щеголева Н.М.      </a:t>
            </a:r>
          </a:p>
          <a:p>
            <a:pPr algn="r">
              <a:buNone/>
            </a:pPr>
            <a:r>
              <a:rPr lang="ru-RU" sz="1400" dirty="0" smtClean="0">
                <a:solidFill>
                  <a:schemeClr val="bg1"/>
                </a:solidFill>
                <a:latin typeface="Times New Roman" pitchFamily="18" charset="0"/>
                <a:cs typeface="Times New Roman" pitchFamily="18" charset="0"/>
              </a:rPr>
              <a:t> учитель русского языка и литературы МКОУ     </a:t>
            </a:r>
          </a:p>
          <a:p>
            <a:pPr algn="ctr">
              <a:buNone/>
            </a:pPr>
            <a:r>
              <a:rPr lang="ru-RU" sz="1400" dirty="0" smtClean="0">
                <a:solidFill>
                  <a:schemeClr val="bg1"/>
                </a:solidFill>
                <a:latin typeface="Times New Roman" pitchFamily="18" charset="0"/>
                <a:cs typeface="Times New Roman" pitchFamily="18" charset="0"/>
              </a:rPr>
              <a:t>                                                                                                   Комсомольской СОШ </a:t>
            </a:r>
            <a:r>
              <a:rPr lang="ru-RU" sz="1400" dirty="0" err="1" smtClean="0">
                <a:solidFill>
                  <a:schemeClr val="bg1"/>
                </a:solidFill>
                <a:latin typeface="Times New Roman" pitchFamily="18" charset="0"/>
                <a:cs typeface="Times New Roman" pitchFamily="18" charset="0"/>
              </a:rPr>
              <a:t>Рамонского</a:t>
            </a:r>
            <a:r>
              <a:rPr lang="ru-RU" sz="1400" dirty="0" smtClean="0">
                <a:solidFill>
                  <a:schemeClr val="bg1"/>
                </a:solidFill>
                <a:latin typeface="Times New Roman" pitchFamily="18" charset="0"/>
                <a:cs typeface="Times New Roman" pitchFamily="18" charset="0"/>
              </a:rPr>
              <a:t> района</a:t>
            </a:r>
          </a:p>
          <a:p>
            <a:pPr algn="ctr">
              <a:buNone/>
            </a:pPr>
            <a:r>
              <a:rPr lang="ru-RU" sz="1400" dirty="0" smtClean="0">
                <a:solidFill>
                  <a:schemeClr val="bg1"/>
                </a:solidFill>
                <a:latin typeface="Times New Roman" pitchFamily="18" charset="0"/>
                <a:cs typeface="Times New Roman" pitchFamily="18" charset="0"/>
              </a:rPr>
              <a:t>                                                            Учащиеся 9 класса</a:t>
            </a:r>
          </a:p>
          <a:p>
            <a:pPr algn="ctr">
              <a:buNone/>
            </a:pPr>
            <a:endParaRPr lang="ru-RU" sz="2400" dirty="0" smtClean="0">
              <a:solidFill>
                <a:schemeClr val="bg1"/>
              </a:solidFill>
              <a:latin typeface="Times New Roman" pitchFamily="18" charset="0"/>
              <a:cs typeface="Times New Roman" pitchFamily="18" charset="0"/>
            </a:endParaRPr>
          </a:p>
          <a:p>
            <a:pPr algn="ctr">
              <a:buNone/>
            </a:pPr>
            <a:endParaRPr lang="ru-RU" sz="2400" dirty="0" smtClean="0">
              <a:solidFill>
                <a:schemeClr val="bg1"/>
              </a:solidFill>
              <a:latin typeface="Times New Roman" pitchFamily="18" charset="0"/>
              <a:cs typeface="Times New Roman" pitchFamily="18" charset="0"/>
            </a:endParaRPr>
          </a:p>
          <a:p>
            <a:pPr algn="ctr">
              <a:buNone/>
            </a:pPr>
            <a:endParaRPr lang="ru-RU" sz="2400" dirty="0" smtClean="0">
              <a:solidFill>
                <a:schemeClr val="bg1"/>
              </a:solidFill>
              <a:latin typeface="Times New Roman" pitchFamily="18" charset="0"/>
              <a:cs typeface="Times New Roman" pitchFamily="18" charset="0"/>
            </a:endParaRPr>
          </a:p>
          <a:p>
            <a:pPr algn="ctr">
              <a:buNone/>
            </a:pPr>
            <a:r>
              <a:rPr lang="ru-RU" sz="1400" dirty="0" smtClean="0">
                <a:solidFill>
                  <a:schemeClr val="bg1"/>
                </a:solidFill>
                <a:latin typeface="Times New Roman" pitchFamily="18" charset="0"/>
                <a:cs typeface="Times New Roman" pitchFamily="18" charset="0"/>
              </a:rPr>
              <a:t>2015 год</a:t>
            </a:r>
          </a:p>
          <a:p>
            <a:pPr algn="ctr">
              <a:buNone/>
            </a:pPr>
            <a:endParaRPr lang="ru-RU" sz="2400" dirty="0" smtClean="0">
              <a:solidFill>
                <a:schemeClr val="bg1"/>
              </a:solidFill>
              <a:latin typeface="Times New Roman" pitchFamily="18" charset="0"/>
              <a:cs typeface="Times New Roman" pitchFamily="18" charset="0"/>
            </a:endParaRP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224136"/>
          </a:xfrm>
        </p:spPr>
        <p:txBody>
          <a:bodyPr>
            <a:normAutofit fontScale="90000"/>
          </a:bodyPr>
          <a:lstStyle/>
          <a:p>
            <a:pPr algn="ctr"/>
            <a:r>
              <a:rPr lang="ru-RU" sz="4400" dirty="0" smtClean="0"/>
              <a:t>Перстень Веневитинова</a:t>
            </a:r>
            <a:r>
              <a:rPr lang="ru-RU" dirty="0" smtClean="0"/>
              <a:t/>
            </a:r>
            <a:br>
              <a:rPr lang="ru-RU" dirty="0" smtClean="0"/>
            </a:br>
            <a:endParaRPr lang="ru-RU" dirty="0"/>
          </a:p>
        </p:txBody>
      </p:sp>
      <p:sp>
        <p:nvSpPr>
          <p:cNvPr id="4" name="Содержимое 3"/>
          <p:cNvSpPr>
            <a:spLocks noGrp="1"/>
          </p:cNvSpPr>
          <p:nvPr>
            <p:ph sz="half" idx="2"/>
          </p:nvPr>
        </p:nvSpPr>
        <p:spPr>
          <a:xfrm>
            <a:off x="539552" y="980728"/>
            <a:ext cx="8168584" cy="2520280"/>
          </a:xfrm>
        </p:spPr>
        <p:txBody>
          <a:bodyPr>
            <a:normAutofit fontScale="92500" lnSpcReduction="20000"/>
          </a:bodyPr>
          <a:lstStyle/>
          <a:p>
            <a:pPr marL="0" indent="274320">
              <a:spcBef>
                <a:spcPts val="0"/>
              </a:spcBef>
              <a:buNone/>
            </a:pPr>
            <a:r>
              <a:rPr lang="ru-RU" dirty="0" smtClean="0"/>
              <a:t>Стремясь положить конец безответной любви поэта, родные и друзья Веневитинова способствуют его переезду из Москвы в Петербург. «В горький час прощанья» Волконская подарила ему как талисман, призванный хранить от горестей и бед, бронзовый перстень, найденный при раскопках Помпеи. Поэт обещал надеть его только в день свадьбы или в день смерти. </a:t>
            </a:r>
          </a:p>
          <a:p>
            <a:endParaRPr lang="ru-RU" dirty="0"/>
          </a:p>
        </p:txBody>
      </p:sp>
      <p:pic>
        <p:nvPicPr>
          <p:cNvPr id="17410" name="Picture 2" descr="F:\Майорникова О.И\литература\веневитиново\092.jpg"/>
          <p:cNvPicPr>
            <a:picLocks noGrp="1" noChangeAspect="1" noChangeArrowheads="1"/>
          </p:cNvPicPr>
          <p:nvPr>
            <p:ph sz="half" idx="1"/>
          </p:nvPr>
        </p:nvPicPr>
        <p:blipFill>
          <a:blip r:embed="rId3" cstate="print"/>
          <a:srcRect/>
          <a:stretch>
            <a:fillRect/>
          </a:stretch>
        </p:blipFill>
        <p:spPr bwMode="auto">
          <a:xfrm>
            <a:off x="2051720" y="3140968"/>
            <a:ext cx="5112568" cy="3587767"/>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572000" y="404664"/>
            <a:ext cx="4059936" cy="5760640"/>
          </a:xfrm>
        </p:spPr>
        <p:txBody>
          <a:bodyPr>
            <a:normAutofit fontScale="92500" lnSpcReduction="20000"/>
          </a:bodyPr>
          <a:lstStyle/>
          <a:p>
            <a:pPr marL="0" indent="274320" algn="ctr">
              <a:spcBef>
                <a:spcPts val="0"/>
              </a:spcBef>
              <a:buNone/>
            </a:pPr>
            <a:r>
              <a:rPr lang="ru-RU" sz="2800" i="1" dirty="0" smtClean="0">
                <a:latin typeface="Times New Roman" pitchFamily="18" charset="0"/>
                <a:cs typeface="Times New Roman" pitchFamily="18" charset="0"/>
              </a:rPr>
              <a:t>Когда же я в час смерти буду </a:t>
            </a:r>
            <a:br>
              <a:rPr lang="ru-RU" sz="2800" i="1" dirty="0" smtClean="0">
                <a:latin typeface="Times New Roman" pitchFamily="18" charset="0"/>
                <a:cs typeface="Times New Roman" pitchFamily="18" charset="0"/>
              </a:rPr>
            </a:br>
            <a:r>
              <a:rPr lang="ru-RU" sz="2800" i="1" dirty="0" smtClean="0">
                <a:latin typeface="Times New Roman" pitchFamily="18" charset="0"/>
                <a:cs typeface="Times New Roman" pitchFamily="18" charset="0"/>
              </a:rPr>
              <a:t>Прощаться с тем, что здесь люблю, </a:t>
            </a:r>
            <a:br>
              <a:rPr lang="ru-RU" sz="2800" i="1" dirty="0" smtClean="0">
                <a:latin typeface="Times New Roman" pitchFamily="18" charset="0"/>
                <a:cs typeface="Times New Roman" pitchFamily="18" charset="0"/>
              </a:rPr>
            </a:br>
            <a:r>
              <a:rPr lang="ru-RU" sz="2800" i="1" dirty="0" smtClean="0">
                <a:latin typeface="Times New Roman" pitchFamily="18" charset="0"/>
                <a:cs typeface="Times New Roman" pitchFamily="18" charset="0"/>
              </a:rPr>
              <a:t>Тебя в </a:t>
            </a:r>
            <a:r>
              <a:rPr lang="ru-RU" sz="2800" i="1" dirty="0" err="1" smtClean="0">
                <a:latin typeface="Times New Roman" pitchFamily="18" charset="0"/>
                <a:cs typeface="Times New Roman" pitchFamily="18" charset="0"/>
              </a:rPr>
              <a:t>прощаньи</a:t>
            </a:r>
            <a:r>
              <a:rPr lang="ru-RU" sz="2800" i="1" dirty="0" smtClean="0">
                <a:latin typeface="Times New Roman" pitchFamily="18" charset="0"/>
                <a:cs typeface="Times New Roman" pitchFamily="18" charset="0"/>
              </a:rPr>
              <a:t> не забуду: </a:t>
            </a:r>
            <a:br>
              <a:rPr lang="ru-RU" sz="2800" i="1" dirty="0" smtClean="0">
                <a:latin typeface="Times New Roman" pitchFamily="18" charset="0"/>
                <a:cs typeface="Times New Roman" pitchFamily="18" charset="0"/>
              </a:rPr>
            </a:br>
            <a:r>
              <a:rPr lang="ru-RU" sz="2800" i="1" dirty="0" smtClean="0">
                <a:latin typeface="Times New Roman" pitchFamily="18" charset="0"/>
                <a:cs typeface="Times New Roman" pitchFamily="18" charset="0"/>
              </a:rPr>
              <a:t>Тогда я друга умолю, </a:t>
            </a:r>
            <a:br>
              <a:rPr lang="ru-RU" sz="2800" i="1" dirty="0" smtClean="0">
                <a:latin typeface="Times New Roman" pitchFamily="18" charset="0"/>
                <a:cs typeface="Times New Roman" pitchFamily="18" charset="0"/>
              </a:rPr>
            </a:br>
            <a:r>
              <a:rPr lang="ru-RU" sz="2800" i="1" dirty="0" smtClean="0">
                <a:latin typeface="Times New Roman" pitchFamily="18" charset="0"/>
                <a:cs typeface="Times New Roman" pitchFamily="18" charset="0"/>
              </a:rPr>
              <a:t>Чтоб он с моей руки холодной </a:t>
            </a:r>
            <a:br>
              <a:rPr lang="ru-RU" sz="2800" i="1" dirty="0" smtClean="0">
                <a:latin typeface="Times New Roman" pitchFamily="18" charset="0"/>
                <a:cs typeface="Times New Roman" pitchFamily="18" charset="0"/>
              </a:rPr>
            </a:br>
            <a:r>
              <a:rPr lang="ru-RU" sz="2800" i="1" dirty="0" smtClean="0">
                <a:latin typeface="Times New Roman" pitchFamily="18" charset="0"/>
                <a:cs typeface="Times New Roman" pitchFamily="18" charset="0"/>
              </a:rPr>
              <a:t>Тебя, мой перстень, не снимал, </a:t>
            </a:r>
            <a:br>
              <a:rPr lang="ru-RU" sz="2800" i="1" dirty="0" smtClean="0">
                <a:latin typeface="Times New Roman" pitchFamily="18" charset="0"/>
                <a:cs typeface="Times New Roman" pitchFamily="18" charset="0"/>
              </a:rPr>
            </a:br>
            <a:r>
              <a:rPr lang="ru-RU" sz="2800" i="1" dirty="0" smtClean="0">
                <a:latin typeface="Times New Roman" pitchFamily="18" charset="0"/>
                <a:cs typeface="Times New Roman" pitchFamily="18" charset="0"/>
              </a:rPr>
              <a:t>Чтоб нас и гроб не разлучал.</a:t>
            </a:r>
            <a:r>
              <a:rPr lang="ru-RU" sz="2800"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Века промчатся, и быть может, </a:t>
            </a:r>
            <a:br>
              <a:rPr lang="ru-RU" sz="2800" i="1" dirty="0" smtClean="0">
                <a:latin typeface="Times New Roman" pitchFamily="18" charset="0"/>
                <a:cs typeface="Times New Roman" pitchFamily="18" charset="0"/>
              </a:rPr>
            </a:br>
            <a:r>
              <a:rPr lang="ru-RU" sz="2800" i="1" dirty="0" smtClean="0">
                <a:latin typeface="Times New Roman" pitchFamily="18" charset="0"/>
                <a:cs typeface="Times New Roman" pitchFamily="18" charset="0"/>
              </a:rPr>
              <a:t>Что кто-нибудь мой прах встревожит </a:t>
            </a:r>
            <a:br>
              <a:rPr lang="ru-RU" sz="2800" i="1" dirty="0" smtClean="0">
                <a:latin typeface="Times New Roman" pitchFamily="18" charset="0"/>
                <a:cs typeface="Times New Roman" pitchFamily="18" charset="0"/>
              </a:rPr>
            </a:br>
            <a:r>
              <a:rPr lang="ru-RU" sz="2800" i="1" dirty="0" smtClean="0">
                <a:latin typeface="Times New Roman" pitchFamily="18" charset="0"/>
                <a:cs typeface="Times New Roman" pitchFamily="18" charset="0"/>
              </a:rPr>
              <a:t>И в нем тебя отроет вновь...</a:t>
            </a:r>
            <a:r>
              <a:rPr lang="ru-RU" sz="2800" dirty="0" smtClean="0">
                <a:latin typeface="Times New Roman" pitchFamily="18" charset="0"/>
                <a:cs typeface="Times New Roman" pitchFamily="18" charset="0"/>
              </a:rPr>
              <a:t> </a:t>
            </a:r>
          </a:p>
          <a:p>
            <a:endParaRPr lang="ru-RU" sz="2800" dirty="0" smtClean="0">
              <a:latin typeface="Times New Roman" pitchFamily="18" charset="0"/>
              <a:cs typeface="Times New Roman" pitchFamily="18" charset="0"/>
            </a:endParaRPr>
          </a:p>
          <a:p>
            <a:endParaRPr lang="ru-RU" dirty="0"/>
          </a:p>
        </p:txBody>
      </p:sp>
      <p:pic>
        <p:nvPicPr>
          <p:cNvPr id="5" name="Содержимое 4" descr="F:\Майорникова О.И\литература\веневитиново\2948245_il_fullxfull.180781791.jpg"/>
          <p:cNvPicPr>
            <a:picLocks noGrp="1"/>
          </p:cNvPicPr>
          <p:nvPr>
            <p:ph sz="half" idx="1"/>
          </p:nvPr>
        </p:nvPicPr>
        <p:blipFill>
          <a:blip r:embed="rId3" cstate="print"/>
          <a:srcRect/>
          <a:stretch>
            <a:fillRect/>
          </a:stretch>
        </p:blipFill>
        <p:spPr bwMode="auto">
          <a:xfrm>
            <a:off x="0" y="355449"/>
            <a:ext cx="4516438" cy="4754145"/>
          </a:xfrm>
          <a:prstGeom prst="rect">
            <a:avLst/>
          </a:prstGeom>
          <a:noFill/>
          <a:ln w="9525">
            <a:noFill/>
            <a:miter lim="800000"/>
            <a:headEnd/>
            <a:tailEnd/>
          </a:ln>
          <a:effectLst>
            <a:softEdge rad="6350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23528" y="332656"/>
            <a:ext cx="8496944" cy="3600400"/>
          </a:xfrm>
        </p:spPr>
        <p:txBody>
          <a:bodyPr>
            <a:normAutofit fontScale="85000" lnSpcReduction="20000"/>
          </a:bodyPr>
          <a:lstStyle/>
          <a:p>
            <a:pPr marL="0" indent="274320">
              <a:spcBef>
                <a:spcPts val="0"/>
              </a:spcBef>
              <a:buNone/>
            </a:pPr>
            <a:r>
              <a:rPr lang="ru-RU" dirty="0" smtClean="0"/>
              <a:t>Уезжая из Москвы в конце октября, Веневитинов взял с собой спутником, по просьбе той же Волконской, француза </a:t>
            </a:r>
            <a:r>
              <a:rPr lang="ru-RU" dirty="0" err="1" smtClean="0"/>
              <a:t>Воше</a:t>
            </a:r>
            <a:r>
              <a:rPr lang="ru-RU" dirty="0" smtClean="0"/>
              <a:t>, который только что возвратился туда, проводив в Сибирь родственницу княгини Зинаиды графиню Е. И. Трубецкую, последовавшую туда за сосланным своим мужем-декабристом. При въезде в Петербург Веневитинов и </a:t>
            </a:r>
            <a:r>
              <a:rPr lang="ru-RU" dirty="0" err="1" smtClean="0"/>
              <a:t>Воше</a:t>
            </a:r>
            <a:r>
              <a:rPr lang="ru-RU" dirty="0" smtClean="0"/>
              <a:t> были арестованы вследствие крайней подозрительности полиции ко всем, имевшим хотя бы малейшее отношение к участникам заговора 14 декабря. Трехдневный арест оказал на Веневитинова тяжелое нравственное впечатление, от которого он долго не мог оправиться. Пребывание в сыром и неопрятном помещении вредно подействовало на его и так уже слабое здоровье.</a:t>
            </a:r>
          </a:p>
          <a:p>
            <a:endParaRPr lang="ru-RU" dirty="0"/>
          </a:p>
        </p:txBody>
      </p:sp>
      <p:pic>
        <p:nvPicPr>
          <p:cNvPr id="18434" name="Picture 2" descr="F:\Майорникова О.И\литература\веневитиново\0008-009-Vosstanie-dekabristov.jpg"/>
          <p:cNvPicPr>
            <a:picLocks noGrp="1" noChangeAspect="1" noChangeArrowheads="1"/>
          </p:cNvPicPr>
          <p:nvPr>
            <p:ph sz="half" idx="1"/>
          </p:nvPr>
        </p:nvPicPr>
        <p:blipFill>
          <a:blip r:embed="rId3" cstate="print"/>
          <a:srcRect/>
          <a:stretch>
            <a:fillRect/>
          </a:stretch>
        </p:blipFill>
        <p:spPr bwMode="auto">
          <a:xfrm>
            <a:off x="1403648" y="3575300"/>
            <a:ext cx="6245474" cy="3282700"/>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851920" y="620688"/>
            <a:ext cx="4680520" cy="5616624"/>
          </a:xfrm>
        </p:spPr>
        <p:txBody>
          <a:bodyPr>
            <a:normAutofit fontScale="92500" lnSpcReduction="20000"/>
          </a:bodyPr>
          <a:lstStyle/>
          <a:p>
            <a:pPr marL="0" indent="274320">
              <a:spcBef>
                <a:spcPts val="0"/>
              </a:spcBef>
              <a:buNone/>
            </a:pPr>
            <a:r>
              <a:rPr lang="ru-RU" dirty="0" smtClean="0"/>
              <a:t>Поэт умер 15 марта 1827 г. в Петербурге, не дожив до 22 лет. Похоронен на кладбище Симонова монастыря в Москве. Перезахоронен в 1930-е гг. на Новодевичьем кладбище.</a:t>
            </a:r>
          </a:p>
          <a:p>
            <a:pPr marL="0" indent="274320">
              <a:spcBef>
                <a:spcPts val="0"/>
              </a:spcBef>
              <a:buNone/>
            </a:pPr>
            <a:r>
              <a:rPr lang="ru-RU" dirty="0" smtClean="0"/>
              <a:t>На его могильном памятнике в </a:t>
            </a:r>
            <a:r>
              <a:rPr lang="ru-RU" dirty="0" err="1" smtClean="0"/>
              <a:t>Симоновом</a:t>
            </a:r>
            <a:r>
              <a:rPr lang="ru-RU" dirty="0" smtClean="0"/>
              <a:t> монастыре, в Москве, вырезан его же знаменательный стих: "как знал он жизнь, как мало жил!". Почти юношей умерший поэт знал жизнь не из опыта, а благодаря тому, что умел глубоко проникнуть в ее внутренний смысл своею рано созревшей мыслью. </a:t>
            </a:r>
          </a:p>
          <a:p>
            <a:endParaRPr lang="ru-RU" dirty="0"/>
          </a:p>
        </p:txBody>
      </p:sp>
      <p:pic>
        <p:nvPicPr>
          <p:cNvPr id="19458" name="Picture 2" descr="F:\Майорникова О.И\литература\веневитиново\venevitinov.jpg"/>
          <p:cNvPicPr>
            <a:picLocks noGrp="1" noChangeAspect="1" noChangeArrowheads="1"/>
          </p:cNvPicPr>
          <p:nvPr>
            <p:ph sz="half" idx="1"/>
          </p:nvPr>
        </p:nvPicPr>
        <p:blipFill>
          <a:blip r:embed="rId3" cstate="print"/>
          <a:srcRect/>
          <a:stretch>
            <a:fillRect/>
          </a:stretch>
        </p:blipFill>
        <p:spPr bwMode="auto">
          <a:xfrm>
            <a:off x="539552" y="450144"/>
            <a:ext cx="3240360" cy="5158994"/>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524000"/>
            <a:ext cx="7715200" cy="5334000"/>
          </a:xfrm>
        </p:spPr>
        <p:txBody>
          <a:bodyPr>
            <a:normAutofit fontScale="55000" lnSpcReduction="20000"/>
          </a:bodyPr>
          <a:lstStyle/>
          <a:p>
            <a:pPr algn="ctr">
              <a:buNone/>
            </a:pPr>
            <a:r>
              <a:rPr lang="ru-RU" sz="2900" dirty="0" smtClean="0">
                <a:latin typeface="Trebuchet MS" pitchFamily="34" charset="0"/>
                <a:cs typeface="Times New Roman" pitchFamily="18" charset="0"/>
              </a:rPr>
              <a:t>К ДРУЗЬЯМ НА НОВЫЙ ГОД </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Друзья! настал и новый год!</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Забудьте старые печали,</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И скорби дни, и дни забот,</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И все, чем радость убивали;</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Но не забудьте ясных дней,</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Забав, веселий легкокрылых,</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Златых часов, для сердца милых,</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И старых, искренних друзей.</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Живите новым в новый год,</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Покиньте старые мечтанья</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И все, что счастья не дает,</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А лишь одни родит желанья!</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По-прежнему в год новый сей</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Любите шутки, игры, радость</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И старых, искренних друзей. </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Друзья! Встречайте новый год</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В кругу родных, среди свободы:</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Пусть он для вас, друзья, течет,</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Как детства счастливые годы.</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Но средь </a:t>
            </a:r>
            <a:r>
              <a:rPr lang="ru-RU" sz="2900" dirty="0" err="1" smtClean="0">
                <a:latin typeface="Trebuchet MS" pitchFamily="34" charset="0"/>
                <a:cs typeface="Times New Roman" pitchFamily="18" charset="0"/>
              </a:rPr>
              <a:t>Петропольских</a:t>
            </a:r>
            <a:r>
              <a:rPr lang="ru-RU" sz="2900" dirty="0" smtClean="0">
                <a:latin typeface="Trebuchet MS" pitchFamily="34" charset="0"/>
                <a:cs typeface="Times New Roman" pitchFamily="18" charset="0"/>
              </a:rPr>
              <a:t> затей</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Не забывайте звуков лирных,</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Занятий сладостных и мирных,</a:t>
            </a:r>
            <a:br>
              <a:rPr lang="ru-RU" sz="2900" dirty="0" smtClean="0">
                <a:latin typeface="Trebuchet MS" pitchFamily="34" charset="0"/>
                <a:cs typeface="Times New Roman" pitchFamily="18" charset="0"/>
              </a:rPr>
            </a:br>
            <a:r>
              <a:rPr lang="ru-RU" sz="2900" dirty="0" smtClean="0">
                <a:latin typeface="Trebuchet MS" pitchFamily="34" charset="0"/>
                <a:cs typeface="Times New Roman" pitchFamily="18" charset="0"/>
              </a:rPr>
              <a:t>И старых, искренних друзей</a:t>
            </a:r>
          </a:p>
          <a:p>
            <a:pPr algn="ctr"/>
            <a:endParaRPr lang="ru-RU" dirty="0"/>
          </a:p>
        </p:txBody>
      </p:sp>
      <p:sp>
        <p:nvSpPr>
          <p:cNvPr id="4" name="Содержимое 3"/>
          <p:cNvSpPr>
            <a:spLocks noGrp="1"/>
          </p:cNvSpPr>
          <p:nvPr>
            <p:ph sz="half" idx="2"/>
          </p:nvPr>
        </p:nvSpPr>
        <p:spPr>
          <a:xfrm>
            <a:off x="539552" y="404664"/>
            <a:ext cx="8208912" cy="864096"/>
          </a:xfrm>
        </p:spPr>
        <p:txBody>
          <a:bodyPr>
            <a:noAutofit/>
          </a:bodyPr>
          <a:lstStyle/>
          <a:p>
            <a:pPr algn="ctr">
              <a:lnSpc>
                <a:spcPct val="120000"/>
              </a:lnSpc>
              <a:spcBef>
                <a:spcPts val="0"/>
              </a:spcBef>
              <a:buNone/>
            </a:pPr>
            <a:r>
              <a:rPr lang="ru-RU" sz="2000" dirty="0" smtClean="0">
                <a:latin typeface="Trebuchet MS" pitchFamily="34" charset="0"/>
                <a:cs typeface="Times New Roman" pitchFamily="18" charset="0"/>
              </a:rPr>
              <a:t>У Дмитрия Веневитинова, кроме литературного, был ещё один талант – он умел дружить, умел быть настоящим другом и объединял вокруг себя талантливых ровесников.</a:t>
            </a:r>
            <a:br>
              <a:rPr lang="ru-RU" sz="2000" dirty="0" smtClean="0">
                <a:latin typeface="Trebuchet MS" pitchFamily="34" charset="0"/>
                <a:cs typeface="Times New Roman" pitchFamily="18" charset="0"/>
              </a:rPr>
            </a:br>
            <a:endParaRPr lang="ru-RU" sz="2000" dirty="0" smtClean="0">
              <a:latin typeface="Trebuchet MS" pitchFamily="34" charset="0"/>
              <a:cs typeface="Times New Roman" pitchFamily="18" charset="0"/>
            </a:endParaRPr>
          </a:p>
          <a:p>
            <a:pPr algn="ctr">
              <a:lnSpc>
                <a:spcPct val="120000"/>
              </a:lnSpc>
              <a:spcBef>
                <a:spcPts val="0"/>
              </a:spcBef>
            </a:pPr>
            <a:endParaRPr lang="ru-RU"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332384"/>
          </a:xfrm>
        </p:spPr>
        <p:txBody>
          <a:bodyPr>
            <a:noAutofit/>
          </a:bodyPr>
          <a:lstStyle/>
          <a:p>
            <a:pPr algn="ctr"/>
            <a:r>
              <a:rPr lang="ru-RU" sz="4000" dirty="0" smtClean="0">
                <a:solidFill>
                  <a:schemeClr val="tx1"/>
                </a:solidFill>
                <a:latin typeface="Trebuchet MS" pitchFamily="34" charset="0"/>
                <a:cs typeface="Times New Roman" pitchFamily="18" charset="0"/>
              </a:rPr>
              <a:t>«Философ жизни в двадцать лет…»</a:t>
            </a:r>
            <a:br>
              <a:rPr lang="ru-RU" sz="4000" dirty="0" smtClean="0">
                <a:solidFill>
                  <a:schemeClr val="tx1"/>
                </a:solidFill>
                <a:latin typeface="Trebuchet MS" pitchFamily="34" charset="0"/>
                <a:cs typeface="Times New Roman" pitchFamily="18" charset="0"/>
              </a:rPr>
            </a:br>
            <a:endParaRPr lang="ru-RU" sz="4000" dirty="0">
              <a:solidFill>
                <a:schemeClr val="tx1"/>
              </a:solidFill>
              <a:latin typeface="Trebuchet MS" pitchFamily="34" charset="0"/>
              <a:cs typeface="Times New Roman" pitchFamily="18" charset="0"/>
            </a:endParaRPr>
          </a:p>
        </p:txBody>
      </p:sp>
      <p:sp>
        <p:nvSpPr>
          <p:cNvPr id="4" name="Содержимое 3"/>
          <p:cNvSpPr>
            <a:spLocks noGrp="1"/>
          </p:cNvSpPr>
          <p:nvPr>
            <p:ph sz="half" idx="2"/>
          </p:nvPr>
        </p:nvSpPr>
        <p:spPr>
          <a:xfrm>
            <a:off x="3923928" y="1340768"/>
            <a:ext cx="4928224" cy="4785320"/>
          </a:xfrm>
        </p:spPr>
        <p:txBody>
          <a:bodyPr>
            <a:normAutofit/>
          </a:bodyPr>
          <a:lstStyle/>
          <a:p>
            <a:pPr marL="0" indent="274320">
              <a:spcBef>
                <a:spcPts val="0"/>
              </a:spcBef>
              <a:buNone/>
            </a:pPr>
            <a:r>
              <a:rPr lang="ru-RU" dirty="0" smtClean="0">
                <a:latin typeface="Trebuchet MS" pitchFamily="34" charset="0"/>
                <a:cs typeface="Times New Roman" pitchFamily="18" charset="0"/>
              </a:rPr>
              <a:t>В характеристике Белинского определено основное направление исканий Веневитинова - «действительно-идеальном», а не «мечтательно-идеальном», Белинский имеет в виду реалистические тенденции поэзии. </a:t>
            </a:r>
          </a:p>
          <a:p>
            <a:endParaRPr lang="ru-RU" dirty="0"/>
          </a:p>
        </p:txBody>
      </p:sp>
      <p:pic>
        <p:nvPicPr>
          <p:cNvPr id="20482" name="Picture 2" descr="F:\Майорникова О.И\литература\веневитиново\5.jpg"/>
          <p:cNvPicPr>
            <a:picLocks noGrp="1" noChangeAspect="1" noChangeArrowheads="1"/>
          </p:cNvPicPr>
          <p:nvPr>
            <p:ph sz="half" idx="1"/>
          </p:nvPr>
        </p:nvPicPr>
        <p:blipFill>
          <a:blip r:embed="rId3" cstate="print"/>
          <a:srcRect/>
          <a:stretch>
            <a:fillRect/>
          </a:stretch>
        </p:blipFill>
        <p:spPr bwMode="auto">
          <a:xfrm>
            <a:off x="539552" y="1268760"/>
            <a:ext cx="3392376" cy="3816424"/>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995936" y="260648"/>
            <a:ext cx="4896544" cy="6768752"/>
          </a:xfrm>
        </p:spPr>
        <p:txBody>
          <a:bodyPr>
            <a:noAutofit/>
          </a:bodyPr>
          <a:lstStyle/>
          <a:p>
            <a:pPr marL="0" indent="274320">
              <a:spcBef>
                <a:spcPts val="0"/>
              </a:spcBef>
              <a:buNone/>
            </a:pPr>
            <a:r>
              <a:rPr lang="ru-RU" sz="1600" dirty="0" smtClean="0">
                <a:latin typeface="Times New Roman" pitchFamily="18" charset="0"/>
                <a:cs typeface="Times New Roman" pitchFamily="18" charset="0"/>
              </a:rPr>
              <a:t>Герцен отмечал, что Веневитинов был полон «фантазий и идей 1825 года».</a:t>
            </a:r>
          </a:p>
          <a:p>
            <a:pPr marL="0" indent="274320">
              <a:spcBef>
                <a:spcPts val="0"/>
              </a:spcBef>
              <a:buNone/>
            </a:pPr>
            <a:r>
              <a:rPr lang="ru-RU" sz="1600" dirty="0" smtClean="0">
                <a:latin typeface="Times New Roman" pitchFamily="18" charset="0"/>
                <a:cs typeface="Times New Roman" pitchFamily="18" charset="0"/>
              </a:rPr>
              <a:t> Политические мотивы, близкие декабризму, нашли отражение в его стихах. Так отрывки из неоконченной исторической поэмы Веневитинова (о гибели рязанских князей в пору татарского нашествия) характерны для той же линии воскрешения исторических образов, которая была представлена в «Думах» Рылеева. </a:t>
            </a:r>
          </a:p>
          <a:p>
            <a:pPr marL="0" indent="274320">
              <a:spcBef>
                <a:spcPts val="0"/>
              </a:spcBef>
              <a:buNone/>
            </a:pPr>
            <a:r>
              <a:rPr lang="ru-RU" sz="1600" dirty="0" smtClean="0">
                <a:latin typeface="Times New Roman" pitchFamily="18" charset="0"/>
                <a:cs typeface="Times New Roman" pitchFamily="18" charset="0"/>
              </a:rPr>
              <a:t>Боевую героическую тему разрабатывает Веневитинов и в своей скандинавской повести «Освобождение скальда». В этой повести дан выразительный образ «поэта», который владеет тяжелым «мечом» не хуже, чем арфой. </a:t>
            </a:r>
          </a:p>
          <a:p>
            <a:pPr marL="0" indent="274320" algn="ctr">
              <a:spcBef>
                <a:spcPts val="0"/>
              </a:spcBef>
              <a:buNone/>
            </a:pPr>
            <a:r>
              <a:rPr lang="ru-RU" sz="1600" dirty="0" smtClean="0">
                <a:latin typeface="Times New Roman" pitchFamily="18" charset="0"/>
                <a:cs typeface="Times New Roman" pitchFamily="18" charset="0"/>
              </a:rPr>
              <a:t>Под небом Аттики богатой</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Цвела счастливая семья.</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Как мой отец, простой оратай,</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За плугом пел свободу я.</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Но турок злые </a:t>
            </a:r>
            <a:r>
              <a:rPr lang="ru-RU" sz="1600" dirty="0" err="1" smtClean="0">
                <a:latin typeface="Times New Roman" pitchFamily="18" charset="0"/>
                <a:cs typeface="Times New Roman" pitchFamily="18" charset="0"/>
              </a:rPr>
              <a:t>ополченья</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На наши хлынули владенья</a:t>
            </a:r>
            <a:r>
              <a:rPr lang="ru-RU" sz="1600" i="1"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Погибла мать, отец убит,</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Со мной спаслась сестра младая,</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Я с нею скрылся, повторяя:</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За все мой меч вам отомстит.</a:t>
            </a:r>
          </a:p>
          <a:p>
            <a:pPr marL="0" indent="274320">
              <a:spcBef>
                <a:spcPts val="0"/>
              </a:spcBef>
              <a:buNone/>
            </a:pPr>
            <a:endParaRPr lang="ru-RU" sz="1600" dirty="0">
              <a:solidFill>
                <a:srgbClr val="FFFF00"/>
              </a:solidFill>
              <a:latin typeface="Times New Roman" pitchFamily="18" charset="0"/>
              <a:cs typeface="Times New Roman" pitchFamily="18" charset="0"/>
            </a:endParaRPr>
          </a:p>
        </p:txBody>
      </p:sp>
      <p:pic>
        <p:nvPicPr>
          <p:cNvPr id="21506" name="Picture 2" descr="F:\Майорникова О.И\литература\веневитиново\i_155.jpg"/>
          <p:cNvPicPr>
            <a:picLocks noGrp="1" noChangeAspect="1" noChangeArrowheads="1"/>
          </p:cNvPicPr>
          <p:nvPr>
            <p:ph sz="half" idx="1"/>
          </p:nvPr>
        </p:nvPicPr>
        <p:blipFill>
          <a:blip r:embed="rId3" cstate="print"/>
          <a:srcRect/>
          <a:stretch>
            <a:fillRect/>
          </a:stretch>
        </p:blipFill>
        <p:spPr bwMode="auto">
          <a:xfrm>
            <a:off x="467544" y="620688"/>
            <a:ext cx="3772564" cy="4896544"/>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851920" y="476672"/>
            <a:ext cx="4824536" cy="5832648"/>
          </a:xfrm>
        </p:spPr>
        <p:txBody>
          <a:bodyPr/>
          <a:lstStyle/>
          <a:p>
            <a:pPr marL="0" indent="274320">
              <a:spcBef>
                <a:spcPts val="0"/>
              </a:spcBef>
              <a:buNone/>
            </a:pPr>
            <a:r>
              <a:rPr lang="ru-RU" dirty="0" smtClean="0"/>
              <a:t>Впоследствии Чернышевский, восхищавшийся статьей Веневитинова, писал по поводу этой статьи: «Проживи Веневитинов хотя десятью годами более — он на целые десятки лет двинул бы вперед нашу литературу</a:t>
            </a:r>
            <a:r>
              <a:rPr lang="ru-RU" i="1" dirty="0" smtClean="0"/>
              <a:t>...</a:t>
            </a:r>
            <a:r>
              <a:rPr lang="ru-RU" dirty="0" smtClean="0"/>
              <a:t>». </a:t>
            </a:r>
          </a:p>
          <a:p>
            <a:pPr marL="0" indent="274320">
              <a:spcBef>
                <a:spcPts val="0"/>
              </a:spcBef>
              <a:buNone/>
            </a:pPr>
            <a:endParaRPr lang="ru-RU" dirty="0"/>
          </a:p>
        </p:txBody>
      </p:sp>
      <p:pic>
        <p:nvPicPr>
          <p:cNvPr id="22530" name="Picture 2" descr="F:\Майорникова О.И\литература\веневитиново\31-161.jpg"/>
          <p:cNvPicPr>
            <a:picLocks noGrp="1" noChangeAspect="1" noChangeArrowheads="1"/>
          </p:cNvPicPr>
          <p:nvPr>
            <p:ph sz="half" idx="1"/>
          </p:nvPr>
        </p:nvPicPr>
        <p:blipFill>
          <a:blip r:embed="rId3" cstate="print"/>
          <a:srcRect/>
          <a:stretch>
            <a:fillRect/>
          </a:stretch>
        </p:blipFill>
        <p:spPr bwMode="auto">
          <a:xfrm>
            <a:off x="467543" y="620688"/>
            <a:ext cx="3414361" cy="3744416"/>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29600" cy="1219200"/>
          </a:xfrm>
        </p:spPr>
        <p:txBody>
          <a:bodyPr>
            <a:normAutofit fontScale="90000"/>
          </a:bodyPr>
          <a:lstStyle/>
          <a:p>
            <a:r>
              <a:rPr lang="ru-RU" dirty="0" smtClean="0">
                <a:solidFill>
                  <a:schemeClr val="tx1"/>
                </a:solidFill>
              </a:rPr>
              <a:t>Музей-усадьба Д. В. Веневитинова</a:t>
            </a:r>
            <a:endParaRPr lang="ru-RU" dirty="0">
              <a:solidFill>
                <a:schemeClr val="tx1"/>
              </a:solidFill>
            </a:endParaRPr>
          </a:p>
        </p:txBody>
      </p:sp>
      <p:sp>
        <p:nvSpPr>
          <p:cNvPr id="4" name="Содержимое 3"/>
          <p:cNvSpPr>
            <a:spLocks noGrp="1"/>
          </p:cNvSpPr>
          <p:nvPr>
            <p:ph sz="half" idx="2"/>
          </p:nvPr>
        </p:nvSpPr>
        <p:spPr>
          <a:xfrm>
            <a:off x="251520" y="1052736"/>
            <a:ext cx="8456616" cy="3600400"/>
          </a:xfrm>
        </p:spPr>
        <p:txBody>
          <a:bodyPr>
            <a:normAutofit fontScale="70000" lnSpcReduction="20000"/>
          </a:bodyPr>
          <a:lstStyle/>
          <a:p>
            <a:pPr marL="0" indent="514350" algn="just">
              <a:spcBef>
                <a:spcPts val="0"/>
              </a:spcBef>
              <a:buNone/>
            </a:pPr>
            <a:r>
              <a:rPr lang="ru-RU" dirty="0" smtClean="0"/>
              <a:t>Память о юном поэте свято берегут в селе </a:t>
            </a:r>
            <a:r>
              <a:rPr lang="ru-RU" dirty="0" err="1" smtClean="0"/>
              <a:t>Новоживотинное</a:t>
            </a:r>
            <a:r>
              <a:rPr lang="ru-RU" dirty="0" smtClean="0"/>
              <a:t>. В </a:t>
            </a:r>
            <a:r>
              <a:rPr lang="ru-RU" dirty="0" err="1" smtClean="0"/>
              <a:t>Рамонском</a:t>
            </a:r>
            <a:r>
              <a:rPr lang="ru-RU" dirty="0" smtClean="0"/>
              <a:t> районе, в получасе езды от Воронежа, в раскинувшемся вдоль берега Дона селе </a:t>
            </a:r>
            <a:r>
              <a:rPr lang="ru-RU" dirty="0" err="1" smtClean="0"/>
              <a:t>Новоживотинном</a:t>
            </a:r>
            <a:r>
              <a:rPr lang="ru-RU" dirty="0" smtClean="0"/>
              <a:t> сохранилась старинная дворянская усадьба - имение Веневитиновых. Название села идет от источника с "живой" водой. Усадьба состояла из кирпичного двухэтажного дома, флигеля, надворных построек, она была окружена прекрасным парком, откуда открывался чудесный вид на реку Дон. В усадьбе теперь открыт прекрасный музей, представляющий не только историю старинного рода, жизнь и творчество Дмитрия Веневитинова, но и дворянскую усадебную культуру XVIII-XIX вв. Светлые залы музея редко пустуют: тишину их нарушают не только экскурсии, но и литературные или музыкальные "вечера у камина"; молодые пары, решившие официально соединить свои судьбы, предпочитают делать это здесь, где все наполнено проверенной веками красотой и гармонией! </a:t>
            </a:r>
          </a:p>
          <a:p>
            <a:pPr algn="just"/>
            <a:endParaRPr lang="ru-RU" dirty="0"/>
          </a:p>
        </p:txBody>
      </p:sp>
      <p:pic>
        <p:nvPicPr>
          <p:cNvPr id="5" name="Содержимое 4" descr="http://lk.vrnlib.ru/images/pages/posts/20100524105256v1.jpg"/>
          <p:cNvPicPr>
            <a:picLocks noGrp="1"/>
          </p:cNvPicPr>
          <p:nvPr>
            <p:ph sz="half" idx="1"/>
          </p:nvPr>
        </p:nvPicPr>
        <p:blipFill>
          <a:blip r:embed="rId3" cstate="print"/>
          <a:srcRect/>
          <a:stretch>
            <a:fillRect/>
          </a:stretch>
        </p:blipFill>
        <p:spPr bwMode="auto">
          <a:xfrm>
            <a:off x="755576" y="4149080"/>
            <a:ext cx="3888432" cy="2403758"/>
          </a:xfrm>
          <a:prstGeom prst="rect">
            <a:avLst/>
          </a:prstGeom>
          <a:noFill/>
          <a:ln w="9525">
            <a:noFill/>
            <a:miter lim="800000"/>
            <a:headEnd/>
            <a:tailEnd/>
          </a:ln>
          <a:effectLst>
            <a:softEdge rad="317500"/>
          </a:effectLst>
        </p:spPr>
      </p:pic>
      <p:pic>
        <p:nvPicPr>
          <p:cNvPr id="6" name="Рисунок 5" descr="http://lk.vrnlib.ru/images/pages/posts/20100524105428v2.JPEG"/>
          <p:cNvPicPr/>
          <p:nvPr/>
        </p:nvPicPr>
        <p:blipFill>
          <a:blip r:embed="rId4" cstate="print"/>
          <a:srcRect/>
          <a:stretch>
            <a:fillRect/>
          </a:stretch>
        </p:blipFill>
        <p:spPr bwMode="auto">
          <a:xfrm>
            <a:off x="4860032" y="3982394"/>
            <a:ext cx="3860822" cy="2538144"/>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0528" y="332656"/>
            <a:ext cx="4032448" cy="6741368"/>
          </a:xfrm>
        </p:spPr>
        <p:txBody>
          <a:bodyPr>
            <a:noAutofit/>
          </a:bodyPr>
          <a:lstStyle/>
          <a:p>
            <a:pPr algn="ctr">
              <a:buNone/>
            </a:pPr>
            <a:r>
              <a:rPr lang="ru-RU" sz="2000" dirty="0" smtClean="0"/>
              <a:t>      К Дону подступает без опаски</a:t>
            </a:r>
            <a:br>
              <a:rPr lang="ru-RU" sz="2000" dirty="0" smtClean="0"/>
            </a:br>
            <a:r>
              <a:rPr lang="ru-RU" sz="2000" dirty="0" err="1" smtClean="0"/>
              <a:t>Новоживотинное</a:t>
            </a:r>
            <a:r>
              <a:rPr lang="ru-RU" sz="2000" dirty="0" smtClean="0"/>
              <a:t> - село.</a:t>
            </a:r>
            <a:br>
              <a:rPr lang="ru-RU" sz="2000" dirty="0" smtClean="0"/>
            </a:br>
            <a:r>
              <a:rPr lang="ru-RU" sz="2000" dirty="0" smtClean="0"/>
              <a:t>Рассказать о нём, быть может, сказку?</a:t>
            </a:r>
            <a:br>
              <a:rPr lang="ru-RU" sz="2000" dirty="0" smtClean="0"/>
            </a:br>
            <a:r>
              <a:rPr lang="ru-RU" sz="2000" dirty="0" smtClean="0"/>
              <a:t>Только сказки снегом замело,</a:t>
            </a:r>
            <a:br>
              <a:rPr lang="ru-RU" sz="2000" dirty="0" smtClean="0"/>
            </a:br>
            <a:r>
              <a:rPr lang="ru-RU" sz="2000" dirty="0" smtClean="0"/>
              <a:t>Замело придонские курганы,</a:t>
            </a:r>
            <a:br>
              <a:rPr lang="ru-RU" sz="2000" dirty="0" smtClean="0"/>
            </a:br>
            <a:r>
              <a:rPr lang="ru-RU" sz="2000" dirty="0" smtClean="0"/>
              <a:t>И поля, и рощи замело.</a:t>
            </a:r>
            <a:br>
              <a:rPr lang="ru-RU" sz="2000" dirty="0" smtClean="0"/>
            </a:br>
            <a:r>
              <a:rPr lang="ru-RU" sz="2000" dirty="0" smtClean="0"/>
              <a:t>А – как лето – падают туманы</a:t>
            </a:r>
            <a:br>
              <a:rPr lang="ru-RU" sz="2000" dirty="0" smtClean="0"/>
            </a:br>
            <a:r>
              <a:rPr lang="ru-RU" sz="2000" dirty="0" smtClean="0"/>
              <a:t>На большое русское село.</a:t>
            </a:r>
            <a:br>
              <a:rPr lang="ru-RU" sz="2000" dirty="0" smtClean="0"/>
            </a:br>
            <a:r>
              <a:rPr lang="ru-RU" sz="2000" dirty="0" smtClean="0"/>
              <a:t>И село становится незримым,</a:t>
            </a:r>
            <a:br>
              <a:rPr lang="ru-RU" sz="2000" dirty="0" smtClean="0"/>
            </a:br>
            <a:r>
              <a:rPr lang="ru-RU" sz="2000" dirty="0" smtClean="0"/>
              <a:t>Пока солнце не возьмёт разбег.</a:t>
            </a:r>
            <a:br>
              <a:rPr lang="ru-RU" sz="2000" dirty="0" smtClean="0"/>
            </a:br>
            <a:r>
              <a:rPr lang="ru-RU" sz="2000" dirty="0" smtClean="0"/>
              <a:t>И лишь дом усадебный, старинный</a:t>
            </a:r>
            <a:br>
              <a:rPr lang="ru-RU" sz="2000" dirty="0" smtClean="0"/>
            </a:br>
            <a:r>
              <a:rPr lang="ru-RU" sz="2000" dirty="0" smtClean="0"/>
              <a:t>Проступает – как плывёт ковчег.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p:txBody>
          <a:bodyPr/>
          <a:lstStyle/>
          <a:p>
            <a:r>
              <a:rPr lang="ru-RU" sz="2800" dirty="0" smtClean="0">
                <a:solidFill>
                  <a:schemeClr val="tx1"/>
                </a:solidFill>
                <a:latin typeface="Times New Roman" pitchFamily="18" charset="0"/>
                <a:cs typeface="Times New Roman" pitchFamily="18" charset="0"/>
              </a:rPr>
              <a:t>Поэты Пушкинской поры</a:t>
            </a:r>
          </a:p>
          <a:p>
            <a:r>
              <a:rPr lang="ru-RU" sz="2800" dirty="0" smtClean="0">
                <a:solidFill>
                  <a:schemeClr val="tx1"/>
                </a:solidFill>
                <a:latin typeface="Times New Roman" pitchFamily="18" charset="0"/>
                <a:cs typeface="Times New Roman" pitchFamily="18" charset="0"/>
              </a:rPr>
              <a:t>Д.В.Веневитинов</a:t>
            </a:r>
          </a:p>
          <a:p>
            <a:endParaRPr lang="ru-RU" dirty="0"/>
          </a:p>
        </p:txBody>
      </p:sp>
      <p:sp>
        <p:nvSpPr>
          <p:cNvPr id="2" name="Заголовок 1"/>
          <p:cNvSpPr>
            <a:spLocks noGrp="1"/>
          </p:cNvSpPr>
          <p:nvPr>
            <p:ph type="ctrTitle"/>
          </p:nvPr>
        </p:nvSpPr>
        <p:spPr>
          <a:xfrm>
            <a:off x="467544" y="908720"/>
            <a:ext cx="8305800" cy="1981200"/>
          </a:xfrm>
        </p:spPr>
        <p:txBody>
          <a:bodyPr/>
          <a:lstStyle/>
          <a:p>
            <a:r>
              <a:rPr lang="ru-RU" sz="3600" dirty="0" smtClean="0">
                <a:solidFill>
                  <a:srgbClr val="002060"/>
                </a:solidFill>
              </a:rPr>
              <a:t/>
            </a:r>
            <a:br>
              <a:rPr lang="ru-RU" sz="3600" dirty="0" smtClean="0">
                <a:solidFill>
                  <a:srgbClr val="002060"/>
                </a:solidFill>
              </a:rPr>
            </a:br>
            <a:r>
              <a:rPr lang="ru-RU" sz="3600" dirty="0" smtClean="0">
                <a:solidFill>
                  <a:srgbClr val="002060"/>
                </a:solidFill>
              </a:rPr>
              <a:t/>
            </a:r>
            <a:br>
              <a:rPr lang="ru-RU" sz="3600" dirty="0" smtClean="0">
                <a:solidFill>
                  <a:srgbClr val="002060"/>
                </a:solidFill>
              </a:rPr>
            </a:br>
            <a:endParaRPr lang="ru-RU" sz="3600" dirty="0">
              <a:solidFill>
                <a:srgbClr val="002060"/>
              </a:solidFill>
            </a:endParaRPr>
          </a:p>
        </p:txBody>
      </p:sp>
      <p:sp>
        <p:nvSpPr>
          <p:cNvPr id="3073" name="Rectangle 1"/>
          <p:cNvSpPr>
            <a:spLocks noChangeArrowheads="1"/>
          </p:cNvSpPr>
          <p:nvPr/>
        </p:nvSpPr>
        <p:spPr bwMode="auto">
          <a:xfrm>
            <a:off x="179512" y="713132"/>
            <a:ext cx="91440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0" i="0" u="none" strike="noStrike" cap="none" normalizeH="0" baseline="0" dirty="0" smtClean="0">
                <a:ln>
                  <a:noFill/>
                </a:ln>
                <a:effectLst/>
                <a:latin typeface="Calibri"/>
                <a:ea typeface="Calibri" pitchFamily="34" charset="0"/>
                <a:cs typeface="Times New Roman" pitchFamily="18" charset="0"/>
              </a:rPr>
              <a:t>«</a:t>
            </a:r>
            <a:r>
              <a:rPr kumimoji="0" lang="ru-RU" sz="4400" b="0" i="0" u="none" strike="noStrike" cap="none" normalizeH="0" baseline="0" dirty="0" smtClean="0">
                <a:ln>
                  <a:noFill/>
                </a:ln>
                <a:effectLst/>
                <a:latin typeface="Times New Roman" pitchFamily="18" charset="0"/>
                <a:ea typeface="Calibri" pitchFamily="34" charset="0"/>
                <a:cs typeface="Times New Roman" pitchFamily="18" charset="0"/>
              </a:rPr>
              <a:t>Был он юн, и судьбу загадал</a:t>
            </a:r>
            <a:r>
              <a:rPr kumimoji="0" lang="ru-RU" sz="4400" b="0" i="0" u="none" strike="noStrike" cap="none" normalizeH="0" baseline="0" dirty="0" smtClean="0">
                <a:ln>
                  <a:noFill/>
                </a:ln>
                <a:effectLst/>
                <a:latin typeface="Calibri"/>
                <a:ea typeface="Calibri" pitchFamily="34" charset="0"/>
                <a:cs typeface="Times New Roman" pitchFamily="18" charset="0"/>
              </a:rPr>
              <a:t>…</a:t>
            </a:r>
            <a:endParaRPr kumimoji="0" lang="ru-RU" sz="4400" b="0"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400" b="0" i="0" u="none" strike="noStrike" cap="none" normalizeH="0" baseline="0" dirty="0" smtClean="0">
                <a:ln>
                  <a:noFill/>
                </a:ln>
                <a:effectLst/>
                <a:latin typeface="Times New Roman" pitchFamily="18" charset="0"/>
                <a:ea typeface="Calibri" pitchFamily="34" charset="0"/>
                <a:cs typeface="Times New Roman" pitchFamily="18" charset="0"/>
              </a:rPr>
              <a:t>Да безвременно … листы своей жизни </a:t>
            </a:r>
            <a:r>
              <a:rPr kumimoji="0" lang="ru-RU" sz="4400" b="0" i="0" u="none" strike="noStrike" cap="none" normalizeH="0" baseline="0" dirty="0" err="1" smtClean="0">
                <a:ln>
                  <a:noFill/>
                </a:ln>
                <a:effectLst/>
                <a:latin typeface="Times New Roman" pitchFamily="18" charset="0"/>
                <a:ea typeface="Calibri" pitchFamily="34" charset="0"/>
                <a:cs typeface="Times New Roman" pitchFamily="18" charset="0"/>
              </a:rPr>
              <a:t>слистал</a:t>
            </a:r>
            <a:r>
              <a:rPr kumimoji="0" lang="ru-RU" sz="4400" b="0" i="0" u="none" strike="noStrike" cap="none" normalizeH="0" baseline="0" dirty="0" smtClean="0">
                <a:ln>
                  <a:noFill/>
                </a:ln>
                <a:effectLst/>
                <a:latin typeface="Times New Roman" pitchFamily="18" charset="0"/>
                <a:ea typeface="Calibri" pitchFamily="34" charset="0"/>
                <a:cs typeface="Times New Roman" pitchFamily="18" charset="0"/>
              </a:rPr>
              <a:t>»</a:t>
            </a:r>
            <a:r>
              <a:rPr kumimoji="0" lang="ru-RU" sz="4400" b="0" i="0" u="none" strike="noStrike" cap="none" normalizeH="0" baseline="0" dirty="0" smtClean="0">
                <a:ln>
                  <a:noFill/>
                </a:ln>
                <a:effectLst/>
                <a:latin typeface="Arial" pitchFamily="34" charset="0"/>
                <a:cs typeface="Arial" pitchFamily="34" charset="0"/>
              </a:rPr>
              <a:t> </a:t>
            </a:r>
          </a:p>
        </p:txBody>
      </p:sp>
      <p:pic>
        <p:nvPicPr>
          <p:cNvPr id="8" name="15_Cusco.mp3">
            <a:hlinkClick r:id="" action="ppaction://media"/>
          </p:cNvPr>
          <p:cNvPicPr>
            <a:picLocks noRot="1" noChangeAspect="1"/>
          </p:cNvPicPr>
          <p:nvPr>
            <a:audioFile r:link="rId2"/>
          </p:nvPr>
        </p:nvPicPr>
        <p:blipFill>
          <a:blip r:embed="rId4"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Майорникова О.И\литература\веневитиново\8118.jpg"/>
          <p:cNvPicPr>
            <a:picLocks noChangeAspect="1" noChangeArrowheads="1"/>
          </p:cNvPicPr>
          <p:nvPr/>
        </p:nvPicPr>
        <p:blipFill>
          <a:blip r:embed="rId3" cstate="print"/>
          <a:srcRect/>
          <a:stretch>
            <a:fillRect/>
          </a:stretch>
        </p:blipFill>
        <p:spPr bwMode="auto">
          <a:xfrm>
            <a:off x="0" y="1583067"/>
            <a:ext cx="8820472" cy="5274933"/>
          </a:xfrm>
          <a:prstGeom prst="rect">
            <a:avLst/>
          </a:prstGeom>
          <a:noFill/>
          <a:effectLst>
            <a:softEdge rad="635000"/>
          </a:effectLst>
        </p:spPr>
      </p:pic>
      <p:sp>
        <p:nvSpPr>
          <p:cNvPr id="3" name="Содержимое 2"/>
          <p:cNvSpPr>
            <a:spLocks noGrp="1"/>
          </p:cNvSpPr>
          <p:nvPr>
            <p:ph idx="1"/>
          </p:nvPr>
        </p:nvSpPr>
        <p:spPr>
          <a:xfrm>
            <a:off x="1979712" y="260648"/>
            <a:ext cx="6768752" cy="5040560"/>
          </a:xfrm>
        </p:spPr>
        <p:txBody>
          <a:bodyPr>
            <a:normAutofit/>
          </a:bodyPr>
          <a:lstStyle/>
          <a:p>
            <a:pPr marL="0" indent="274320" algn="ctr">
              <a:spcBef>
                <a:spcPts val="0"/>
              </a:spcBef>
              <a:buNone/>
            </a:pPr>
            <a:r>
              <a:rPr lang="ru-RU" b="1" dirty="0" smtClean="0">
                <a:latin typeface="Trebuchet MS" pitchFamily="34" charset="0"/>
                <a:cs typeface="Times New Roman" pitchFamily="18" charset="0"/>
              </a:rPr>
              <a:t>Дон, текущий без шума и мирно, как счастье, – </a:t>
            </a:r>
            <a:br>
              <a:rPr lang="ru-RU" b="1" dirty="0" smtClean="0">
                <a:latin typeface="Trebuchet MS" pitchFamily="34" charset="0"/>
                <a:cs typeface="Times New Roman" pitchFamily="18" charset="0"/>
              </a:rPr>
            </a:br>
            <a:r>
              <a:rPr lang="ru-RU" b="1" dirty="0" smtClean="0">
                <a:latin typeface="Trebuchet MS" pitchFamily="34" charset="0"/>
                <a:cs typeface="Times New Roman" pitchFamily="18" charset="0"/>
              </a:rPr>
              <a:t>Так поэт Веневитинов в письмах к сестрёнке писал.</a:t>
            </a:r>
            <a:br>
              <a:rPr lang="ru-RU" b="1" dirty="0" smtClean="0">
                <a:latin typeface="Trebuchet MS" pitchFamily="34" charset="0"/>
                <a:cs typeface="Times New Roman" pitchFamily="18" charset="0"/>
              </a:rPr>
            </a:br>
            <a:endParaRPr lang="ru-RU" b="1" dirty="0">
              <a:latin typeface="Trebuchet MS"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16632"/>
            <a:ext cx="8496944" cy="4104456"/>
          </a:xfrm>
        </p:spPr>
        <p:txBody>
          <a:bodyPr>
            <a:normAutofit fontScale="92500"/>
          </a:bodyPr>
          <a:lstStyle/>
          <a:p>
            <a:pPr marL="0" indent="274320">
              <a:spcBef>
                <a:spcPts val="0"/>
              </a:spcBef>
              <a:buNone/>
            </a:pPr>
            <a:r>
              <a:rPr lang="ru-RU" dirty="0" smtClean="0"/>
              <a:t> В 1870-е гг. семейными имениями в Воронежской губернии управлял сын А. В. Веневитинова Веневитинов Михаил Алексеевич (1844–1901), известный историк, археограф, организатор музейного дела.</a:t>
            </a:r>
          </a:p>
          <a:p>
            <a:pPr marL="0" indent="274320">
              <a:spcBef>
                <a:spcPts val="0"/>
              </a:spcBef>
              <a:buNone/>
            </a:pPr>
            <a:r>
              <a:rPr lang="ru-RU" dirty="0" smtClean="0"/>
              <a:t>Реставрационные работы в усадьбе начались в 1988 г., после принятия Воронежским облисполкомом решения о передаче её Дому-музею И. С. Никитина для организации Музея-усадьбы Д. Веневитинова. Автором проекта реставрации является архитектор Т. Н. </a:t>
            </a:r>
            <a:r>
              <a:rPr lang="ru-RU" dirty="0" err="1" smtClean="0"/>
              <a:t>Синегуб</a:t>
            </a:r>
            <a:r>
              <a:rPr lang="ru-RU" dirty="0" smtClean="0"/>
              <a:t>.</a:t>
            </a:r>
            <a:br>
              <a:rPr lang="ru-RU" dirty="0" smtClean="0"/>
            </a:br>
            <a:r>
              <a:rPr lang="ru-RU" dirty="0" smtClean="0"/>
              <a:t>   </a:t>
            </a:r>
          </a:p>
          <a:p>
            <a:endParaRPr lang="ru-RU" dirty="0"/>
          </a:p>
        </p:txBody>
      </p:sp>
      <p:pic>
        <p:nvPicPr>
          <p:cNvPr id="23554" name="Picture 2" descr="F:\Майорникова О.И\литература\веневитиново\0_9ba07_bb12a275_L.jpg"/>
          <p:cNvPicPr>
            <a:picLocks noChangeAspect="1" noChangeArrowheads="1"/>
          </p:cNvPicPr>
          <p:nvPr/>
        </p:nvPicPr>
        <p:blipFill>
          <a:blip r:embed="rId3" cstate="print"/>
          <a:srcRect/>
          <a:stretch>
            <a:fillRect/>
          </a:stretch>
        </p:blipFill>
        <p:spPr bwMode="auto">
          <a:xfrm>
            <a:off x="323528" y="3382750"/>
            <a:ext cx="4248472" cy="3475250"/>
          </a:xfrm>
          <a:prstGeom prst="rect">
            <a:avLst/>
          </a:prstGeom>
          <a:noFill/>
          <a:effectLst>
            <a:softEdge rad="317500"/>
          </a:effectLst>
        </p:spPr>
      </p:pic>
      <p:pic>
        <p:nvPicPr>
          <p:cNvPr id="23555" name="Picture 3" descr="F:\Майорникова О.И\литература\веневитиново\0_9ba0e_ea71e4bd_L.jpg"/>
          <p:cNvPicPr>
            <a:picLocks noChangeAspect="1" noChangeArrowheads="1"/>
          </p:cNvPicPr>
          <p:nvPr/>
        </p:nvPicPr>
        <p:blipFill>
          <a:blip r:embed="rId4" cstate="print"/>
          <a:srcRect/>
          <a:stretch>
            <a:fillRect/>
          </a:stretch>
        </p:blipFill>
        <p:spPr bwMode="auto">
          <a:xfrm>
            <a:off x="4860032" y="3356992"/>
            <a:ext cx="3823072" cy="3333719"/>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11560" y="404664"/>
            <a:ext cx="8229600" cy="4572000"/>
          </a:xfrm>
        </p:spPr>
        <p:txBody>
          <a:bodyPr/>
          <a:lstStyle/>
          <a:p>
            <a:pPr marL="0" indent="274320" algn="just">
              <a:spcBef>
                <a:spcPts val="0"/>
              </a:spcBef>
              <a:buNone/>
            </a:pPr>
            <a:r>
              <a:rPr lang="ru-RU" dirty="0" smtClean="0"/>
              <a:t> В 1994 г. после реставрации усадьбы Веневитиновых в </a:t>
            </a:r>
            <a:r>
              <a:rPr lang="ru-RU" dirty="0" err="1" smtClean="0"/>
              <a:t>Новоживотинном</a:t>
            </a:r>
            <a:r>
              <a:rPr lang="ru-RU" dirty="0" smtClean="0"/>
              <a:t> и благоустройства партерной зоны был открыт филиал Воронежского областного литературного музея – Музей-усадьба Д. В. Веневитинова. В его экспозиции – убранство залов дворянской усадьбы XIX в. и всё, связанное с родом Веневитиновых.</a:t>
            </a:r>
          </a:p>
          <a:p>
            <a:pPr marL="0" indent="274320" algn="just">
              <a:spcBef>
                <a:spcPts val="0"/>
              </a:spcBef>
              <a:buNone/>
            </a:pPr>
            <a:endParaRPr lang="ru-RU" dirty="0"/>
          </a:p>
        </p:txBody>
      </p:sp>
      <p:pic>
        <p:nvPicPr>
          <p:cNvPr id="37890" name="Picture 2" descr="F:\Майорникова О.И\литература\веневитиново\0_4b985_fe9e8b6a_L.jpg"/>
          <p:cNvPicPr>
            <a:picLocks noChangeAspect="1" noChangeArrowheads="1"/>
          </p:cNvPicPr>
          <p:nvPr/>
        </p:nvPicPr>
        <p:blipFill>
          <a:blip r:embed="rId3" cstate="print"/>
          <a:srcRect/>
          <a:stretch>
            <a:fillRect/>
          </a:stretch>
        </p:blipFill>
        <p:spPr bwMode="auto">
          <a:xfrm>
            <a:off x="107504" y="3501008"/>
            <a:ext cx="4635524" cy="3115072"/>
          </a:xfrm>
          <a:prstGeom prst="rect">
            <a:avLst/>
          </a:prstGeom>
          <a:noFill/>
          <a:effectLst>
            <a:softEdge rad="317500"/>
          </a:effectLst>
        </p:spPr>
      </p:pic>
      <p:pic>
        <p:nvPicPr>
          <p:cNvPr id="37892" name="Picture 4" descr="F:\Майорникова О.И\литература\веневитиново\0_9ba08_bc537355_L.jpg"/>
          <p:cNvPicPr>
            <a:picLocks noChangeAspect="1" noChangeArrowheads="1"/>
          </p:cNvPicPr>
          <p:nvPr/>
        </p:nvPicPr>
        <p:blipFill>
          <a:blip r:embed="rId4" cstate="print"/>
          <a:srcRect/>
          <a:stretch>
            <a:fillRect/>
          </a:stretch>
        </p:blipFill>
        <p:spPr bwMode="auto">
          <a:xfrm>
            <a:off x="4499992" y="3284984"/>
            <a:ext cx="4471144" cy="3353358"/>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lk.vrnlib.ru/images/pages/posts/20100524112802v33.jpg"/>
          <p:cNvPicPr>
            <a:picLocks noGrp="1"/>
          </p:cNvPicPr>
          <p:nvPr>
            <p:ph idx="1"/>
          </p:nvPr>
        </p:nvPicPr>
        <p:blipFill>
          <a:blip r:embed="rId3" cstate="print"/>
          <a:srcRect/>
          <a:stretch>
            <a:fillRect/>
          </a:stretch>
        </p:blipFill>
        <p:spPr bwMode="auto">
          <a:xfrm>
            <a:off x="395536" y="764704"/>
            <a:ext cx="2088232" cy="2952328"/>
          </a:xfrm>
          <a:prstGeom prst="rect">
            <a:avLst/>
          </a:prstGeom>
          <a:noFill/>
          <a:ln w="9525">
            <a:noFill/>
            <a:miter lim="800000"/>
            <a:headEnd/>
            <a:tailEnd/>
          </a:ln>
        </p:spPr>
      </p:pic>
      <p:pic>
        <p:nvPicPr>
          <p:cNvPr id="5" name="Рисунок 4" descr="http://lk.vrnlib.ru/images/pages/posts/20100524112817v43.jpg"/>
          <p:cNvPicPr/>
          <p:nvPr/>
        </p:nvPicPr>
        <p:blipFill>
          <a:blip r:embed="rId4" cstate="print"/>
          <a:srcRect/>
          <a:stretch>
            <a:fillRect/>
          </a:stretch>
        </p:blipFill>
        <p:spPr bwMode="auto">
          <a:xfrm>
            <a:off x="2627784" y="764704"/>
            <a:ext cx="2160240" cy="2952328"/>
          </a:xfrm>
          <a:prstGeom prst="rect">
            <a:avLst/>
          </a:prstGeom>
          <a:noFill/>
          <a:ln w="9525">
            <a:noFill/>
            <a:miter lim="800000"/>
            <a:headEnd/>
            <a:tailEnd/>
          </a:ln>
        </p:spPr>
      </p:pic>
      <p:pic>
        <p:nvPicPr>
          <p:cNvPr id="6" name="Рисунок 5" descr="http://lk.vrnlib.ru/images/pages/posts/20100524112908v53.JPEG"/>
          <p:cNvPicPr/>
          <p:nvPr/>
        </p:nvPicPr>
        <p:blipFill>
          <a:blip r:embed="rId5" cstate="print"/>
          <a:srcRect/>
          <a:stretch>
            <a:fillRect/>
          </a:stretch>
        </p:blipFill>
        <p:spPr bwMode="auto">
          <a:xfrm>
            <a:off x="4932040" y="764704"/>
            <a:ext cx="2016224" cy="2952328"/>
          </a:xfrm>
          <a:prstGeom prst="rect">
            <a:avLst/>
          </a:prstGeom>
          <a:noFill/>
          <a:ln w="9525">
            <a:noFill/>
            <a:miter lim="800000"/>
            <a:headEnd/>
            <a:tailEnd/>
          </a:ln>
        </p:spPr>
      </p:pic>
      <p:pic>
        <p:nvPicPr>
          <p:cNvPr id="7" name="Рисунок 6" descr="http://lk.vrnlib.ru/images/pages/posts/20100906100748i5.jpg"/>
          <p:cNvPicPr/>
          <p:nvPr/>
        </p:nvPicPr>
        <p:blipFill>
          <a:blip r:embed="rId6" cstate="print"/>
          <a:srcRect/>
          <a:stretch>
            <a:fillRect/>
          </a:stretch>
        </p:blipFill>
        <p:spPr bwMode="auto">
          <a:xfrm>
            <a:off x="395536" y="3789040"/>
            <a:ext cx="3744416" cy="2808312"/>
          </a:xfrm>
          <a:prstGeom prst="rect">
            <a:avLst/>
          </a:prstGeom>
          <a:noFill/>
          <a:ln w="9525">
            <a:noFill/>
            <a:miter lim="800000"/>
            <a:headEnd/>
            <a:tailEnd/>
          </a:ln>
        </p:spPr>
      </p:pic>
      <p:pic>
        <p:nvPicPr>
          <p:cNvPr id="36866" name="Picture 2" descr="Piano.jpg"/>
          <p:cNvPicPr>
            <a:picLocks noChangeAspect="1" noChangeArrowheads="1"/>
          </p:cNvPicPr>
          <p:nvPr/>
        </p:nvPicPr>
        <p:blipFill>
          <a:blip r:embed="rId7" cstate="print"/>
          <a:srcRect/>
          <a:stretch>
            <a:fillRect/>
          </a:stretch>
        </p:blipFill>
        <p:spPr bwMode="auto">
          <a:xfrm>
            <a:off x="7020272" y="1556792"/>
            <a:ext cx="1832345" cy="1368152"/>
          </a:xfrm>
          <a:prstGeom prst="rect">
            <a:avLst/>
          </a:prstGeom>
          <a:noFill/>
        </p:spPr>
      </p:pic>
      <p:pic>
        <p:nvPicPr>
          <p:cNvPr id="36868" name="Picture 4" descr="Hall.jpg"/>
          <p:cNvPicPr>
            <a:picLocks noChangeAspect="1" noChangeArrowheads="1"/>
          </p:cNvPicPr>
          <p:nvPr/>
        </p:nvPicPr>
        <p:blipFill>
          <a:blip r:embed="rId8" cstate="print"/>
          <a:srcRect/>
          <a:stretch>
            <a:fillRect/>
          </a:stretch>
        </p:blipFill>
        <p:spPr bwMode="auto">
          <a:xfrm>
            <a:off x="4681346" y="3789040"/>
            <a:ext cx="4145246" cy="279804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2"/>
          </p:nvPr>
        </p:nvSpPr>
        <p:spPr>
          <a:xfrm>
            <a:off x="4932040" y="476672"/>
            <a:ext cx="3960440" cy="6048672"/>
          </a:xfrm>
        </p:spPr>
        <p:txBody>
          <a:bodyPr>
            <a:normAutofit fontScale="85000" lnSpcReduction="20000"/>
          </a:bodyPr>
          <a:lstStyle/>
          <a:p>
            <a:pPr marL="0" indent="274320">
              <a:spcBef>
                <a:spcPts val="0"/>
              </a:spcBef>
            </a:pPr>
            <a:r>
              <a:rPr lang="ru-RU" dirty="0" smtClean="0"/>
              <a:t>   </a:t>
            </a:r>
            <a:r>
              <a:rPr lang="ru-RU" dirty="0" smtClean="0">
                <a:latin typeface="Trebuchet MS" pitchFamily="34" charset="0"/>
              </a:rPr>
              <a:t> </a:t>
            </a:r>
            <a:r>
              <a:rPr lang="ru-RU" dirty="0" smtClean="0">
                <a:latin typeface="Trebuchet MS" pitchFamily="34" charset="0"/>
                <a:cs typeface="Times New Roman" pitchFamily="18" charset="0"/>
              </a:rPr>
              <a:t>В 2005 г. в честь 200-й годовщины со дня рождения Дмитрия Веневитинова на территории усадьбы был открыт памятник поэту. Бронзовый памятник выполнен в лучших традициях отечественного монументального искусства. Фигура сидящего поэта установлена на гранитном постаменте с надписью: «Дмитрий Веневитинов». Через спинку стула перекинут плащ. У ног Веневитинова – цилиндр и трость. Юное лицо поэта как бы озарено самим вдохновением. Автор памятника – воронежский скульптор М. И. </a:t>
            </a:r>
            <a:r>
              <a:rPr lang="ru-RU" dirty="0" err="1" smtClean="0">
                <a:latin typeface="Trebuchet MS" pitchFamily="34" charset="0"/>
                <a:cs typeface="Times New Roman" pitchFamily="18" charset="0"/>
              </a:rPr>
              <a:t>Дикунов</a:t>
            </a:r>
            <a:r>
              <a:rPr lang="ru-RU" dirty="0" smtClean="0">
                <a:latin typeface="Trebuchet MS" pitchFamily="34" charset="0"/>
                <a:cs typeface="Times New Roman" pitchFamily="18" charset="0"/>
              </a:rPr>
              <a:t>.</a:t>
            </a:r>
          </a:p>
          <a:p>
            <a:endParaRPr lang="ru-RU" dirty="0">
              <a:latin typeface="Trebuchet MS" pitchFamily="34" charset="0"/>
            </a:endParaRPr>
          </a:p>
        </p:txBody>
      </p:sp>
      <p:pic>
        <p:nvPicPr>
          <p:cNvPr id="33795" name="Picture 3" descr="F:\Майорникова О.И\литература\веневитиново\0_9ba0b_15640381_L.jpg"/>
          <p:cNvPicPr>
            <a:picLocks noChangeAspect="1" noChangeArrowheads="1"/>
          </p:cNvPicPr>
          <p:nvPr/>
        </p:nvPicPr>
        <p:blipFill>
          <a:blip r:embed="rId3" cstate="print"/>
          <a:srcRect/>
          <a:stretch>
            <a:fillRect/>
          </a:stretch>
        </p:blipFill>
        <p:spPr bwMode="auto">
          <a:xfrm>
            <a:off x="251520" y="188640"/>
            <a:ext cx="4762500" cy="6350000"/>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772816"/>
            <a:ext cx="8229600" cy="1219200"/>
          </a:xfrm>
        </p:spPr>
        <p:txBody>
          <a:bodyPr>
            <a:normAutofit fontScale="90000"/>
          </a:bodyPr>
          <a:lstStyle/>
          <a:p>
            <a:pPr indent="457200" algn="ctr"/>
            <a:r>
              <a:rPr lang="ru-RU" sz="2000"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 </a:t>
            </a:r>
            <a:r>
              <a:rPr lang="ru-RU" sz="2200" dirty="0" smtClean="0">
                <a:latin typeface="Trebuchet MS" pitchFamily="34" charset="0"/>
                <a:cs typeface="Times New Roman" pitchFamily="18" charset="0"/>
              </a:rPr>
              <a:t> </a:t>
            </a:r>
            <a:r>
              <a:rPr lang="ru-RU" sz="2200" b="1" dirty="0" smtClean="0">
                <a:solidFill>
                  <a:schemeClr val="tx1"/>
                </a:solidFill>
                <a:latin typeface="Trebuchet MS" pitchFamily="34" charset="0"/>
                <a:cs typeface="Times New Roman" pitchFamily="18" charset="0"/>
              </a:rPr>
              <a:t>C 1997 г. в Музее-усадьбе действует Клуб любителей поэзии «Среды у Веневитинова». На заседаниях клуба выступают поэты, музыканты, актёры, краеведы. </a:t>
            </a:r>
            <a:br>
              <a:rPr lang="ru-RU" sz="2200" b="1" dirty="0" smtClean="0">
                <a:solidFill>
                  <a:schemeClr val="tx1"/>
                </a:solidFill>
                <a:latin typeface="Trebuchet MS" pitchFamily="34" charset="0"/>
                <a:cs typeface="Times New Roman" pitchFamily="18" charset="0"/>
              </a:rPr>
            </a:br>
            <a:r>
              <a:rPr lang="ru-RU" sz="2200" b="1" dirty="0" smtClean="0">
                <a:solidFill>
                  <a:schemeClr val="tx1"/>
                </a:solidFill>
                <a:latin typeface="Trebuchet MS" pitchFamily="34" charset="0"/>
                <a:cs typeface="Times New Roman" pitchFamily="18" charset="0"/>
              </a:rPr>
              <a:t>    30 сентября 2009 г. в Каминном зале Дома Веневитиновых прошли первые Веневитиновские чтения, посвященные 204-летию со дня рождения поэта Д. В. Веневитинова и 15-летию музея-усадьбы Д. В. Веневитинова.</a:t>
            </a:r>
            <a:br>
              <a:rPr lang="ru-RU" sz="2200" b="1" dirty="0" smtClean="0">
                <a:solidFill>
                  <a:schemeClr val="tx1"/>
                </a:solidFill>
                <a:latin typeface="Trebuchet MS" pitchFamily="34" charset="0"/>
                <a:cs typeface="Times New Roman" pitchFamily="18" charset="0"/>
              </a:rPr>
            </a:br>
            <a:endParaRPr lang="ru-RU" sz="2200" b="1" dirty="0">
              <a:solidFill>
                <a:schemeClr val="tx1"/>
              </a:solidFill>
              <a:latin typeface="Trebuchet MS" pitchFamily="34" charset="0"/>
              <a:cs typeface="Times New Roman" pitchFamily="18" charset="0"/>
            </a:endParaRPr>
          </a:p>
        </p:txBody>
      </p:sp>
      <p:pic>
        <p:nvPicPr>
          <p:cNvPr id="5" name="Содержимое 4" descr="http://lk.vrnlib.ru/images/pages/posts/20100524113631v63.jpg"/>
          <p:cNvPicPr>
            <a:picLocks noGrp="1"/>
          </p:cNvPicPr>
          <p:nvPr>
            <p:ph sz="half" idx="1"/>
          </p:nvPr>
        </p:nvPicPr>
        <p:blipFill>
          <a:blip r:embed="rId3" cstate="print"/>
          <a:srcRect/>
          <a:stretch>
            <a:fillRect/>
          </a:stretch>
        </p:blipFill>
        <p:spPr bwMode="auto">
          <a:xfrm>
            <a:off x="755576" y="2636912"/>
            <a:ext cx="3456384" cy="2376264"/>
          </a:xfrm>
          <a:prstGeom prst="rect">
            <a:avLst/>
          </a:prstGeom>
          <a:noFill/>
          <a:ln w="9525">
            <a:noFill/>
            <a:miter lim="800000"/>
            <a:headEnd/>
            <a:tailEnd/>
          </a:ln>
          <a:effectLst>
            <a:softEdge rad="317500"/>
          </a:effectLst>
        </p:spPr>
      </p:pic>
      <p:pic>
        <p:nvPicPr>
          <p:cNvPr id="6" name="Рисунок 5" descr="http://lk.vrnlib.ru/images/pages/posts/20100524113724v73.jpg"/>
          <p:cNvPicPr/>
          <p:nvPr/>
        </p:nvPicPr>
        <p:blipFill>
          <a:blip r:embed="rId4" cstate="print"/>
          <a:srcRect/>
          <a:stretch>
            <a:fillRect/>
          </a:stretch>
        </p:blipFill>
        <p:spPr bwMode="auto">
          <a:xfrm>
            <a:off x="899592" y="4437112"/>
            <a:ext cx="3384376" cy="2260957"/>
          </a:xfrm>
          <a:prstGeom prst="rect">
            <a:avLst/>
          </a:prstGeom>
          <a:noFill/>
          <a:ln w="9525">
            <a:noFill/>
            <a:miter lim="800000"/>
            <a:headEnd/>
            <a:tailEnd/>
          </a:ln>
          <a:effectLst>
            <a:softEdge rad="317500"/>
          </a:effectLst>
        </p:spPr>
      </p:pic>
      <p:pic>
        <p:nvPicPr>
          <p:cNvPr id="7" name="Содержимое 6" descr="http://lk.vrnlib.ru/images/pages/posts/20100524113801v93.jpg"/>
          <p:cNvPicPr>
            <a:picLocks noGrp="1"/>
          </p:cNvPicPr>
          <p:nvPr>
            <p:ph sz="half" idx="2"/>
          </p:nvPr>
        </p:nvPicPr>
        <p:blipFill>
          <a:blip r:embed="rId5" cstate="print"/>
          <a:srcRect/>
          <a:stretch>
            <a:fillRect/>
          </a:stretch>
        </p:blipFill>
        <p:spPr bwMode="auto">
          <a:xfrm>
            <a:off x="4211960" y="2492896"/>
            <a:ext cx="4032448" cy="2592288"/>
          </a:xfrm>
          <a:prstGeom prst="rect">
            <a:avLst/>
          </a:prstGeom>
          <a:noFill/>
          <a:ln w="9525">
            <a:noFill/>
            <a:miter lim="800000"/>
            <a:headEnd/>
            <a:tailEnd/>
          </a:ln>
          <a:effectLst>
            <a:softEdge rad="317500"/>
          </a:effectLst>
        </p:spPr>
      </p:pic>
      <p:pic>
        <p:nvPicPr>
          <p:cNvPr id="8" name="Рисунок 7" descr="http://lk.vrnlib.ru/images/pages/posts/20100524113826v103.jpg"/>
          <p:cNvPicPr/>
          <p:nvPr/>
        </p:nvPicPr>
        <p:blipFill>
          <a:blip r:embed="rId6" cstate="print"/>
          <a:srcRect/>
          <a:stretch>
            <a:fillRect/>
          </a:stretch>
        </p:blipFill>
        <p:spPr bwMode="auto">
          <a:xfrm>
            <a:off x="4427984" y="4293096"/>
            <a:ext cx="3951570" cy="2322557"/>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620688"/>
            <a:ext cx="6563072" cy="5832648"/>
          </a:xfrm>
        </p:spPr>
        <p:txBody>
          <a:bodyPr>
            <a:normAutofit fontScale="92500" lnSpcReduction="20000"/>
          </a:bodyPr>
          <a:lstStyle/>
          <a:p>
            <a:pPr marL="0" indent="274320">
              <a:spcBef>
                <a:spcPts val="0"/>
              </a:spcBef>
              <a:buNone/>
            </a:pPr>
            <a:r>
              <a:rPr lang="ru-RU" b="1" dirty="0" smtClean="0"/>
              <a:t>ЖИЗНЬ</a:t>
            </a:r>
            <a:r>
              <a:rPr lang="ru-RU" dirty="0" smtClean="0"/>
              <a:t/>
            </a:r>
            <a:br>
              <a:rPr lang="ru-RU" dirty="0" smtClean="0"/>
            </a:br>
            <a:r>
              <a:rPr lang="ru-RU" dirty="0" smtClean="0"/>
              <a:t/>
            </a:r>
            <a:br>
              <a:rPr lang="ru-RU" dirty="0" smtClean="0"/>
            </a:br>
            <a:r>
              <a:rPr lang="ru-RU" dirty="0" smtClean="0"/>
              <a:t>Сначала жизнь пленяет нас:</a:t>
            </a:r>
            <a:br>
              <a:rPr lang="ru-RU" dirty="0" smtClean="0"/>
            </a:br>
            <a:r>
              <a:rPr lang="ru-RU" dirty="0" smtClean="0"/>
              <a:t>В ней все тепло, все сердце греет</a:t>
            </a:r>
            <a:br>
              <a:rPr lang="ru-RU" dirty="0" smtClean="0"/>
            </a:br>
            <a:r>
              <a:rPr lang="ru-RU" dirty="0" smtClean="0"/>
              <a:t>И, как заманчивый рассказ,</a:t>
            </a:r>
            <a:br>
              <a:rPr lang="ru-RU" dirty="0" smtClean="0"/>
            </a:br>
            <a:r>
              <a:rPr lang="ru-RU" dirty="0" smtClean="0"/>
              <a:t>Наш ум причудливый лелеет.</a:t>
            </a:r>
            <a:br>
              <a:rPr lang="ru-RU" dirty="0" smtClean="0"/>
            </a:br>
            <a:r>
              <a:rPr lang="ru-RU" dirty="0" err="1" smtClean="0"/>
              <a:t>Кой-что</a:t>
            </a:r>
            <a:r>
              <a:rPr lang="ru-RU" dirty="0" smtClean="0"/>
              <a:t> страшит издалека,-</a:t>
            </a:r>
            <a:br>
              <a:rPr lang="ru-RU" dirty="0" smtClean="0"/>
            </a:br>
            <a:r>
              <a:rPr lang="ru-RU" dirty="0" smtClean="0"/>
              <a:t>Но в этом страхе наслажденье:</a:t>
            </a:r>
            <a:br>
              <a:rPr lang="ru-RU" dirty="0" smtClean="0"/>
            </a:br>
            <a:r>
              <a:rPr lang="ru-RU" dirty="0" smtClean="0"/>
              <a:t>Он веселит воображенье,</a:t>
            </a:r>
            <a:br>
              <a:rPr lang="ru-RU" dirty="0" smtClean="0"/>
            </a:br>
            <a:r>
              <a:rPr lang="ru-RU" dirty="0" smtClean="0"/>
              <a:t>Как о волшебном приключенье</a:t>
            </a:r>
            <a:br>
              <a:rPr lang="ru-RU" dirty="0" smtClean="0"/>
            </a:br>
            <a:r>
              <a:rPr lang="ru-RU" dirty="0" smtClean="0"/>
              <a:t>Ночная повесть старика.</a:t>
            </a:r>
            <a:br>
              <a:rPr lang="ru-RU" dirty="0" smtClean="0"/>
            </a:br>
            <a:r>
              <a:rPr lang="ru-RU" dirty="0" smtClean="0"/>
              <a:t>Но кончится обман игривой!</a:t>
            </a:r>
            <a:br>
              <a:rPr lang="ru-RU" dirty="0" smtClean="0"/>
            </a:br>
            <a:r>
              <a:rPr lang="ru-RU" dirty="0" smtClean="0"/>
              <a:t>Мы привыкаем к чудесам.</a:t>
            </a:r>
            <a:br>
              <a:rPr lang="ru-RU" dirty="0" smtClean="0"/>
            </a:br>
            <a:r>
              <a:rPr lang="ru-RU" dirty="0" smtClean="0"/>
              <a:t>Потом - на все глядим лениво,</a:t>
            </a:r>
            <a:br>
              <a:rPr lang="ru-RU" dirty="0" smtClean="0"/>
            </a:br>
            <a:r>
              <a:rPr lang="ru-RU" dirty="0" smtClean="0"/>
              <a:t>Потом - и жизнь постыла нам:</a:t>
            </a:r>
            <a:br>
              <a:rPr lang="ru-RU" dirty="0" smtClean="0"/>
            </a:br>
            <a:r>
              <a:rPr lang="ru-RU" dirty="0" smtClean="0"/>
              <a:t>Ее загадка и развязка</a:t>
            </a:r>
            <a:br>
              <a:rPr lang="ru-RU" dirty="0" smtClean="0"/>
            </a:br>
            <a:r>
              <a:rPr lang="ru-RU" dirty="0" smtClean="0"/>
              <a:t>Уже длинна, стара, скучна,</a:t>
            </a:r>
            <a:br>
              <a:rPr lang="ru-RU" dirty="0" smtClean="0"/>
            </a:br>
            <a:r>
              <a:rPr lang="ru-RU" dirty="0" smtClean="0"/>
              <a:t>Как пересказанная сказка</a:t>
            </a:r>
            <a:br>
              <a:rPr lang="ru-RU" dirty="0" smtClean="0"/>
            </a:br>
            <a:r>
              <a:rPr lang="ru-RU" dirty="0" smtClean="0"/>
              <a:t>Усталому пред часом сна</a:t>
            </a:r>
          </a:p>
          <a:p>
            <a:pPr marL="0" indent="274320">
              <a:spcBef>
                <a:spcPts val="0"/>
              </a:spcBef>
              <a:buNone/>
            </a:pPr>
            <a:endParaRPr lang="ru-RU" dirty="0"/>
          </a:p>
        </p:txBody>
      </p:sp>
      <p:pic>
        <p:nvPicPr>
          <p:cNvPr id="7" name="Picture 2" descr="F:\Майорникова О.И\литература\веневитиново\050.jpg"/>
          <p:cNvPicPr>
            <a:picLocks noGrp="1" noChangeAspect="1" noChangeArrowheads="1"/>
          </p:cNvPicPr>
          <p:nvPr>
            <p:ph sz="half" idx="2"/>
          </p:nvPr>
        </p:nvPicPr>
        <p:blipFill>
          <a:blip r:embed="rId3" cstate="print"/>
          <a:srcRect/>
          <a:stretch>
            <a:fillRect/>
          </a:stretch>
        </p:blipFill>
        <p:spPr bwMode="auto">
          <a:xfrm>
            <a:off x="6445443" y="3652274"/>
            <a:ext cx="464752" cy="315451"/>
          </a:xfrm>
          <a:prstGeom prst="rect">
            <a:avLst/>
          </a:prstGeom>
          <a:noFill/>
          <a:effectLst>
            <a:softEdge rad="317500"/>
          </a:effectLst>
        </p:spPr>
      </p:pic>
      <p:pic>
        <p:nvPicPr>
          <p:cNvPr id="8" name="Picture 2" descr="F:\Майорникова О.И\литература\веневитиново\050.jpg"/>
          <p:cNvPicPr>
            <a:picLocks noChangeAspect="1" noChangeArrowheads="1"/>
          </p:cNvPicPr>
          <p:nvPr/>
        </p:nvPicPr>
        <p:blipFill>
          <a:blip r:embed="rId3" cstate="print"/>
          <a:srcRect/>
          <a:stretch>
            <a:fillRect/>
          </a:stretch>
        </p:blipFill>
        <p:spPr bwMode="auto">
          <a:xfrm>
            <a:off x="4318387" y="3717032"/>
            <a:ext cx="4825614" cy="3275392"/>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2"/>
          </p:nvPr>
        </p:nvSpPr>
        <p:spPr>
          <a:xfrm>
            <a:off x="4283968" y="476672"/>
            <a:ext cx="4536504" cy="6192688"/>
          </a:xfrm>
        </p:spPr>
        <p:txBody>
          <a:bodyPr>
            <a:normAutofit fontScale="40000" lnSpcReduction="20000"/>
          </a:bodyPr>
          <a:lstStyle/>
          <a:p>
            <a:pPr>
              <a:buNone/>
            </a:pPr>
            <a:r>
              <a:rPr lang="ru-RU" sz="6000" dirty="0" smtClean="0">
                <a:latin typeface="Trebuchet MS" pitchFamily="34" charset="0"/>
                <a:cs typeface="Times New Roman" pitchFamily="18" charset="0"/>
              </a:rPr>
              <a:t>       Есть особенные поэты, похожие на обещания, но обреченные на их </a:t>
            </a:r>
            <a:r>
              <a:rPr lang="ru-RU" sz="6000" dirty="0" err="1" smtClean="0">
                <a:latin typeface="Trebuchet MS" pitchFamily="34" charset="0"/>
                <a:cs typeface="Times New Roman" pitchFamily="18" charset="0"/>
              </a:rPr>
              <a:t>неисполненность</a:t>
            </a:r>
            <a:r>
              <a:rPr lang="ru-RU" sz="6000" dirty="0" smtClean="0">
                <a:latin typeface="Trebuchet MS" pitchFamily="34" charset="0"/>
                <a:cs typeface="Times New Roman" pitchFamily="18" charset="0"/>
              </a:rPr>
              <a:t>. Неподдельный пламень, мерцающий в их глазах и стихах, не успевает разгореться настолько, чтобы озарить всё вокруг широко и надолго. Но он попадает завораживающими отблесками в другие глаза, в другие стихи, и не воплотившийся, не раскрывшийся поэт всё равно остается жить напоминанием о погребенной в нем заживо гениальности. </a:t>
            </a:r>
          </a:p>
          <a:p>
            <a:pPr algn="just">
              <a:buNone/>
            </a:pPr>
            <a:endParaRPr lang="ru-RU" dirty="0"/>
          </a:p>
        </p:txBody>
      </p:sp>
      <p:pic>
        <p:nvPicPr>
          <p:cNvPr id="7" name="Содержимое 6" descr="Д. В. Веневитинов. Портрет работы А. Лагрена (1820-е годы)."/>
          <p:cNvPicPr>
            <a:picLocks noGrp="1"/>
          </p:cNvPicPr>
          <p:nvPr>
            <p:ph sz="half" idx="1"/>
          </p:nvPr>
        </p:nvPicPr>
        <p:blipFill>
          <a:blip r:embed="rId3" cstate="print"/>
          <a:srcRect/>
          <a:stretch>
            <a:fillRect/>
          </a:stretch>
        </p:blipFill>
        <p:spPr bwMode="auto">
          <a:xfrm>
            <a:off x="467544" y="476672"/>
            <a:ext cx="4104456" cy="4857328"/>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260648"/>
            <a:ext cx="8229600" cy="1435224"/>
          </a:xfrm>
        </p:spPr>
        <p:txBody>
          <a:bodyPr>
            <a:noAutofit/>
          </a:bodyPr>
          <a:lstStyle/>
          <a:p>
            <a:pPr algn="ctr"/>
            <a:r>
              <a:rPr lang="ru-RU" sz="2800" b="1" dirty="0" smtClean="0">
                <a:solidFill>
                  <a:schemeClr val="tx1"/>
                </a:solidFill>
              </a:rPr>
              <a:t>Веневитинов Дмитрий Владимирович </a:t>
            </a:r>
            <a:br>
              <a:rPr lang="ru-RU" sz="2800" b="1" dirty="0" smtClean="0">
                <a:solidFill>
                  <a:schemeClr val="tx1"/>
                </a:solidFill>
              </a:rPr>
            </a:br>
            <a:r>
              <a:rPr lang="ru-RU" sz="2800" b="1" dirty="0" smtClean="0">
                <a:solidFill>
                  <a:schemeClr val="tx1"/>
                </a:solidFill>
              </a:rPr>
              <a:t>(1805-1827)</a:t>
            </a:r>
            <a:r>
              <a:rPr lang="ru-RU" sz="2800" dirty="0" smtClean="0">
                <a:solidFill>
                  <a:srgbClr val="FFFF00"/>
                </a:solidFill>
              </a:rPr>
              <a:t/>
            </a:r>
            <a:br>
              <a:rPr lang="ru-RU" sz="2800" dirty="0" smtClean="0">
                <a:solidFill>
                  <a:srgbClr val="FFFF00"/>
                </a:solidFill>
              </a:rPr>
            </a:br>
            <a:endParaRPr lang="ru-RU" sz="2800" dirty="0">
              <a:solidFill>
                <a:srgbClr val="FFFF00"/>
              </a:solidFill>
            </a:endParaRPr>
          </a:p>
        </p:txBody>
      </p:sp>
      <p:sp>
        <p:nvSpPr>
          <p:cNvPr id="7" name="Содержимое 6"/>
          <p:cNvSpPr>
            <a:spLocks noGrp="1"/>
          </p:cNvSpPr>
          <p:nvPr>
            <p:ph sz="half" idx="2"/>
          </p:nvPr>
        </p:nvSpPr>
        <p:spPr>
          <a:xfrm>
            <a:off x="395536" y="1268760"/>
            <a:ext cx="8312600" cy="2304256"/>
          </a:xfrm>
        </p:spPr>
        <p:txBody>
          <a:bodyPr>
            <a:normAutofit fontScale="85000" lnSpcReduction="20000"/>
          </a:bodyPr>
          <a:lstStyle/>
          <a:p>
            <a:pPr marL="0" indent="274320" algn="just">
              <a:buNone/>
            </a:pPr>
            <a:r>
              <a:rPr lang="ru-RU" dirty="0" smtClean="0"/>
              <a:t>Веневитинов Дмитрий Владимирович родился 14 сентября 1805 года в старинной и богатой дворянской семье в Москве в Кривоколенном переулке. Дом, который приобрел его отец, гвардии прапорщик, сохранился до сих пор. Он стоит недалеко от Мясницкой улицы, на первом повороте переулка. На нем есть мемориальная доска, которая гласит, что в этом доме у Веневитиновых А.С.Пушкин читал "Бориса Годунова". </a:t>
            </a:r>
          </a:p>
          <a:p>
            <a:pPr algn="just"/>
            <a:endParaRPr lang="ru-RU" dirty="0"/>
          </a:p>
        </p:txBody>
      </p:sp>
      <p:pic>
        <p:nvPicPr>
          <p:cNvPr id="8" name="Содержимое 7" descr="F:\Майорникова О.И\литература\веневитиново\2717.jpg"/>
          <p:cNvPicPr>
            <a:picLocks noGrp="1"/>
          </p:cNvPicPr>
          <p:nvPr>
            <p:ph sz="half" idx="1"/>
          </p:nvPr>
        </p:nvPicPr>
        <p:blipFill>
          <a:blip r:embed="rId3" cstate="print"/>
          <a:srcRect/>
          <a:stretch>
            <a:fillRect/>
          </a:stretch>
        </p:blipFill>
        <p:spPr bwMode="auto">
          <a:xfrm>
            <a:off x="1835696" y="3212976"/>
            <a:ext cx="5400600" cy="3348372"/>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139952" y="476672"/>
            <a:ext cx="4712200" cy="5544616"/>
          </a:xfrm>
        </p:spPr>
        <p:txBody>
          <a:bodyPr>
            <a:normAutofit/>
          </a:bodyPr>
          <a:lstStyle/>
          <a:p>
            <a:pPr marL="0" indent="274320">
              <a:spcBef>
                <a:spcPts val="0"/>
              </a:spcBef>
              <a:buNone/>
            </a:pPr>
            <a:r>
              <a:rPr lang="ru-RU" dirty="0" smtClean="0"/>
              <a:t>Он был очень красив. Вот свидетельство современницы: «...красавец в полном смысле этого слова. Высокого роста, словно изваяние из мрамора. Лицо его имело кроме красоты какую-то ещё прелесть неизъяснимую. Громадные глаза, голубые, опушённые очень длинными </a:t>
            </a:r>
          </a:p>
          <a:p>
            <a:pPr>
              <a:buNone/>
            </a:pPr>
            <a:r>
              <a:rPr lang="ru-RU" dirty="0" smtClean="0"/>
              <a:t>ресницами, сияли умом».</a:t>
            </a:r>
            <a:br>
              <a:rPr lang="ru-RU" dirty="0" smtClean="0"/>
            </a:br>
            <a:endParaRPr lang="ru-RU" dirty="0" smtClean="0"/>
          </a:p>
          <a:p>
            <a:endParaRPr lang="ru-RU" dirty="0"/>
          </a:p>
        </p:txBody>
      </p:sp>
      <p:pic>
        <p:nvPicPr>
          <p:cNvPr id="5" name="Содержимое 4" descr="F:\Майорникова О.И\литература\веневитиново\venevitov_dmvl.jpg"/>
          <p:cNvPicPr>
            <a:picLocks noGrp="1"/>
          </p:cNvPicPr>
          <p:nvPr>
            <p:ph sz="half" idx="1"/>
          </p:nvPr>
        </p:nvPicPr>
        <p:blipFill>
          <a:blip r:embed="rId3" cstate="print"/>
          <a:srcRect/>
          <a:stretch>
            <a:fillRect/>
          </a:stretch>
        </p:blipFill>
        <p:spPr bwMode="auto">
          <a:xfrm>
            <a:off x="395536" y="620688"/>
            <a:ext cx="3888432" cy="4987850"/>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572000" y="692696"/>
            <a:ext cx="4059936" cy="5472608"/>
          </a:xfrm>
        </p:spPr>
        <p:txBody>
          <a:bodyPr/>
          <a:lstStyle/>
          <a:p>
            <a:pPr marL="0" indent="274320">
              <a:spcBef>
                <a:spcPts val="0"/>
              </a:spcBef>
              <a:buNone/>
            </a:pPr>
            <a:r>
              <a:rPr lang="ru-RU" dirty="0" smtClean="0"/>
              <a:t>Приехавший в Москву в начале 1826 года А.С. Пушкин быстро сошелся с Веневитиновым, этому сближению и дружбе способствовало дальнее родство двух поэтов. </a:t>
            </a:r>
          </a:p>
          <a:p>
            <a:endParaRPr lang="ru-RU" dirty="0">
              <a:solidFill>
                <a:srgbClr val="FFFF00"/>
              </a:solidFill>
            </a:endParaRPr>
          </a:p>
        </p:txBody>
      </p:sp>
      <p:pic>
        <p:nvPicPr>
          <p:cNvPr id="16386" name="Picture 2" descr="F:\Майорникова О.И\литература\веневитиново\pushkin_06.jpg"/>
          <p:cNvPicPr>
            <a:picLocks noGrp="1" noChangeAspect="1" noChangeArrowheads="1"/>
          </p:cNvPicPr>
          <p:nvPr>
            <p:ph sz="half" idx="1"/>
          </p:nvPr>
        </p:nvPicPr>
        <p:blipFill>
          <a:blip r:embed="rId3" cstate="print"/>
          <a:srcRect/>
          <a:stretch>
            <a:fillRect/>
          </a:stretch>
        </p:blipFill>
        <p:spPr bwMode="auto">
          <a:xfrm>
            <a:off x="395536" y="548680"/>
            <a:ext cx="4176464" cy="5105811"/>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822920"/>
          </a:xfrm>
        </p:spPr>
        <p:txBody>
          <a:bodyPr>
            <a:normAutofit fontScale="90000"/>
          </a:bodyPr>
          <a:lstStyle/>
          <a:p>
            <a:pPr algn="ctr"/>
            <a:r>
              <a:rPr lang="ru-RU" dirty="0" smtClean="0">
                <a:solidFill>
                  <a:schemeClr val="tx1"/>
                </a:solidFill>
              </a:rPr>
              <a:t>Зинаида Александровна Волконская </a:t>
            </a:r>
            <a:endParaRPr lang="ru-RU" dirty="0">
              <a:solidFill>
                <a:schemeClr val="tx1"/>
              </a:solidFill>
            </a:endParaRPr>
          </a:p>
        </p:txBody>
      </p:sp>
      <p:sp>
        <p:nvSpPr>
          <p:cNvPr id="4" name="Содержимое 3"/>
          <p:cNvSpPr>
            <a:spLocks noGrp="1"/>
          </p:cNvSpPr>
          <p:nvPr>
            <p:ph sz="half" idx="2"/>
          </p:nvPr>
        </p:nvSpPr>
        <p:spPr>
          <a:xfrm>
            <a:off x="4644008" y="1124744"/>
            <a:ext cx="4176464" cy="5544616"/>
          </a:xfrm>
        </p:spPr>
        <p:txBody>
          <a:bodyPr>
            <a:normAutofit fontScale="77500" lnSpcReduction="20000"/>
          </a:bodyPr>
          <a:lstStyle/>
          <a:p>
            <a:pPr marL="0" indent="274320">
              <a:spcBef>
                <a:spcPts val="0"/>
              </a:spcBef>
              <a:buNone/>
            </a:pPr>
            <a:r>
              <a:rPr lang="ru-RU" sz="3100" dirty="0" smtClean="0"/>
              <a:t>Зинаида Александровна Волконская с упоением читала русскую литературу, собирала и изучала отечественные древности, особенно её интересовали народные сказки и легенды, обычаи и песни. Сама много писала. Её стихи, написанные на русском, французском и итальянском языках, публиковались в отечественных и европейских журналах. О её повестях и новеллах одобрительно отзывался Пушкин.</a:t>
            </a:r>
          </a:p>
          <a:p>
            <a:pPr algn="just"/>
            <a:endParaRPr lang="ru-RU" dirty="0"/>
          </a:p>
        </p:txBody>
      </p:sp>
      <p:pic>
        <p:nvPicPr>
          <p:cNvPr id="5" name="Содержимое 4" descr="П.Бенвенути Портрет З.А.Волконской 1820-е гг.."/>
          <p:cNvPicPr>
            <a:picLocks noGrp="1"/>
          </p:cNvPicPr>
          <p:nvPr>
            <p:ph sz="half" idx="1"/>
          </p:nvPr>
        </p:nvPicPr>
        <p:blipFill>
          <a:blip r:embed="rId2" cstate="print"/>
          <a:srcRect/>
          <a:stretch>
            <a:fillRect/>
          </a:stretch>
        </p:blipFill>
        <p:spPr bwMode="auto">
          <a:xfrm>
            <a:off x="539552" y="1196752"/>
            <a:ext cx="4320480" cy="5256584"/>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283968" y="332656"/>
            <a:ext cx="4608512" cy="6264696"/>
          </a:xfrm>
        </p:spPr>
        <p:txBody>
          <a:bodyPr>
            <a:normAutofit/>
          </a:bodyPr>
          <a:lstStyle/>
          <a:p>
            <a:pPr algn="ctr"/>
            <a:r>
              <a:rPr lang="ru-RU" dirty="0" smtClean="0"/>
              <a:t>Среди рассеянной Москвы,</a:t>
            </a:r>
            <a:br>
              <a:rPr lang="ru-RU" dirty="0" smtClean="0"/>
            </a:br>
            <a:r>
              <a:rPr lang="ru-RU" dirty="0" smtClean="0"/>
              <a:t>При толках виста и бостона,</a:t>
            </a:r>
            <a:br>
              <a:rPr lang="ru-RU" dirty="0" smtClean="0"/>
            </a:br>
            <a:r>
              <a:rPr lang="ru-RU" dirty="0" smtClean="0"/>
              <a:t>Ты любишь игры Аполлона.</a:t>
            </a:r>
            <a:br>
              <a:rPr lang="ru-RU" dirty="0" smtClean="0"/>
            </a:br>
            <a:r>
              <a:rPr lang="ru-RU" dirty="0" smtClean="0"/>
              <a:t>Царица муз и красоты,</a:t>
            </a:r>
            <a:br>
              <a:rPr lang="ru-RU" dirty="0" smtClean="0"/>
            </a:br>
            <a:r>
              <a:rPr lang="ru-RU" dirty="0" smtClean="0"/>
              <a:t>Рукою нежной держишь ты</a:t>
            </a:r>
            <a:br>
              <a:rPr lang="ru-RU" dirty="0" smtClean="0"/>
            </a:br>
            <a:r>
              <a:rPr lang="ru-RU" dirty="0" smtClean="0"/>
              <a:t>Волшебный скипетр вдохновений,</a:t>
            </a:r>
            <a:br>
              <a:rPr lang="ru-RU" dirty="0" smtClean="0"/>
            </a:br>
            <a:r>
              <a:rPr lang="ru-RU" dirty="0" smtClean="0"/>
              <a:t>И над задумчивым челом,</a:t>
            </a:r>
            <a:br>
              <a:rPr lang="ru-RU" dirty="0" smtClean="0"/>
            </a:br>
            <a:r>
              <a:rPr lang="ru-RU" dirty="0" smtClean="0"/>
              <a:t>Двойным увенчанным венком,</a:t>
            </a:r>
            <a:br>
              <a:rPr lang="ru-RU" dirty="0" smtClean="0"/>
            </a:br>
            <a:r>
              <a:rPr lang="ru-RU" dirty="0" smtClean="0"/>
              <a:t>И вьется и пылает гений…</a:t>
            </a:r>
          </a:p>
          <a:p>
            <a:pPr algn="ctr"/>
            <a:endParaRPr lang="ru-RU" dirty="0"/>
          </a:p>
        </p:txBody>
      </p:sp>
      <p:pic>
        <p:nvPicPr>
          <p:cNvPr id="5" name="Содержимое 4" descr="Брюллов К.П. Портрет княгини З.А. Волконской. Примерно 1842 г."/>
          <p:cNvPicPr>
            <a:picLocks noGrp="1"/>
          </p:cNvPicPr>
          <p:nvPr>
            <p:ph sz="half" idx="1"/>
          </p:nvPr>
        </p:nvPicPr>
        <p:blipFill>
          <a:blip r:embed="rId2" cstate="print"/>
          <a:srcRect/>
          <a:stretch>
            <a:fillRect/>
          </a:stretch>
        </p:blipFill>
        <p:spPr bwMode="auto">
          <a:xfrm>
            <a:off x="395536" y="548680"/>
            <a:ext cx="3934436" cy="4857328"/>
          </a:xfrm>
          <a:prstGeom prst="rect">
            <a:avLst/>
          </a:prstGeom>
          <a:solidFill>
            <a:schemeClr val="tx2">
              <a:lumMod val="90000"/>
            </a:schemeClr>
          </a:solidFill>
          <a:ln w="9525">
            <a:solidFill>
              <a:schemeClr val="accent1">
                <a:lumMod val="60000"/>
                <a:lumOff val="40000"/>
              </a:schemeClr>
            </a:solidFill>
            <a:miter lim="800000"/>
            <a:headEnd/>
            <a:tailEnd/>
          </a:ln>
          <a:effectLst>
            <a:softEdge rad="6350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7544" y="332656"/>
            <a:ext cx="8352928" cy="3384376"/>
          </a:xfrm>
        </p:spPr>
        <p:txBody>
          <a:bodyPr>
            <a:normAutofit fontScale="92500" lnSpcReduction="20000"/>
          </a:bodyPr>
          <a:lstStyle/>
          <a:p>
            <a:pPr algn="just">
              <a:buNone/>
            </a:pPr>
            <a:r>
              <a:rPr lang="ru-RU" sz="2800" dirty="0" smtClean="0">
                <a:solidFill>
                  <a:srgbClr val="FFFF00"/>
                </a:solidFill>
              </a:rPr>
              <a:t>      </a:t>
            </a:r>
            <a:r>
              <a:rPr lang="ru-RU" sz="2800" dirty="0" smtClean="0"/>
              <a:t>Салон Волконской </a:t>
            </a:r>
          </a:p>
          <a:p>
            <a:pPr algn="just">
              <a:buNone/>
            </a:pPr>
            <a:r>
              <a:rPr lang="ru-RU" sz="2800" dirty="0" smtClean="0"/>
              <a:t>    в особняке на Тверской на несколько лет становится культурным сердцем Москвы. </a:t>
            </a:r>
          </a:p>
          <a:p>
            <a:pPr algn="just">
              <a:buNone/>
            </a:pPr>
            <a:r>
              <a:rPr lang="ru-RU" sz="2800" dirty="0" smtClean="0"/>
              <a:t>      В салоне Волконской собирается цвет российской культуры, здесь читают свои произведения Пушкин и Мицкевич, Баратынский и наш дорогой Веневитинов. </a:t>
            </a:r>
          </a:p>
          <a:p>
            <a:pPr marL="0" indent="274320" algn="just">
              <a:spcBef>
                <a:spcPts val="0"/>
              </a:spcBef>
              <a:buNone/>
            </a:pPr>
            <a:r>
              <a:rPr lang="ru-RU" sz="2800" dirty="0" smtClean="0"/>
              <a:t> </a:t>
            </a:r>
          </a:p>
          <a:p>
            <a:pPr algn="just">
              <a:buNone/>
            </a:pPr>
            <a:r>
              <a:rPr lang="ru-RU" dirty="0" smtClean="0"/>
              <a:t> </a:t>
            </a:r>
          </a:p>
          <a:p>
            <a:pPr algn="just"/>
            <a:endParaRPr lang="ru-RU" dirty="0"/>
          </a:p>
        </p:txBody>
      </p:sp>
      <p:pic>
        <p:nvPicPr>
          <p:cNvPr id="5" name="Содержимое 4" descr="Г. Г. Мясоедов. В салоне Зинаиды Волконской."/>
          <p:cNvPicPr>
            <a:picLocks noGrp="1"/>
          </p:cNvPicPr>
          <p:nvPr>
            <p:ph sz="half" idx="1"/>
          </p:nvPr>
        </p:nvPicPr>
        <p:blipFill>
          <a:blip r:embed="rId2" cstate="print"/>
          <a:srcRect/>
          <a:stretch>
            <a:fillRect/>
          </a:stretch>
        </p:blipFill>
        <p:spPr bwMode="auto">
          <a:xfrm>
            <a:off x="179512" y="3068960"/>
            <a:ext cx="4419278" cy="3384376"/>
          </a:xfrm>
          <a:prstGeom prst="rect">
            <a:avLst/>
          </a:prstGeom>
          <a:noFill/>
          <a:ln w="9525">
            <a:noFill/>
            <a:miter lim="800000"/>
            <a:headEnd/>
            <a:tailEnd/>
          </a:ln>
          <a:effectLst>
            <a:softEdge rad="317500"/>
          </a:effectLst>
        </p:spPr>
      </p:pic>
      <p:pic>
        <p:nvPicPr>
          <p:cNvPr id="6" name="Рисунок 5" descr="Дом Волконской 1901"/>
          <p:cNvPicPr/>
          <p:nvPr/>
        </p:nvPicPr>
        <p:blipFill>
          <a:blip r:embed="rId3" cstate="print"/>
          <a:srcRect/>
          <a:stretch>
            <a:fillRect/>
          </a:stretch>
        </p:blipFill>
        <p:spPr bwMode="auto">
          <a:xfrm>
            <a:off x="4427984" y="3068960"/>
            <a:ext cx="4464496" cy="3312368"/>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0.xml><?xml version="1.0" encoding="utf-8"?>
<a:themeOverride xmlns:a="http://schemas.openxmlformats.org/drawingml/2006/main">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11.xml><?xml version="1.0" encoding="utf-8"?>
<a:themeOverride xmlns:a="http://schemas.openxmlformats.org/drawingml/2006/main">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2.xml><?xml version="1.0" encoding="utf-8"?>
<a:themeOverride xmlns:a="http://schemas.openxmlformats.org/drawingml/2006/main">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3.xml><?xml version="1.0" encoding="utf-8"?>
<a:themeOverride xmlns:a="http://schemas.openxmlformats.org/drawingml/2006/main">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xml><?xml version="1.0" encoding="utf-8"?>
<a:themeOverride xmlns:a="http://schemas.openxmlformats.org/drawingml/2006/main">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5.xml><?xml version="1.0" encoding="utf-8"?>
<a:themeOverride xmlns:a="http://schemas.openxmlformats.org/drawingml/2006/main">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6.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9.xml><?xml version="1.0" encoding="utf-8"?>
<a:themeOverride xmlns:a="http://schemas.openxmlformats.org/drawingml/2006/main">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Paper</Template>
  <TotalTime>15267</TotalTime>
  <Words>1026</Words>
  <Application>Microsoft Office PowerPoint</Application>
  <PresentationFormat>Экран (4:3)</PresentationFormat>
  <Paragraphs>57</Paragraphs>
  <Slides>26</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Бумажная</vt:lpstr>
      <vt:lpstr>Слайд 1</vt:lpstr>
      <vt:lpstr>  </vt:lpstr>
      <vt:lpstr>Слайд 3</vt:lpstr>
      <vt:lpstr>Веневитинов Дмитрий Владимирович  (1805-1827) </vt:lpstr>
      <vt:lpstr>Слайд 5</vt:lpstr>
      <vt:lpstr>Слайд 6</vt:lpstr>
      <vt:lpstr>Зинаида Александровна Волконская </vt:lpstr>
      <vt:lpstr>Слайд 8</vt:lpstr>
      <vt:lpstr>Слайд 9</vt:lpstr>
      <vt:lpstr>Перстень Веневитинова </vt:lpstr>
      <vt:lpstr>Слайд 11</vt:lpstr>
      <vt:lpstr>Слайд 12</vt:lpstr>
      <vt:lpstr>Слайд 13</vt:lpstr>
      <vt:lpstr>Слайд 14</vt:lpstr>
      <vt:lpstr>«Философ жизни в двадцать лет…» </vt:lpstr>
      <vt:lpstr>Слайд 16</vt:lpstr>
      <vt:lpstr>Слайд 17</vt:lpstr>
      <vt:lpstr>Музей-усадьба Д. В. Веневитинова</vt:lpstr>
      <vt:lpstr>Слайд 19</vt:lpstr>
      <vt:lpstr>Слайд 20</vt:lpstr>
      <vt:lpstr>Слайд 21</vt:lpstr>
      <vt:lpstr>Слайд 22</vt:lpstr>
      <vt:lpstr>Слайд 23</vt:lpstr>
      <vt:lpstr>Слайд 24</vt:lpstr>
      <vt:lpstr>    C 1997 г. в Музее-усадьбе действует Клуб любителей поэзии «Среды у Веневитинова». На заседаниях клуба выступают поэты, музыканты, актёры, краеведы.      30 сентября 2009 г. в Каминном зале Дома Веневитиновых прошли первые Веневитиновские чтения, посвященные 204-летию со дня рождения поэта Д. В. Веневитинова и 15-летию музея-усадьбы Д. В. Веневитинова. </vt:lpstr>
      <vt:lpstr>Слайд 26</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DNS</cp:lastModifiedBy>
  <cp:revision>79</cp:revision>
  <dcterms:created xsi:type="dcterms:W3CDTF">2012-12-16T19:40:36Z</dcterms:created>
  <dcterms:modified xsi:type="dcterms:W3CDTF">2018-03-28T09:18:25Z</dcterms:modified>
</cp:coreProperties>
</file>