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954" y="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&lt;заголовок&gt;</a:t>
            </a:r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C9B7F913-C69D-434E-BFDC-ECFE96BBB820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2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turologia.ru/blogs/181015/26758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24smi.org/celebrity/3934-sergei-esenin.html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57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60D7823-E5BC-4BD3-A3E3-6D19FFF04180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/>
          </a:p>
        </p:txBody>
      </p:sp>
      <p:sp>
        <p:nvSpPr>
          <p:cNvPr id="458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8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CE7B3C9-2DD8-4347-B650-B7CAFE73071F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/>
          </a:p>
        </p:txBody>
      </p:sp>
      <p:sp>
        <p:nvSpPr>
          <p:cNvPr id="48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87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2B40AE4-434C-46E0-A776-836313B9523A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/>
          </a:p>
        </p:txBody>
      </p:sp>
      <p:sp>
        <p:nvSpPr>
          <p:cNvPr id="488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90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8600109-C6D6-4AB4-B010-5C0710E4B814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/>
          </a:p>
        </p:txBody>
      </p:sp>
      <p:sp>
        <p:nvSpPr>
          <p:cNvPr id="491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93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57377B8A-8B6D-4850-829E-1B80F1226BA8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/>
          </a:p>
        </p:txBody>
      </p:sp>
      <p:sp>
        <p:nvSpPr>
          <p:cNvPr id="494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96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5697CAD-D39C-4229-A6C1-9835A5CE87F0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/>
          </a:p>
        </p:txBody>
      </p:sp>
      <p:sp>
        <p:nvSpPr>
          <p:cNvPr id="49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99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D6A28E0-520C-49C4-AE6E-725482091863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/>
          </a:p>
        </p:txBody>
      </p:sp>
      <p:sp>
        <p:nvSpPr>
          <p:cNvPr id="500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/>
              <a:t>В 1915 Маяковский сотрудничает в журнале «Новый Сатирикон», где публикует ряд сатирических и юмористических стихотворений (Гимн судье, Гимн ученому, Гимн обеду, Вот так я сделался собакой и др.). В них сильно влияние образности и стилистики поэтов-«сатириконцев» (Саша Черный и др.), проявлявшееся впоследствии и в сатирических стихах Маяковского советского периода. </a:t>
            </a:r>
            <a:endParaRPr/>
          </a:p>
        </p:txBody>
      </p:sp>
      <p:sp>
        <p:nvSpPr>
          <p:cNvPr id="502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0A93DE6-AC81-42C7-A9E3-A4D3F09941D5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/>
          </a:p>
        </p:txBody>
      </p:sp>
      <p:sp>
        <p:nvSpPr>
          <p:cNvPr id="503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/>
              <a:t>марте 1918 г. Маяковский написал сценарий фильма «Не для денег родившийся» по роману Д. Лондона «Мартин Иден» и сам снялся в главной роли поэта Ивана Нова. В фильме участвовали также Д. Бурлюк, В. Каменский и Л. Гринкруг. В мае в кинотеатре «Модерн» (ныне «Метрополь») был устроен просмотр, на котором присутствовал А. Луначарский. Впоследствии фильм несколько лет шел во многих городах. Ни один экземпляр картины до сих пор не найден.</a:t>
            </a:r>
            <a:endParaRPr/>
          </a:p>
          <a:p>
            <a:endParaRPr/>
          </a:p>
          <a:p>
            <a:r>
              <a:rPr lang="ru-RU"/>
              <a:t>В мае 1918 г. Маяковский написал сценарий «Закованная фильмой», где в главных ролях снимались Л. Брик и сам поэт. Картина была закончена к середине июня. В 70-е годы было обнаружено несколько забракованных кусков из этого фильма.</a:t>
            </a:r>
            <a:endParaRPr/>
          </a:p>
          <a:p>
            <a:endParaRPr/>
          </a:p>
          <a:p>
            <a:r>
              <a:rPr lang="ru-RU"/>
              <a:t>Почти одновременно с выходом с этой картиной на экраны вышел и другой фильм с Маяковским в главной роли — «Барышня и хулиган», снятый без сценария, прямо по повести Э. Де Амичис «Учительница рабочих». Картина сохранилась. </a:t>
            </a:r>
            <a:endParaRPr/>
          </a:p>
          <a:p>
            <a:r>
              <a:rPr lang="ru-RU"/>
              <a:t>Источник: </a:t>
            </a:r>
            <a:r>
              <a:rPr lang="ru-RU" u="sng">
                <a:solidFill>
                  <a:srgbClr val="000000"/>
                </a:solidFill>
                <a:hlinkClick r:id="rId3"/>
              </a:rPr>
              <a:t>http://www.kulturologia.ru/blogs/181015/26758/</a:t>
            </a:r>
            <a:endParaRPr/>
          </a:p>
        </p:txBody>
      </p:sp>
      <p:sp>
        <p:nvSpPr>
          <p:cNvPr id="505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07CC799-FF44-46E6-998B-8151D500B8AF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/>
          </a:p>
        </p:txBody>
      </p:sp>
      <p:sp>
        <p:nvSpPr>
          <p:cNvPr id="506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/>
              <a:t>Начало 20-х годов было отмечено бурной полемикой между Владимиром Маяковским и </a:t>
            </a:r>
            <a:r>
              <a:rPr lang="ru-RU" u="sng">
                <a:solidFill>
                  <a:srgbClr val="000000"/>
                </a:solidFill>
                <a:hlinkClick r:id="rId3"/>
              </a:rPr>
              <a:t>Сергеем Есениным</a:t>
            </a:r>
            <a:r>
              <a:rPr lang="ru-RU">
                <a:solidFill>
                  <a:srgbClr val="000000"/>
                </a:solidFill>
              </a:rPr>
              <a:t>. Последний на то время примкнул к имажистам – непримиримым противникам футуристов. Кроме того, Маяковский являлся поэтом революции и города, а Есенин в своём творчестве превозносил деревню.</a:t>
            </a:r>
            <a:endParaRPr/>
          </a:p>
        </p:txBody>
      </p:sp>
      <p:sp>
        <p:nvSpPr>
          <p:cNvPr id="508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A6BF492-2C7A-493E-9C89-BC63E6629AFE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/>
          </a:p>
        </p:txBody>
      </p:sp>
      <p:sp>
        <p:nvSpPr>
          <p:cNvPr id="509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511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B2E98754-C45A-4E17-9ADB-D992EDDDAAF6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/>
          </a:p>
        </p:txBody>
      </p:sp>
      <p:sp>
        <p:nvSpPr>
          <p:cNvPr id="512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60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49E6FAC-FF89-4FF8-9214-A3735D2D9704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/>
          </a:p>
        </p:txBody>
      </p:sp>
      <p:sp>
        <p:nvSpPr>
          <p:cNvPr id="461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51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972CE3B-FC25-4A1F-91E5-B46012DEBD8A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43</a:t>
            </a:fld>
            <a:endParaRPr/>
          </a:p>
        </p:txBody>
      </p:sp>
      <p:sp>
        <p:nvSpPr>
          <p:cNvPr id="51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b="1"/>
              <a:t>Всеволод Эмильевич Мейерхольд — русский и советский актёр и театральный режиссер, чьи провокационные эксперименты в авангардном театре стали основой современного театрально искусства. Имя Мейерхольд стоит за созданием совершенно новой актёрской системы, названной «биомеханика». Сегодня будет трудно переоценить влияние Всеволода Мейерхольда на современный театральный мир. В марте 1930</a:t>
            </a:r>
            <a:r>
              <a:rPr lang="ru-RU"/>
              <a:t> Маяковский организовал ретроспективную выставку «20 лет работы», на которой были представлены все области его деятельности. (Срок в 20 лет отсчитывался, по-видимому, от написания в тюрьме первых стихов.) Выставку игнорировали и партийное руководство, и бывшие коллеги по Лефу/Рефу. Одно из множества обстоятельств: неуспех выставки «20 лет работы»; провал спектакля по пьесе «Баня» в театре Мейерхольда, подготовленный разгромными статьями в прессе; трения с другими членами РАПП; опасность потери голоса, которая сделала бы невозможными публичные выступления; неудачи в личной жизни (любовная лодка разбилась о быт – «Неоконченное», </a:t>
            </a:r>
            <a:r>
              <a:rPr lang="ru-RU" b="1"/>
              <a:t>1930</a:t>
            </a:r>
            <a:r>
              <a:rPr lang="ru-RU"/>
              <a:t>), или их стечение, стало причиной того, что </a:t>
            </a:r>
            <a:r>
              <a:rPr lang="ru-RU" b="1"/>
              <a:t>14 апреля 1930</a:t>
            </a:r>
            <a:r>
              <a:rPr lang="ru-RU"/>
              <a:t> </a:t>
            </a:r>
            <a:r>
              <a:rPr lang="ru-RU" b="1"/>
              <a:t>года</a:t>
            </a:r>
            <a:r>
              <a:rPr lang="ru-RU"/>
              <a:t> Маяковский покончил с собой. </a:t>
            </a:r>
            <a:endParaRPr/>
          </a:p>
        </p:txBody>
      </p:sp>
      <p:sp>
        <p:nvSpPr>
          <p:cNvPr id="517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B91CDAB-7F84-4A69-998F-E6D26BD8B443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44</a:t>
            </a:fld>
            <a:endParaRPr/>
          </a:p>
        </p:txBody>
      </p:sp>
      <p:sp>
        <p:nvSpPr>
          <p:cNvPr id="518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/>
              <a:t>Октябрьскую революцию великий поэт встретил в штабе восстания в Смольном. Он сразу же стал сотрудничать с новой властью и участвовал в первых собраниях деятелей культуры. Отметим, что Маяковский возглавлял отряд солдат, который арестовал генерала П. Секретева, руководившего автомобильной школой, хотя ранее из его рук получил медаль «За усердие». 1917 – 1918 годы были отмечены выходом нескольких произведений Маяковского, посвящённых революционным событиям (например, «Ода революции», «Наш марш»). На первую годовщину революции была презентована пьеса «Мистерия-буфф».</a:t>
            </a:r>
            <a:endParaRPr/>
          </a:p>
        </p:txBody>
      </p:sp>
      <p:sp>
        <p:nvSpPr>
          <p:cNvPr id="520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B2F2582-97E4-4645-A900-38378A3B9E46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45</a:t>
            </a:fld>
            <a:endParaRPr/>
          </a:p>
        </p:txBody>
      </p:sp>
      <p:sp>
        <p:nvSpPr>
          <p:cNvPr id="521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523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8E66DD55-C677-465D-8E05-69611FB1EE0C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/>
          </a:p>
        </p:txBody>
      </p:sp>
      <p:sp>
        <p:nvSpPr>
          <p:cNvPr id="524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63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80A4D87-5B22-4449-B0BA-E39F48C47D0C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/>
          </a:p>
        </p:txBody>
      </p:sp>
      <p:sp>
        <p:nvSpPr>
          <p:cNvPr id="464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66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743136E-CA55-42D5-926D-0D01744A0ADB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/>
          </a:p>
        </p:txBody>
      </p:sp>
      <p:sp>
        <p:nvSpPr>
          <p:cNvPr id="46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/>
              <a:t> </a:t>
            </a:r>
            <a:endParaRPr/>
          </a:p>
        </p:txBody>
      </p:sp>
      <p:sp>
        <p:nvSpPr>
          <p:cNvPr id="469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B99B258-D0D5-4B90-BB3F-E76BDEFF39AA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/>
          </a:p>
        </p:txBody>
      </p:sp>
      <p:sp>
        <p:nvSpPr>
          <p:cNvPr id="470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72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96A8B0E-9C50-4017-B790-FF480A1F13B1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/>
          </a:p>
        </p:txBody>
      </p:sp>
      <p:sp>
        <p:nvSpPr>
          <p:cNvPr id="473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75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CFEE491-7411-429F-8AD9-6C5EB190B534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/>
          </a:p>
        </p:txBody>
      </p:sp>
      <p:sp>
        <p:nvSpPr>
          <p:cNvPr id="476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78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8FDB774-85A7-4755-9A23-1A212541F7E6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/>
          </a:p>
        </p:txBody>
      </p:sp>
      <p:sp>
        <p:nvSpPr>
          <p:cNvPr id="479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81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1A659CA-726C-4AA7-B88B-CA719FFAC2C9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/>
          </a:p>
        </p:txBody>
      </p:sp>
      <p:sp>
        <p:nvSpPr>
          <p:cNvPr id="482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16640"/>
            <a:ext cx="8892720" cy="6624000"/>
          </a:xfrm>
          <a:prstGeom prst="rect">
            <a:avLst/>
          </a:prstGeom>
        </p:spPr>
      </p:pic>
      <p:pic>
        <p:nvPicPr>
          <p:cNvPr id="40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3549240" y="116640"/>
            <a:ext cx="5447880" cy="6624000"/>
          </a:xfrm>
          <a:prstGeom prst="rect">
            <a:avLst/>
          </a:prstGeom>
        </p:spPr>
      </p:pic>
      <p:sp>
        <p:nvSpPr>
          <p:cNvPr id="41" name="CustomShape 1"/>
          <p:cNvSpPr/>
          <p:nvPr/>
        </p:nvSpPr>
        <p:spPr>
          <a:xfrm>
            <a:off x="395640" y="2637000"/>
            <a:ext cx="2879640" cy="1308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>
                <a:solidFill>
                  <a:srgbClr val="000000"/>
                </a:solidFill>
                <a:latin typeface="Calibri"/>
              </a:rPr>
              <a:t>БИОГРАФИЯ ПОЭТА</a:t>
            </a:r>
            <a:endParaRPr/>
          </a:p>
        </p:txBody>
      </p:sp>
      <p:sp>
        <p:nvSpPr>
          <p:cNvPr id="42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3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E9C27ED-566F-42CC-8E4E-71073735B180}" type="slidenum">
              <a:rPr lang="ru-RU">
                <a:solidFill>
                  <a:srgbClr val="000000"/>
                </a:solidFill>
                <a:latin typeface="Calibri"/>
              </a:rPr>
              <a:t>1</a:t>
            </a:fld>
            <a:endParaRPr/>
          </a:p>
        </p:txBody>
      </p:sp>
      <p:sp>
        <p:nvSpPr>
          <p:cNvPr id="44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69280" y="1268640"/>
            <a:ext cx="3383640" cy="482256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7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3276000" y="888480"/>
            <a:ext cx="3239640" cy="4556520"/>
          </a:xfrm>
          <a:prstGeom prst="rect">
            <a:avLst/>
          </a:prstGeom>
        </p:spPr>
      </p:pic>
      <p:pic>
        <p:nvPicPr>
          <p:cNvPr id="108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5972040" y="1772640"/>
            <a:ext cx="3171240" cy="4476960"/>
          </a:xfrm>
          <a:prstGeom prst="rect">
            <a:avLst/>
          </a:prstGeom>
        </p:spPr>
      </p:pic>
      <p:sp>
        <p:nvSpPr>
          <p:cNvPr id="109" name="CustomShape 1"/>
          <p:cNvSpPr/>
          <p:nvPr/>
        </p:nvSpPr>
        <p:spPr>
          <a:xfrm>
            <a:off x="251640" y="5445720"/>
            <a:ext cx="3383640" cy="9129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376092"/>
                </a:solidFill>
                <a:latin typeface="Calibri"/>
              </a:rPr>
              <a:t>В. Маяковский.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376092"/>
                </a:solidFill>
                <a:latin typeface="Calibri"/>
              </a:rPr>
              <a:t>Шарж на И. Репина 1915 г.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10" name="CustomShape 2"/>
          <p:cNvSpPr/>
          <p:nvPr/>
        </p:nvSpPr>
        <p:spPr>
          <a:xfrm>
            <a:off x="3276000" y="4749480"/>
            <a:ext cx="2695680" cy="9129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376092"/>
                </a:solidFill>
                <a:latin typeface="Calibri"/>
              </a:rPr>
              <a:t>В. Маяковский. "Чуковский в новой шляпе" 1915 г. </a:t>
            </a:r>
            <a:endParaRPr/>
          </a:p>
        </p:txBody>
      </p:sp>
      <p:sp>
        <p:nvSpPr>
          <p:cNvPr id="111" name="CustomShape 3"/>
          <p:cNvSpPr/>
          <p:nvPr/>
        </p:nvSpPr>
        <p:spPr>
          <a:xfrm>
            <a:off x="5972040" y="5589360"/>
            <a:ext cx="3171240" cy="9129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r>
              <a:rPr lang="ru-RU">
                <a:solidFill>
                  <a:srgbClr val="376092"/>
                </a:solidFill>
                <a:latin typeface="Calibri"/>
              </a:rPr>
              <a:t>В Маяковский . "Портрет Велимира Хлебникова" 1916 г.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12" name="CustomShape 4"/>
          <p:cNvSpPr/>
          <p:nvPr/>
        </p:nvSpPr>
        <p:spPr>
          <a:xfrm>
            <a:off x="394920" y="260640"/>
            <a:ext cx="820836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 В 1911 – 1915 годах создал много работ – от смешных рисунков и шаржей до вполне профессиональных портретов.</a:t>
            </a:r>
            <a:endParaRPr/>
          </a:p>
        </p:txBody>
      </p:sp>
      <p:sp>
        <p:nvSpPr>
          <p:cNvPr id="113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14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BC97A857-7DA3-4AC6-9490-781AC23C6396}" type="slidenum">
              <a:rPr lang="ru-RU">
                <a:solidFill>
                  <a:srgbClr val="000000"/>
                </a:solidFill>
                <a:latin typeface="Calibri"/>
              </a:rPr>
              <a:t>10</a:t>
            </a:fld>
            <a:endParaRPr/>
          </a:p>
        </p:txBody>
      </p:sp>
      <p:sp>
        <p:nvSpPr>
          <p:cNvPr id="115" name="CustomShape 7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395640" y="5373360"/>
            <a:ext cx="8208360" cy="1187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70C0"/>
                </a:solidFill>
                <a:latin typeface="Calibri"/>
              </a:rPr>
              <a:t>Он начинает активно заниматься литературой, примкнув к футуризму — скандальному течению в искусстве.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17375E"/>
                </a:solidFill>
                <a:latin typeface="Calibri"/>
              </a:rPr>
              <a:t>7 ноября 1912 года В. Маяковский впервые выступает с публичными чтениями стихов в петербургском кафе кабаре « Бродячая собака».</a:t>
            </a:r>
            <a:endParaRPr/>
          </a:p>
        </p:txBody>
      </p:sp>
      <p:pic>
        <p:nvPicPr>
          <p:cNvPr id="117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51640" y="260640"/>
            <a:ext cx="4847400" cy="5112000"/>
          </a:xfrm>
          <a:prstGeom prst="rect">
            <a:avLst/>
          </a:prstGeom>
        </p:spPr>
      </p:pic>
      <p:pic>
        <p:nvPicPr>
          <p:cNvPr id="118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5099760" y="260640"/>
            <a:ext cx="3353400" cy="2712240"/>
          </a:xfrm>
          <a:prstGeom prst="rect">
            <a:avLst/>
          </a:prstGeom>
        </p:spPr>
      </p:pic>
      <p:pic>
        <p:nvPicPr>
          <p:cNvPr id="119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099760" y="2671560"/>
            <a:ext cx="3353400" cy="2700720"/>
          </a:xfrm>
          <a:prstGeom prst="rect">
            <a:avLst/>
          </a:prstGeom>
        </p:spPr>
      </p:pic>
      <p:sp>
        <p:nvSpPr>
          <p:cNvPr id="120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21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F7FD406-8D3C-44B7-8377-980104D36DF5}" type="slidenum">
              <a:rPr lang="ru-RU">
                <a:solidFill>
                  <a:srgbClr val="000000"/>
                </a:solidFill>
                <a:latin typeface="Calibri"/>
              </a:rPr>
              <a:t>11</a:t>
            </a:fld>
            <a:endParaRPr/>
          </a:p>
        </p:txBody>
      </p:sp>
      <p:sp>
        <p:nvSpPr>
          <p:cNvPr id="122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 advTm="12000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-5400" y="30960"/>
            <a:ext cx="9143280" cy="6857280"/>
          </a:xfrm>
          <a:prstGeom prst="rect">
            <a:avLst/>
          </a:prstGeom>
        </p:spPr>
      </p:pic>
      <p:pic>
        <p:nvPicPr>
          <p:cNvPr id="124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144000" y="1762560"/>
            <a:ext cx="3444480" cy="4448160"/>
          </a:xfrm>
          <a:prstGeom prst="rect">
            <a:avLst/>
          </a:prstGeom>
        </p:spPr>
      </p:pic>
      <p:pic>
        <p:nvPicPr>
          <p:cNvPr id="125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3079080" y="444240"/>
            <a:ext cx="5946840" cy="3844800"/>
          </a:xfrm>
          <a:prstGeom prst="rect">
            <a:avLst/>
          </a:prstGeom>
        </p:spPr>
      </p:pic>
      <p:sp>
        <p:nvSpPr>
          <p:cNvPr id="126" name="CustomShape 1"/>
          <p:cNvSpPr/>
          <p:nvPr/>
        </p:nvSpPr>
        <p:spPr>
          <a:xfrm>
            <a:off x="0" y="355320"/>
            <a:ext cx="3157200" cy="7603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400" b="1">
                <a:solidFill>
                  <a:srgbClr val="000000"/>
                </a:solidFill>
                <a:latin typeface="Calibri"/>
              </a:rPr>
              <a:t>ФУТУРИСТЫ</a:t>
            </a:r>
            <a:endParaRPr/>
          </a:p>
        </p:txBody>
      </p:sp>
      <p:sp>
        <p:nvSpPr>
          <p:cNvPr id="127" name="CustomShape 2"/>
          <p:cNvSpPr/>
          <p:nvPr/>
        </p:nvSpPr>
        <p:spPr>
          <a:xfrm>
            <a:off x="144000" y="5919120"/>
            <a:ext cx="3444480" cy="82008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i="1">
                <a:solidFill>
                  <a:srgbClr val="000000"/>
                </a:solidFill>
                <a:latin typeface="Calibri"/>
              </a:rPr>
              <a:t>В.Маяковский,Д. Бурлюк и Каменский во фраках и цилиндрах, пародируют капиталистов.</a:t>
            </a:r>
            <a:endParaRPr/>
          </a:p>
        </p:txBody>
      </p:sp>
      <p:sp>
        <p:nvSpPr>
          <p:cNvPr id="128" name="CustomShape 3"/>
          <p:cNvSpPr/>
          <p:nvPr/>
        </p:nvSpPr>
        <p:spPr>
          <a:xfrm>
            <a:off x="3731400" y="5195880"/>
            <a:ext cx="5294880" cy="10047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Calibri"/>
              </a:rPr>
              <a:t>Группа футуристов: слева направо, А Крученых,  Д.Бурлюк, В Маяковский, Б.Лифшиц. Позади Н.Бурлюк.1913год</a:t>
            </a:r>
            <a:r>
              <a:rPr lang="ru-RU" sz="2000">
                <a:solidFill>
                  <a:srgbClr val="000000"/>
                </a:solidFill>
                <a:latin typeface="Calibri"/>
              </a:rPr>
              <a:t>.  </a:t>
            </a:r>
            <a:endParaRPr/>
          </a:p>
        </p:txBody>
      </p:sp>
      <p:sp>
        <p:nvSpPr>
          <p:cNvPr id="129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30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2C1652B-09E8-4573-B149-4FFE42BB501F}" type="slidenum">
              <a:rPr lang="ru-RU">
                <a:solidFill>
                  <a:srgbClr val="000000"/>
                </a:solidFill>
                <a:latin typeface="Calibri"/>
              </a:rPr>
              <a:t>12</a:t>
            </a:fld>
            <a:endParaRPr/>
          </a:p>
        </p:txBody>
      </p:sp>
      <p:sp>
        <p:nvSpPr>
          <p:cNvPr id="131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3420000" y="2731680"/>
            <a:ext cx="5514840" cy="3887640"/>
          </a:xfrm>
          <a:prstGeom prst="rect">
            <a:avLst/>
          </a:prstGeom>
        </p:spPr>
      </p:pic>
      <p:pic>
        <p:nvPicPr>
          <p:cNvPr id="133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3910680" y="199440"/>
            <a:ext cx="4533120" cy="3047400"/>
          </a:xfrm>
          <a:prstGeom prst="rect">
            <a:avLst/>
          </a:prstGeom>
        </p:spPr>
      </p:pic>
      <p:pic>
        <p:nvPicPr>
          <p:cNvPr id="134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6377760" y="2723040"/>
            <a:ext cx="2556720" cy="3896640"/>
          </a:xfrm>
          <a:prstGeom prst="rect">
            <a:avLst/>
          </a:prstGeom>
        </p:spPr>
      </p:pic>
      <p:pic>
        <p:nvPicPr>
          <p:cNvPr id="135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110880" y="198360"/>
            <a:ext cx="3609360" cy="5384160"/>
          </a:xfrm>
          <a:prstGeom prst="rect">
            <a:avLst/>
          </a:prstGeom>
        </p:spPr>
      </p:pic>
      <p:sp>
        <p:nvSpPr>
          <p:cNvPr id="136" name="CustomShape 1"/>
          <p:cNvSpPr/>
          <p:nvPr/>
        </p:nvSpPr>
        <p:spPr>
          <a:xfrm>
            <a:off x="110880" y="5877360"/>
            <a:ext cx="882396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 их программном сборнике «Пощечина общественному вкусу» публикуются в 1912 году первые стихотворения поэта «Утро» и «Ночь». </a:t>
            </a:r>
            <a:endParaRPr/>
          </a:p>
        </p:txBody>
      </p:sp>
      <p:sp>
        <p:nvSpPr>
          <p:cNvPr id="137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38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AB07AA9-4E7B-4D48-95DB-0FF4730E0B43}" type="slidenum">
              <a:rPr lang="ru-RU">
                <a:solidFill>
                  <a:srgbClr val="000000"/>
                </a:solidFill>
                <a:latin typeface="Calibri"/>
              </a:rPr>
              <a:t>13</a:t>
            </a:fld>
            <a:endParaRPr/>
          </a:p>
        </p:txBody>
      </p:sp>
      <p:sp>
        <p:nvSpPr>
          <p:cNvPr id="139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5080" y="116640"/>
            <a:ext cx="8980560" cy="6675840"/>
          </a:xfrm>
          <a:prstGeom prst="rect">
            <a:avLst/>
          </a:prstGeom>
        </p:spPr>
      </p:pic>
      <p:pic>
        <p:nvPicPr>
          <p:cNvPr id="141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640" y="3213000"/>
            <a:ext cx="5891760" cy="3383640"/>
          </a:xfrm>
          <a:prstGeom prst="rect">
            <a:avLst/>
          </a:prstGeom>
        </p:spPr>
      </p:pic>
      <p:pic>
        <p:nvPicPr>
          <p:cNvPr id="142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4240" y="281160"/>
            <a:ext cx="3029040" cy="4062600"/>
          </a:xfrm>
          <a:prstGeom prst="rect">
            <a:avLst/>
          </a:prstGeom>
        </p:spPr>
      </p:pic>
      <p:sp>
        <p:nvSpPr>
          <p:cNvPr id="143" name="CustomShape 1"/>
          <p:cNvSpPr/>
          <p:nvPr/>
        </p:nvSpPr>
        <p:spPr>
          <a:xfrm>
            <a:off x="3420000" y="1389600"/>
            <a:ext cx="5315760" cy="1187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FFFF"/>
                </a:solidFill>
                <a:latin typeface="Calibri"/>
              </a:rPr>
              <a:t>Первый сборник молодого поэта «Я» был опубликован в 1913 году и состоял всего из четырёх стихотворений. Сборник был выпущен в количестве 300 экземпляров </a:t>
            </a:r>
            <a:endParaRPr/>
          </a:p>
        </p:txBody>
      </p:sp>
      <p:sp>
        <p:nvSpPr>
          <p:cNvPr id="144" name="CustomShape 2"/>
          <p:cNvSpPr/>
          <p:nvPr/>
        </p:nvSpPr>
        <p:spPr>
          <a:xfrm>
            <a:off x="110520" y="5948640"/>
            <a:ext cx="4784400" cy="638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FFFF"/>
                </a:solidFill>
                <a:latin typeface="Calibri"/>
              </a:rPr>
              <a:t>Он был написан от руки, </a:t>
            </a:r>
            <a:r>
              <a:rPr lang="ru-RU" b="1" i="1">
                <a:solidFill>
                  <a:srgbClr val="000000"/>
                </a:solidFill>
                <a:latin typeface="Calibri"/>
              </a:rPr>
              <a:t>снабжён рисунками</a:t>
            </a:r>
            <a:endParaRPr/>
          </a:p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FFFF"/>
                </a:solidFill>
                <a:latin typeface="Calibri"/>
              </a:rPr>
              <a:t> Василия Чекрыгина и Льв</a:t>
            </a:r>
            <a:r>
              <a:rPr lang="ru-RU" b="1" i="1">
                <a:solidFill>
                  <a:srgbClr val="000000"/>
                </a:solidFill>
                <a:latin typeface="Calibri"/>
              </a:rPr>
              <a:t>а</a:t>
            </a:r>
            <a:r>
              <a:rPr lang="ru-RU" b="1" i="1">
                <a:solidFill>
                  <a:srgbClr val="FFFFFF"/>
                </a:solidFill>
                <a:latin typeface="Calibri"/>
              </a:rPr>
              <a:t> </a:t>
            </a:r>
            <a:r>
              <a:rPr lang="ru-RU" b="1" i="1">
                <a:solidFill>
                  <a:srgbClr val="000000"/>
                </a:solidFill>
                <a:latin typeface="Calibri"/>
              </a:rPr>
              <a:t>Жегина</a:t>
            </a:r>
            <a:r>
              <a:rPr lang="ru-RU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  <p:sp>
        <p:nvSpPr>
          <p:cNvPr id="145" name="CustomShape 3"/>
          <p:cNvSpPr/>
          <p:nvPr/>
        </p:nvSpPr>
        <p:spPr>
          <a:xfrm>
            <a:off x="5790240" y="6165360"/>
            <a:ext cx="2813760" cy="364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FFFFFF"/>
                </a:solidFill>
                <a:latin typeface="Calibri"/>
              </a:rPr>
              <a:t>В.Маяковский, 2013год</a:t>
            </a:r>
            <a:endParaRPr/>
          </a:p>
        </p:txBody>
      </p:sp>
      <p:sp>
        <p:nvSpPr>
          <p:cNvPr id="14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47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40BC61C-8E3A-47A8-BFCC-0B621B4064CC}" type="slidenum">
              <a:rPr lang="ru-RU">
                <a:solidFill>
                  <a:srgbClr val="000000"/>
                </a:solidFill>
                <a:latin typeface="Calibri"/>
              </a:rPr>
              <a:t>14</a:t>
            </a:fld>
            <a:endParaRPr/>
          </a:p>
        </p:txBody>
      </p:sp>
      <p:sp>
        <p:nvSpPr>
          <p:cNvPr id="148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0692720" y="5445360"/>
            <a:ext cx="913680" cy="91368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150" name="CustomShape 2"/>
          <p:cNvSpPr/>
          <p:nvPr/>
        </p:nvSpPr>
        <p:spPr>
          <a:xfrm>
            <a:off x="11700720" y="2349000"/>
            <a:ext cx="913680" cy="91368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pic>
        <p:nvPicPr>
          <p:cNvPr id="151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210960"/>
            <a:ext cx="8841960" cy="6529680"/>
          </a:xfrm>
          <a:prstGeom prst="rect">
            <a:avLst/>
          </a:prstGeom>
        </p:spPr>
      </p:pic>
      <p:pic>
        <p:nvPicPr>
          <p:cNvPr id="152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940000" y="439560"/>
            <a:ext cx="2554560" cy="3991680"/>
          </a:xfrm>
          <a:prstGeom prst="rect">
            <a:avLst/>
          </a:prstGeom>
          <a:ln w="127080">
            <a:solidFill>
              <a:srgbClr val="FFFFFF"/>
            </a:solidFill>
            <a:round/>
          </a:ln>
        </p:spPr>
      </p:pic>
      <p:sp>
        <p:nvSpPr>
          <p:cNvPr id="153" name="CustomShape 3"/>
          <p:cNvSpPr/>
          <p:nvPr/>
        </p:nvSpPr>
        <p:spPr>
          <a:xfrm>
            <a:off x="395280" y="4797000"/>
            <a:ext cx="8423280" cy="173592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В 1914 в петербургском театре «Луна-парк» была поставлена, при участии автора, трагедия «Владимир Маяковский», в которой поэт исполнил главную роль – поэта Владимира Маяковского. Трагедия отражала протестные настроения людей, возмущенных несправедливостью мира.</a:t>
            </a:r>
            <a:endParaRPr/>
          </a:p>
          <a:p>
            <a:pPr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 В феврале 1914 года Маяковский и  Николай Бурлюк были исключены из училища за публичные выступления.</a:t>
            </a:r>
            <a:endParaRPr/>
          </a:p>
        </p:txBody>
      </p:sp>
      <p:pic>
        <p:nvPicPr>
          <p:cNvPr id="154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6923160" y="2192760"/>
            <a:ext cx="1895400" cy="2633040"/>
          </a:xfrm>
          <a:prstGeom prst="rect">
            <a:avLst/>
          </a:prstGeom>
        </p:spPr>
      </p:pic>
      <p:sp>
        <p:nvSpPr>
          <p:cNvPr id="155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56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E7A4578-E83B-44F6-B825-55B2065B77D0}" type="slidenum">
              <a:rPr lang="ru-RU">
                <a:solidFill>
                  <a:srgbClr val="000000"/>
                </a:solidFill>
                <a:latin typeface="Calibri"/>
              </a:rPr>
              <a:t>15</a:t>
            </a:fld>
            <a:endParaRPr/>
          </a:p>
        </p:txBody>
      </p:sp>
      <p:sp>
        <p:nvSpPr>
          <p:cNvPr id="157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683640" y="188640"/>
            <a:ext cx="8244720" cy="3601440"/>
          </a:xfrm>
          <a:prstGeom prst="ribbon">
            <a:avLst>
              <a:gd name="adj1" fmla="val 2915"/>
              <a:gd name="adj2" fmla="val 48267"/>
            </a:avLst>
          </a:prstGeom>
          <a:solidFill>
            <a:srgbClr val="F2F2F2"/>
          </a:solidFill>
          <a:ln w="57240">
            <a:solidFill>
              <a:srgbClr val="4F81BD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i="1">
                <a:solidFill>
                  <a:srgbClr val="17375E"/>
                </a:solidFill>
                <a:latin typeface="Calibri"/>
              </a:rPr>
              <a:t>После объявления о начале Первой мировой войны В.В. Маяковский начинает сотрудничество в издательстве «Сегодняшний лубок». Серию почтовых карточек, рассказывающих о событиях  1914 года</a:t>
            </a:r>
            <a:r>
              <a:rPr lang="ru-RU" sz="160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600" b="1" i="1">
                <a:solidFill>
                  <a:srgbClr val="17375E"/>
                </a:solidFill>
                <a:latin typeface="Calibri"/>
              </a:rPr>
              <a:t>Маяковский начал делать в сотрудничестве с Казимиром Малевичем.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60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600" b="1" i="1">
                <a:solidFill>
                  <a:srgbClr val="254061"/>
                </a:solidFill>
                <a:latin typeface="Calibri"/>
              </a:rPr>
              <a:t>Империалистическая война, по признанию Маяковского, отодвинула в сторону споры об искусстве. Поэтом целиком завладели темы социального характера.</a:t>
            </a:r>
            <a:endParaRPr/>
          </a:p>
        </p:txBody>
      </p:sp>
      <p:pic>
        <p:nvPicPr>
          <p:cNvPr id="159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20040" y="3952440"/>
            <a:ext cx="2493360" cy="2852280"/>
          </a:xfrm>
          <a:prstGeom prst="rect">
            <a:avLst/>
          </a:prstGeom>
        </p:spPr>
      </p:pic>
      <p:pic>
        <p:nvPicPr>
          <p:cNvPr id="160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471640" y="3916440"/>
            <a:ext cx="3474360" cy="2387520"/>
          </a:xfrm>
          <a:prstGeom prst="rect">
            <a:avLst/>
          </a:prstGeom>
        </p:spPr>
      </p:pic>
      <p:pic>
        <p:nvPicPr>
          <p:cNvPr id="161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79640" y="622440"/>
            <a:ext cx="2349720" cy="3789720"/>
          </a:xfrm>
          <a:prstGeom prst="rect">
            <a:avLst/>
          </a:prstGeom>
        </p:spPr>
      </p:pic>
      <p:pic>
        <p:nvPicPr>
          <p:cNvPr id="162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7053840" y="1118520"/>
            <a:ext cx="1892160" cy="2797200"/>
          </a:xfrm>
          <a:prstGeom prst="rect">
            <a:avLst/>
          </a:prstGeom>
        </p:spPr>
      </p:pic>
      <p:sp>
        <p:nvSpPr>
          <p:cNvPr id="163" name="CustomShape 2"/>
          <p:cNvSpPr/>
          <p:nvPr/>
        </p:nvSpPr>
        <p:spPr>
          <a:xfrm>
            <a:off x="3087000" y="6046560"/>
            <a:ext cx="5908320" cy="63864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70C0"/>
                </a:solidFill>
                <a:latin typeface="Calibri"/>
              </a:rPr>
              <a:t>Рисунки В.Маяковского и К.Малевича.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70C0"/>
                </a:solidFill>
                <a:latin typeface="Calibri"/>
              </a:rPr>
              <a:t>1914год</a:t>
            </a:r>
            <a:endParaRPr/>
          </a:p>
        </p:txBody>
      </p:sp>
      <p:sp>
        <p:nvSpPr>
          <p:cNvPr id="164" name="CustomShape 3"/>
          <p:cNvSpPr/>
          <p:nvPr/>
        </p:nvSpPr>
        <p:spPr>
          <a:xfrm>
            <a:off x="30240" y="6004800"/>
            <a:ext cx="3610080" cy="3643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65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</p:sp>
      <p:sp>
        <p:nvSpPr>
          <p:cNvPr id="166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  <p:pic>
        <p:nvPicPr>
          <p:cNvPr id="167" name="Рисунок 12"/>
          <p:cNvPicPr/>
          <p:nvPr/>
        </p:nvPicPr>
        <p:blipFill>
          <a:blip r:embed="rId7"/>
          <a:stretch>
            <a:fillRect/>
          </a:stretch>
        </p:blipFill>
        <p:spPr>
          <a:xfrm>
            <a:off x="179640" y="4340160"/>
            <a:ext cx="2906640" cy="1844280"/>
          </a:xfrm>
          <a:prstGeom prst="rect">
            <a:avLst/>
          </a:prstGeom>
        </p:spPr>
      </p:pic>
      <p:sp>
        <p:nvSpPr>
          <p:cNvPr id="168" name="CustomShape 6"/>
          <p:cNvSpPr/>
          <p:nvPr/>
        </p:nvSpPr>
        <p:spPr>
          <a:xfrm>
            <a:off x="11880" y="6046560"/>
            <a:ext cx="3350880" cy="63864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70C0"/>
                </a:solidFill>
                <a:latin typeface="Calibri"/>
              </a:rPr>
              <a:t>Рисунки В.Маяковского.1914год</a:t>
            </a:r>
            <a:r>
              <a:rPr lang="ru-RU" b="1" i="1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88640"/>
            <a:ext cx="4751640" cy="31676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70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4068000" y="188640"/>
            <a:ext cx="4847400" cy="349596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71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107640" y="3153240"/>
            <a:ext cx="5074200" cy="342468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72" name="CustomShape 1"/>
          <p:cNvSpPr/>
          <p:nvPr/>
        </p:nvSpPr>
        <p:spPr>
          <a:xfrm>
            <a:off x="5436000" y="3486960"/>
            <a:ext cx="3335400" cy="3045600"/>
          </a:xfrm>
          <a:prstGeom prst="horizontalScroll">
            <a:avLst>
              <a:gd name="adj" fmla="val 12500"/>
            </a:avLst>
          </a:prstGeom>
          <a:solidFill>
            <a:srgbClr val="F2F2F2"/>
          </a:solidFill>
          <a:ln w="38160">
            <a:solidFill>
              <a:srgbClr val="4F81BD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17375E"/>
                </a:solidFill>
                <a:latin typeface="Calibri"/>
              </a:rPr>
              <a:t> В работе над поднятием боевого духа русского народа Малевич и Маяковский совместно сделали не менее 30 плакатов .Принимали участие и другие авангардисты.</a:t>
            </a:r>
            <a:endParaRPr/>
          </a:p>
        </p:txBody>
      </p:sp>
      <p:sp>
        <p:nvSpPr>
          <p:cNvPr id="173" name="CustomShape 2"/>
          <p:cNvSpPr/>
          <p:nvPr/>
        </p:nvSpPr>
        <p:spPr>
          <a:xfrm>
            <a:off x="107640" y="6185160"/>
            <a:ext cx="5074200" cy="36432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Рисунки В.Маяковского и К.Малевича. 1914год</a:t>
            </a:r>
            <a:endParaRPr/>
          </a:p>
        </p:txBody>
      </p:sp>
      <p:sp>
        <p:nvSpPr>
          <p:cNvPr id="174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75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FDF7AF5-7308-43F7-ADBF-54F5CC7C5684}" type="slidenum">
              <a:rPr lang="ru-RU">
                <a:solidFill>
                  <a:srgbClr val="000000"/>
                </a:solidFill>
                <a:latin typeface="Calibri"/>
              </a:rPr>
              <a:t>17</a:t>
            </a:fld>
            <a:endParaRPr/>
          </a:p>
        </p:txBody>
      </p:sp>
      <p:sp>
        <p:nvSpPr>
          <p:cNvPr id="176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640" y="1077840"/>
            <a:ext cx="5400000" cy="4556160"/>
          </a:xfrm>
          <a:prstGeom prst="rect">
            <a:avLst/>
          </a:prstGeom>
        </p:spPr>
      </p:pic>
      <p:sp>
        <p:nvSpPr>
          <p:cNvPr id="178" name="CustomShape 1"/>
          <p:cNvSpPr/>
          <p:nvPr/>
        </p:nvSpPr>
        <p:spPr>
          <a:xfrm>
            <a:off x="162000" y="188640"/>
            <a:ext cx="8729640" cy="912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254061"/>
                </a:solidFill>
                <a:latin typeface="Calibri"/>
              </a:rPr>
              <a:t>В 1914—1915 годах Маяковский работал над поэмой «Облако в штанах».  Вершина дореволюционного творчества В. Маяковского. Поэма отразила растущую силу миллионов в борьбе с капитализмом.</a:t>
            </a:r>
            <a:endParaRPr/>
          </a:p>
        </p:txBody>
      </p:sp>
      <p:sp>
        <p:nvSpPr>
          <p:cNvPr id="179" name="CustomShape 2"/>
          <p:cNvSpPr/>
          <p:nvPr/>
        </p:nvSpPr>
        <p:spPr>
          <a:xfrm>
            <a:off x="5292000" y="4562640"/>
            <a:ext cx="3903840" cy="19188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FFFF"/>
                </a:solidFill>
                <a:latin typeface="Calibri"/>
              </a:rPr>
              <a:t>Четыре крик</a:t>
            </a:r>
            <a:r>
              <a:rPr lang="ru-RU" sz="2400" b="1" i="1">
                <a:solidFill>
                  <a:srgbClr val="376092"/>
                </a:solidFill>
                <a:latin typeface="Calibri"/>
              </a:rPr>
              <a:t>а </a:t>
            </a:r>
            <a:r>
              <a:rPr lang="ru-RU" sz="2400" b="1" i="1">
                <a:solidFill>
                  <a:srgbClr val="0070C0"/>
                </a:solidFill>
                <a:latin typeface="Calibri"/>
              </a:rPr>
              <a:t>«Долой!» :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FFFF"/>
                </a:solidFill>
                <a:latin typeface="Calibri"/>
              </a:rPr>
              <a:t>Долой вашу      </a:t>
            </a:r>
            <a:r>
              <a:rPr lang="ru-RU" sz="2400" b="1" i="1">
                <a:solidFill>
                  <a:srgbClr val="376092"/>
                </a:solidFill>
                <a:latin typeface="Calibri"/>
              </a:rPr>
              <a:t>любовь!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FFFF"/>
                </a:solidFill>
                <a:latin typeface="Calibri"/>
              </a:rPr>
              <a:t>Долой ваше      </a:t>
            </a:r>
            <a:r>
              <a:rPr lang="ru-RU" sz="2400" b="1" i="1">
                <a:solidFill>
                  <a:srgbClr val="376092"/>
                </a:solidFill>
                <a:latin typeface="Calibri"/>
              </a:rPr>
              <a:t>искусство!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376092"/>
                </a:solidFill>
                <a:latin typeface="Calibri"/>
              </a:rPr>
              <a:t>Долой ваш        строй!  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376092"/>
                </a:solidFill>
                <a:latin typeface="Calibri"/>
              </a:rPr>
              <a:t>Долой вашу      религию</a:t>
            </a:r>
            <a:r>
              <a:rPr lang="ru-RU" sz="2400" b="1" u="sng">
                <a:solidFill>
                  <a:srgbClr val="376092"/>
                </a:solidFill>
                <a:latin typeface="Calibri"/>
              </a:rPr>
              <a:t>!</a:t>
            </a:r>
            <a:endParaRPr/>
          </a:p>
        </p:txBody>
      </p:sp>
      <p:sp>
        <p:nvSpPr>
          <p:cNvPr id="180" name="CustomShape 3"/>
          <p:cNvSpPr/>
          <p:nvPr/>
        </p:nvSpPr>
        <p:spPr>
          <a:xfrm>
            <a:off x="611640" y="5634720"/>
            <a:ext cx="4247640" cy="63864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376092"/>
                </a:solidFill>
                <a:latin typeface="Calibri"/>
              </a:rPr>
              <a:t>Иллюстрация  к первому изданию поэмы. Рисунок В.Маяковского.</a:t>
            </a:r>
            <a:endParaRPr/>
          </a:p>
        </p:txBody>
      </p:sp>
      <p:sp>
        <p:nvSpPr>
          <p:cNvPr id="181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82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78C9F55-68E4-49A1-8118-0990660EB301}" type="slidenum">
              <a:rPr lang="ru-RU">
                <a:solidFill>
                  <a:srgbClr val="000000"/>
                </a:solidFill>
                <a:latin typeface="Calibri"/>
              </a:rPr>
              <a:t>18</a:t>
            </a:fld>
            <a:endParaRPr/>
          </a:p>
        </p:txBody>
      </p:sp>
      <p:sp>
        <p:nvSpPr>
          <p:cNvPr id="183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107640" y="65880"/>
            <a:ext cx="8928360" cy="6634440"/>
          </a:xfrm>
          <a:prstGeom prst="rect">
            <a:avLst/>
          </a:prstGeom>
        </p:spPr>
      </p:pic>
      <p:pic>
        <p:nvPicPr>
          <p:cNvPr id="185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5508000" y="923400"/>
            <a:ext cx="3259080" cy="4628880"/>
          </a:xfrm>
          <a:prstGeom prst="rect">
            <a:avLst/>
          </a:prstGeom>
        </p:spPr>
      </p:pic>
      <p:sp>
        <p:nvSpPr>
          <p:cNvPr id="186" name="CustomShape 1"/>
          <p:cNvSpPr/>
          <p:nvPr/>
        </p:nvSpPr>
        <p:spPr>
          <a:xfrm>
            <a:off x="1475640" y="177120"/>
            <a:ext cx="6696000" cy="760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>
                <a:solidFill>
                  <a:srgbClr val="FFFF00"/>
                </a:solidFill>
                <a:latin typeface="Calibri"/>
              </a:rPr>
              <a:t>Радостнейшая дата</a:t>
            </a:r>
            <a:endParaRPr/>
          </a:p>
        </p:txBody>
      </p:sp>
      <p:sp>
        <p:nvSpPr>
          <p:cNvPr id="187" name="CustomShape 2"/>
          <p:cNvSpPr/>
          <p:nvPr/>
        </p:nvSpPr>
        <p:spPr>
          <a:xfrm>
            <a:off x="552240" y="4869360"/>
            <a:ext cx="4607640" cy="10047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i="1">
                <a:solidFill>
                  <a:srgbClr val="FFFF00"/>
                </a:solidFill>
                <a:latin typeface="Calibri"/>
              </a:rPr>
              <a:t>В июле 2015 года В.Маяковский знакомится с семьей Бриков: Лилей и Осипом.</a:t>
            </a:r>
            <a:endParaRPr/>
          </a:p>
        </p:txBody>
      </p:sp>
      <p:pic>
        <p:nvPicPr>
          <p:cNvPr id="188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378360" y="888840"/>
            <a:ext cx="4973760" cy="3023640"/>
          </a:xfrm>
          <a:prstGeom prst="rect">
            <a:avLst/>
          </a:prstGeom>
        </p:spPr>
      </p:pic>
      <p:sp>
        <p:nvSpPr>
          <p:cNvPr id="189" name="CustomShape 3"/>
          <p:cNvSpPr/>
          <p:nvPr/>
        </p:nvSpPr>
        <p:spPr>
          <a:xfrm>
            <a:off x="5508000" y="5691240"/>
            <a:ext cx="3259080" cy="36432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Лиля Брик . Фото 1914 года</a:t>
            </a:r>
            <a:endParaRPr/>
          </a:p>
        </p:txBody>
      </p:sp>
      <p:sp>
        <p:nvSpPr>
          <p:cNvPr id="190" name="CustomShape 4"/>
          <p:cNvSpPr/>
          <p:nvPr/>
        </p:nvSpPr>
        <p:spPr>
          <a:xfrm>
            <a:off x="408240" y="4005000"/>
            <a:ext cx="4973760" cy="63864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Одна из редких общих фотографий Лили, Осипа и Маяковского, сделанная в 1929 году.</a:t>
            </a:r>
            <a:endParaRPr/>
          </a:p>
        </p:txBody>
      </p:sp>
      <p:sp>
        <p:nvSpPr>
          <p:cNvPr id="191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92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9723CD3-9E9D-4AE3-9ACD-84A38D9D39E4}" type="slidenum">
              <a:rPr lang="ru-RU">
                <a:solidFill>
                  <a:srgbClr val="000000"/>
                </a:solidFill>
                <a:latin typeface="Calibri"/>
              </a:rPr>
              <a:t>19</a:t>
            </a:fld>
            <a:endParaRPr/>
          </a:p>
        </p:txBody>
      </p:sp>
      <p:sp>
        <p:nvSpPr>
          <p:cNvPr id="193" name="CustomShape 7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171720" y="116640"/>
            <a:ext cx="5448600" cy="15530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i="1">
                <a:solidFill>
                  <a:srgbClr val="002060"/>
                </a:solidFill>
                <a:latin typeface="Calibri"/>
              </a:rPr>
              <a:t>Владимир Маяковский родился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 b="1" i="1">
                <a:solidFill>
                  <a:srgbClr val="002060"/>
                </a:solidFill>
                <a:latin typeface="Calibri"/>
              </a:rPr>
              <a:t>7 (19) июля 1893 года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 b="1" i="1">
                <a:solidFill>
                  <a:srgbClr val="002060"/>
                </a:solidFill>
                <a:latin typeface="Calibri"/>
              </a:rPr>
              <a:t> в небольшом грузинском селе Багдати, Кутаисской губернии</a:t>
            </a:r>
            <a:endParaRPr/>
          </a:p>
        </p:txBody>
      </p:sp>
      <p:pic>
        <p:nvPicPr>
          <p:cNvPr id="4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54800" y="1823400"/>
            <a:ext cx="5178240" cy="3837960"/>
          </a:xfrm>
          <a:prstGeom prst="rect">
            <a:avLst/>
          </a:prstGeom>
        </p:spPr>
      </p:pic>
      <p:pic>
        <p:nvPicPr>
          <p:cNvPr id="47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5796720"/>
            <a:ext cx="5222880" cy="827280"/>
          </a:xfrm>
          <a:prstGeom prst="rect">
            <a:avLst/>
          </a:prstGeom>
        </p:spPr>
      </p:pic>
      <p:sp>
        <p:nvSpPr>
          <p:cNvPr id="48" name="CustomShape 2"/>
          <p:cNvSpPr/>
          <p:nvPr/>
        </p:nvSpPr>
        <p:spPr>
          <a:xfrm>
            <a:off x="179640" y="6010560"/>
            <a:ext cx="5153400" cy="394920"/>
          </a:xfrm>
          <a:prstGeom prst="rect">
            <a:avLst/>
          </a:prstGeom>
          <a:gradFill>
            <a:gsLst>
              <a:gs pos="0">
                <a:srgbClr val="9AB4E4"/>
              </a:gs>
              <a:gs pos="100000">
                <a:srgbClr val="E0E8F5"/>
              </a:gs>
            </a:gsLst>
            <a:path path="circle"/>
          </a:gra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i="1">
                <a:solidFill>
                  <a:srgbClr val="002060"/>
                </a:solidFill>
                <a:latin typeface="Calibri"/>
              </a:rPr>
              <a:t>Дом  Маяковских в Кутаиси</a:t>
            </a:r>
            <a:endParaRPr/>
          </a:p>
        </p:txBody>
      </p:sp>
      <p:pic>
        <p:nvPicPr>
          <p:cNvPr id="49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403240" y="259920"/>
            <a:ext cx="3584520" cy="5383080"/>
          </a:xfrm>
          <a:prstGeom prst="rect">
            <a:avLst/>
          </a:prstGeom>
          <a:ln w="63360">
            <a:solidFill>
              <a:srgbClr val="558ED5"/>
            </a:solidFill>
            <a:round/>
          </a:ln>
        </p:spPr>
      </p:pic>
      <p:sp>
        <p:nvSpPr>
          <p:cNvPr id="50" name="CustomShape 3"/>
          <p:cNvSpPr/>
          <p:nvPr/>
        </p:nvSpPr>
        <p:spPr>
          <a:xfrm>
            <a:off x="5839200" y="5887440"/>
            <a:ext cx="314856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2060"/>
                </a:solidFill>
                <a:latin typeface="Calibri"/>
              </a:rPr>
              <a:t>Маленький  В. Маяковский  с сестрой Ольгой</a:t>
            </a:r>
            <a:endParaRPr/>
          </a:p>
        </p:txBody>
      </p:sp>
      <p:sp>
        <p:nvSpPr>
          <p:cNvPr id="51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52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318FA17-BF27-4F1E-9D06-1D0EED31C82B}" type="slidenum">
              <a:rPr lang="ru-RU">
                <a:solidFill>
                  <a:srgbClr val="000000"/>
                </a:solidFill>
                <a:latin typeface="Calibri"/>
              </a:rPr>
              <a:t>2</a:t>
            </a:fld>
            <a:endParaRPr/>
          </a:p>
        </p:txBody>
      </p:sp>
      <p:sp>
        <p:nvSpPr>
          <p:cNvPr id="53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88640"/>
            <a:ext cx="8784360" cy="6580440"/>
          </a:xfrm>
          <a:prstGeom prst="rect">
            <a:avLst/>
          </a:prstGeom>
        </p:spPr>
      </p:pic>
      <p:pic>
        <p:nvPicPr>
          <p:cNvPr id="195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4205520" y="382680"/>
            <a:ext cx="4597200" cy="3095640"/>
          </a:xfrm>
          <a:prstGeom prst="rect">
            <a:avLst/>
          </a:prstGeom>
        </p:spPr>
      </p:pic>
      <p:sp>
        <p:nvSpPr>
          <p:cNvPr id="196" name="CustomShape 1"/>
          <p:cNvSpPr/>
          <p:nvPr/>
        </p:nvSpPr>
        <p:spPr>
          <a:xfrm>
            <a:off x="274320" y="5963400"/>
            <a:ext cx="3949920" cy="638640"/>
          </a:xfrm>
          <a:prstGeom prst="rect">
            <a:avLst/>
          </a:prstGeom>
          <a:solidFill>
            <a:srgbClr val="C6D9F1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Лиля Брик.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Рисунок В.Маяковского 1916 год</a:t>
            </a:r>
            <a:endParaRPr/>
          </a:p>
        </p:txBody>
      </p:sp>
      <p:sp>
        <p:nvSpPr>
          <p:cNvPr id="197" name="CustomShape 2"/>
          <p:cNvSpPr/>
          <p:nvPr/>
        </p:nvSpPr>
        <p:spPr>
          <a:xfrm>
            <a:off x="4435200" y="4822200"/>
            <a:ext cx="4381920" cy="14616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FF00"/>
                </a:solidFill>
                <a:latin typeface="Calibri"/>
              </a:rPr>
              <a:t>На протяжении длительного периода жизни Маяковского она была его  творческой музой. Маяковский все свои произведения (кроме поэмы «Владимир Ильич Ленин»)  посвятил Лиле Брик.</a:t>
            </a:r>
            <a:endParaRPr/>
          </a:p>
        </p:txBody>
      </p:sp>
      <p:sp>
        <p:nvSpPr>
          <p:cNvPr id="198" name="CustomShape 3"/>
          <p:cNvSpPr/>
          <p:nvPr/>
        </p:nvSpPr>
        <p:spPr>
          <a:xfrm>
            <a:off x="4505760" y="3328560"/>
            <a:ext cx="4240800" cy="638640"/>
          </a:xfrm>
          <a:prstGeom prst="rect">
            <a:avLst/>
          </a:prstGeom>
          <a:solidFill>
            <a:srgbClr val="C6D9F1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В.Маяковский и Лиля  Брик 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Фото 1915год</a:t>
            </a:r>
            <a:endParaRPr/>
          </a:p>
        </p:txBody>
      </p:sp>
      <p:pic>
        <p:nvPicPr>
          <p:cNvPr id="199" name="Рисунок 2"/>
          <p:cNvPicPr/>
          <p:nvPr/>
        </p:nvPicPr>
        <p:blipFill>
          <a:blip r:embed="rId5"/>
          <a:stretch>
            <a:fillRect/>
          </a:stretch>
        </p:blipFill>
        <p:spPr>
          <a:xfrm>
            <a:off x="421200" y="323280"/>
            <a:ext cx="3629880" cy="5652720"/>
          </a:xfrm>
          <a:prstGeom prst="rect">
            <a:avLst/>
          </a:prstGeom>
        </p:spPr>
      </p:pic>
      <p:sp>
        <p:nvSpPr>
          <p:cNvPr id="200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01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AA98F96-91EE-4ED6-AAD3-570D77C083B0}" type="slidenum">
              <a:rPr lang="ru-RU">
                <a:solidFill>
                  <a:srgbClr val="000000"/>
                </a:solidFill>
                <a:latin typeface="Calibri"/>
              </a:rPr>
              <a:t>20</a:t>
            </a:fld>
            <a:endParaRPr/>
          </a:p>
        </p:txBody>
      </p:sp>
      <p:sp>
        <p:nvSpPr>
          <p:cNvPr id="202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88640"/>
            <a:ext cx="8784360" cy="6580440"/>
          </a:xfrm>
          <a:prstGeom prst="rect">
            <a:avLst/>
          </a:prstGeom>
        </p:spPr>
      </p:pic>
      <p:pic>
        <p:nvPicPr>
          <p:cNvPr id="204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192960"/>
            <a:ext cx="4177080" cy="5573880"/>
          </a:xfrm>
          <a:prstGeom prst="rect">
            <a:avLst/>
          </a:prstGeom>
        </p:spPr>
      </p:pic>
      <p:sp>
        <p:nvSpPr>
          <p:cNvPr id="205" name="CustomShape 1"/>
          <p:cNvSpPr/>
          <p:nvPr/>
        </p:nvSpPr>
        <p:spPr>
          <a:xfrm>
            <a:off x="405720" y="1917000"/>
            <a:ext cx="5083920" cy="44769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200" b="1" i="1">
                <a:solidFill>
                  <a:srgbClr val="FFFF00"/>
                </a:solidFill>
                <a:latin typeface="Calibri"/>
              </a:rPr>
              <a:t>И в пролет не брошусь,</a:t>
            </a:r>
            <a:endParaRPr/>
          </a:p>
          <a:p>
            <a:r>
              <a:rPr lang="ru-RU" sz="3200" b="1" i="1">
                <a:solidFill>
                  <a:srgbClr val="FFFF00"/>
                </a:solidFill>
                <a:latin typeface="Calibri"/>
              </a:rPr>
              <a:t>и не выпью яда,</a:t>
            </a:r>
            <a:endParaRPr/>
          </a:p>
          <a:p>
            <a:r>
              <a:rPr lang="ru-RU" sz="3200" b="1" i="1">
                <a:solidFill>
                  <a:srgbClr val="FFFF00"/>
                </a:solidFill>
                <a:latin typeface="Calibri"/>
              </a:rPr>
              <a:t>и курок не смогу над виском нажать.</a:t>
            </a:r>
            <a:endParaRPr/>
          </a:p>
          <a:p>
            <a:r>
              <a:rPr lang="ru-RU" sz="3200" b="1" i="1">
                <a:solidFill>
                  <a:srgbClr val="FFFF00"/>
                </a:solidFill>
                <a:latin typeface="Calibri"/>
              </a:rPr>
              <a:t>Надо мною,</a:t>
            </a:r>
            <a:endParaRPr/>
          </a:p>
          <a:p>
            <a:r>
              <a:rPr lang="ru-RU" sz="3200" b="1" i="1">
                <a:solidFill>
                  <a:srgbClr val="FFFF00"/>
                </a:solidFill>
                <a:latin typeface="Calibri"/>
              </a:rPr>
              <a:t>кроме твоего взгляда,</a:t>
            </a:r>
            <a:endParaRPr/>
          </a:p>
          <a:p>
            <a:r>
              <a:rPr lang="ru-RU" sz="3200" b="1" i="1">
                <a:solidFill>
                  <a:srgbClr val="FFFF00"/>
                </a:solidFill>
                <a:latin typeface="Calibri"/>
              </a:rPr>
              <a:t>не властно лезвие ни одного ножа.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6" name="CustomShape 2"/>
          <p:cNvSpPr/>
          <p:nvPr/>
        </p:nvSpPr>
        <p:spPr>
          <a:xfrm>
            <a:off x="683640" y="6021360"/>
            <a:ext cx="7632000" cy="364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FFFF"/>
                </a:solidFill>
                <a:latin typeface="Calibri"/>
              </a:rPr>
              <a:t>Из стихотворения В.Маяковского «Лилечка! Вместо письма» </a:t>
            </a:r>
            <a:endParaRPr/>
          </a:p>
        </p:txBody>
      </p:sp>
      <p:sp>
        <p:nvSpPr>
          <p:cNvPr id="20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08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4EAF900-1F70-45E0-AB94-9DBF94ECB6E0}" type="slidenum">
              <a:rPr lang="ru-RU">
                <a:solidFill>
                  <a:srgbClr val="000000"/>
                </a:solidFill>
                <a:latin typeface="Calibri"/>
              </a:rPr>
              <a:t>21</a:t>
            </a:fld>
            <a:endParaRPr/>
          </a:p>
        </p:txBody>
      </p:sp>
      <p:sp>
        <p:nvSpPr>
          <p:cNvPr id="209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107640" y="188640"/>
            <a:ext cx="8856360" cy="6634440"/>
          </a:xfrm>
          <a:prstGeom prst="rect">
            <a:avLst/>
          </a:prstGeom>
        </p:spPr>
      </p:pic>
      <p:pic>
        <p:nvPicPr>
          <p:cNvPr id="211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251640" y="404640"/>
            <a:ext cx="6330960" cy="3357000"/>
          </a:xfrm>
          <a:prstGeom prst="rect">
            <a:avLst/>
          </a:prstGeom>
        </p:spPr>
      </p:pic>
      <p:pic>
        <p:nvPicPr>
          <p:cNvPr id="212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4068000" y="3578040"/>
            <a:ext cx="4761720" cy="3037680"/>
          </a:xfrm>
          <a:prstGeom prst="rect">
            <a:avLst/>
          </a:prstGeom>
        </p:spPr>
      </p:pic>
      <p:pic>
        <p:nvPicPr>
          <p:cNvPr id="213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251640" y="3764520"/>
            <a:ext cx="3815640" cy="2792880"/>
          </a:xfrm>
          <a:prstGeom prst="rect">
            <a:avLst/>
          </a:prstGeom>
        </p:spPr>
      </p:pic>
      <p:sp>
        <p:nvSpPr>
          <p:cNvPr id="214" name="CustomShape 1"/>
          <p:cNvSpPr/>
          <p:nvPr/>
        </p:nvSpPr>
        <p:spPr>
          <a:xfrm>
            <a:off x="252000" y="3476520"/>
            <a:ext cx="8578080" cy="39492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i="1">
                <a:solidFill>
                  <a:srgbClr val="C00000"/>
                </a:solidFill>
                <a:latin typeface="Calibri"/>
              </a:rPr>
              <a:t>Лили Брик и Маяковский на курорте Чаир в Крыму в августе 1926 года.</a:t>
            </a:r>
            <a:endParaRPr/>
          </a:p>
        </p:txBody>
      </p:sp>
      <p:sp>
        <p:nvSpPr>
          <p:cNvPr id="215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16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E179C9A-539D-4D86-8D43-DB9E6A9F9ED1}" type="slidenum">
              <a:rPr lang="ru-RU">
                <a:solidFill>
                  <a:srgbClr val="000000"/>
                </a:solidFill>
                <a:latin typeface="Calibri"/>
              </a:rPr>
              <a:t>22</a:t>
            </a:fld>
            <a:endParaRPr/>
          </a:p>
        </p:txBody>
      </p:sp>
      <p:sp>
        <p:nvSpPr>
          <p:cNvPr id="217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3348000" y="188640"/>
            <a:ext cx="5544000" cy="6566040"/>
          </a:xfrm>
          <a:prstGeom prst="rect">
            <a:avLst/>
          </a:prstGeom>
          <a:solidFill>
            <a:srgbClr val="F34819"/>
          </a:solidFill>
          <a:ln w="25560">
            <a:solidFill>
              <a:srgbClr val="FFFFFF"/>
            </a:solidFill>
            <a:round/>
          </a:ln>
        </p:spPr>
      </p:sp>
      <p:pic>
        <p:nvPicPr>
          <p:cNvPr id="219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220000" y="362160"/>
            <a:ext cx="3383640" cy="6060960"/>
          </a:xfrm>
          <a:prstGeom prst="rect">
            <a:avLst/>
          </a:prstGeom>
        </p:spPr>
      </p:pic>
      <p:sp>
        <p:nvSpPr>
          <p:cNvPr id="220" name="CustomShape 2"/>
          <p:cNvSpPr/>
          <p:nvPr/>
        </p:nvSpPr>
        <p:spPr>
          <a:xfrm>
            <a:off x="393480" y="476640"/>
            <a:ext cx="4610160" cy="52736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Тебе,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освистанная,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осмеянная батареями,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тебе,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изъязвленная злословием </a:t>
            </a:r>
            <a:r>
              <a:rPr lang="ru-RU" sz="2000" b="1" i="1">
                <a:solidFill>
                  <a:srgbClr val="FFFFFF"/>
                </a:solidFill>
                <a:latin typeface="Calibri"/>
              </a:rPr>
              <a:t>штыков,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восторженно возношу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над руганью реемой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оды торжественное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«О»!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О, звериная!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О, детская!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О, копеечная!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О, великая!</a:t>
            </a:r>
            <a:endParaRPr/>
          </a:p>
          <a:p>
            <a:r>
              <a:rPr lang="ru-RU" sz="2000" b="1" i="1">
                <a:solidFill>
                  <a:srgbClr val="C00000"/>
                </a:solidFill>
                <a:latin typeface="Calibri"/>
              </a:rPr>
              <a:t>Каким названьем тебя  е</a:t>
            </a:r>
            <a:r>
              <a:rPr lang="ru-RU" sz="2000" b="1" i="1">
                <a:solidFill>
                  <a:srgbClr val="FFFFFF"/>
                </a:solidFill>
                <a:latin typeface="Calibri"/>
              </a:rPr>
              <a:t>ще звали?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C00000"/>
                </a:solidFill>
                <a:latin typeface="Calibri"/>
              </a:rPr>
              <a:t>Как обернешься еще, дву</a:t>
            </a:r>
            <a:r>
              <a:rPr lang="ru-RU" sz="2000" b="1" i="1">
                <a:solidFill>
                  <a:srgbClr val="FFFFFF"/>
                </a:solidFill>
                <a:latin typeface="Calibri"/>
              </a:rPr>
              <a:t>ликая?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2000" b="1" i="1">
                <a:solidFill>
                  <a:srgbClr val="C00000"/>
                </a:solidFill>
                <a:latin typeface="Calibri"/>
              </a:rPr>
              <a:t>«Ода   </a:t>
            </a:r>
            <a:r>
              <a:rPr lang="ru-RU" sz="2000" b="1" i="1">
                <a:solidFill>
                  <a:srgbClr val="FFFFFF"/>
                </a:solidFill>
                <a:latin typeface="Calibri"/>
              </a:rPr>
              <a:t>революции»</a:t>
            </a:r>
            <a:r>
              <a:rPr lang="ru-RU" sz="2000" b="1" i="1">
                <a:solidFill>
                  <a:srgbClr val="C00000"/>
                </a:solidFill>
                <a:latin typeface="Calibri"/>
              </a:rPr>
              <a:t> 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2000" b="1" i="1">
                <a:solidFill>
                  <a:srgbClr val="C00000"/>
                </a:solidFill>
                <a:latin typeface="Calibri"/>
              </a:rPr>
              <a:t>Владимир Маяков</a:t>
            </a:r>
            <a:r>
              <a:rPr lang="ru-RU" sz="2000" b="1" i="1">
                <a:solidFill>
                  <a:srgbClr val="FFFFFF"/>
                </a:solidFill>
                <a:latin typeface="Calibri"/>
              </a:rPr>
              <a:t>ский ,1917 год</a:t>
            </a:r>
            <a:endParaRPr/>
          </a:p>
        </p:txBody>
      </p:sp>
      <p:pic>
        <p:nvPicPr>
          <p:cNvPr id="221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7640" y="5517360"/>
            <a:ext cx="1685160" cy="1237680"/>
          </a:xfrm>
          <a:prstGeom prst="rect">
            <a:avLst/>
          </a:prstGeom>
        </p:spPr>
      </p:pic>
      <p:sp>
        <p:nvSpPr>
          <p:cNvPr id="222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80708A2-34C7-41C5-84FE-47425F09C496}" type="slidenum">
              <a:rPr lang="ru-RU">
                <a:solidFill>
                  <a:srgbClr val="000000"/>
                </a:solidFill>
                <a:latin typeface="Calibri"/>
              </a:rPr>
              <a:t>23</a:t>
            </a:fld>
            <a:endParaRPr/>
          </a:p>
        </p:txBody>
      </p:sp>
      <p:sp>
        <p:nvSpPr>
          <p:cNvPr id="224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323640" y="332640"/>
            <a:ext cx="8640360" cy="5256000"/>
          </a:xfrm>
          <a:prstGeom prst="rect">
            <a:avLst/>
          </a:prstGeom>
          <a:solidFill>
            <a:srgbClr val="F34819"/>
          </a:solidFill>
          <a:ln w="25560">
            <a:solidFill>
              <a:srgbClr val="3A5F8B"/>
            </a:solidFill>
            <a:round/>
          </a:ln>
        </p:spPr>
      </p:sp>
      <p:pic>
        <p:nvPicPr>
          <p:cNvPr id="226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00000" y="453600"/>
            <a:ext cx="4175640" cy="5950080"/>
          </a:xfrm>
          <a:prstGeom prst="rect">
            <a:avLst/>
          </a:prstGeom>
        </p:spPr>
      </p:pic>
      <p:sp>
        <p:nvSpPr>
          <p:cNvPr id="227" name="CustomShape 2"/>
          <p:cNvSpPr/>
          <p:nvPr/>
        </p:nvSpPr>
        <p:spPr>
          <a:xfrm>
            <a:off x="315720" y="908640"/>
            <a:ext cx="3455640" cy="4358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FFFF"/>
                </a:solidFill>
                <a:latin typeface="Calibri"/>
              </a:rPr>
              <a:t>Октябрьская революция открыла новые горизонты перед В. Маяковским. Восторженное отношение Владимира Маяковского к революции красной нитью проходит через все творчество поэта. Однако автор прекрасно осознает, что  революция несет в себе не только свободу простому народу, но и разруху, голод, болезни и пьяный разгул. </a:t>
            </a:r>
            <a:endParaRPr/>
          </a:p>
        </p:txBody>
      </p:sp>
      <p:pic>
        <p:nvPicPr>
          <p:cNvPr id="228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5720" y="5285160"/>
            <a:ext cx="1685160" cy="1237680"/>
          </a:xfrm>
          <a:prstGeom prst="rect">
            <a:avLst/>
          </a:prstGeom>
        </p:spPr>
      </p:pic>
      <p:sp>
        <p:nvSpPr>
          <p:cNvPr id="229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30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D9FDC27-69D5-4AF4-A087-6C586E941BEB}" type="slidenum">
              <a:rPr lang="ru-RU">
                <a:solidFill>
                  <a:srgbClr val="000000"/>
                </a:solidFill>
                <a:latin typeface="Calibri"/>
              </a:rPr>
              <a:t>24</a:t>
            </a:fld>
            <a:endParaRPr/>
          </a:p>
        </p:txBody>
      </p:sp>
      <p:sp>
        <p:nvSpPr>
          <p:cNvPr id="231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780000" y="2781000"/>
            <a:ext cx="5225400" cy="3815640"/>
          </a:xfrm>
          <a:prstGeom prst="rect">
            <a:avLst/>
          </a:prstGeom>
        </p:spPr>
      </p:pic>
      <p:pic>
        <p:nvPicPr>
          <p:cNvPr id="23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323640" y="620640"/>
            <a:ext cx="4699440" cy="3618360"/>
          </a:xfrm>
          <a:prstGeom prst="rect">
            <a:avLst/>
          </a:prstGeom>
        </p:spPr>
      </p:pic>
      <p:sp>
        <p:nvSpPr>
          <p:cNvPr id="234" name="CustomShape 1"/>
          <p:cNvSpPr/>
          <p:nvPr/>
        </p:nvSpPr>
        <p:spPr>
          <a:xfrm>
            <a:off x="4428000" y="260640"/>
            <a:ext cx="4546440" cy="2224440"/>
          </a:xfrm>
          <a:prstGeom prst="rect">
            <a:avLst/>
          </a:prstGeom>
          <a:ln w="28440">
            <a:solidFill>
              <a:srgbClr val="C00000"/>
            </a:solidFill>
            <a:rou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Calibri"/>
              </a:rPr>
              <a:t>Маяковский сделал смелый и решительный шаг, превратив поэзию в активную участницу митингов, демонстраций, диспутов. Поэзия вышла на площади, обратилась к колоннам демонстрантов.</a:t>
            </a:r>
            <a:endParaRPr/>
          </a:p>
        </p:txBody>
      </p:sp>
      <p:sp>
        <p:nvSpPr>
          <p:cNvPr id="235" name="CustomShape 2"/>
          <p:cNvSpPr/>
          <p:nvPr/>
        </p:nvSpPr>
        <p:spPr>
          <a:xfrm>
            <a:off x="108000" y="4365000"/>
            <a:ext cx="3527640" cy="1309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1" i="1">
                <a:solidFill>
                  <a:srgbClr val="FF0000"/>
                </a:solidFill>
                <a:latin typeface="Calibri"/>
              </a:rPr>
              <a:t>17 декабря 1918 года поэт впервые прочёл со сцены Матросского театра стихи «Левый марш». </a:t>
            </a:r>
            <a:endParaRPr/>
          </a:p>
        </p:txBody>
      </p:sp>
      <p:pic>
        <p:nvPicPr>
          <p:cNvPr id="236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251640" y="5445360"/>
            <a:ext cx="1685160" cy="1237680"/>
          </a:xfrm>
          <a:prstGeom prst="rect">
            <a:avLst/>
          </a:prstGeom>
        </p:spPr>
      </p:pic>
      <p:sp>
        <p:nvSpPr>
          <p:cNvPr id="23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38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0B9D2D1-B6D1-4F52-852A-FB0A1BBE428F}" type="slidenum">
              <a:rPr lang="ru-RU">
                <a:solidFill>
                  <a:srgbClr val="000000"/>
                </a:solidFill>
                <a:latin typeface="Calibri"/>
              </a:rPr>
              <a:t>25</a:t>
            </a:fld>
            <a:endParaRPr/>
          </a:p>
        </p:txBody>
      </p:sp>
      <p:sp>
        <p:nvSpPr>
          <p:cNvPr id="239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59240" y="188640"/>
            <a:ext cx="5484960" cy="4099680"/>
          </a:xfrm>
          <a:prstGeom prst="rect">
            <a:avLst/>
          </a:prstGeom>
        </p:spPr>
      </p:pic>
      <p:pic>
        <p:nvPicPr>
          <p:cNvPr id="241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72200" y="2925000"/>
            <a:ext cx="2806200" cy="3725640"/>
          </a:xfrm>
          <a:prstGeom prst="rect">
            <a:avLst/>
          </a:prstGeom>
        </p:spPr>
      </p:pic>
      <p:pic>
        <p:nvPicPr>
          <p:cNvPr id="242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3640" y="4289040"/>
            <a:ext cx="5848200" cy="2361600"/>
          </a:xfrm>
          <a:prstGeom prst="rect">
            <a:avLst/>
          </a:prstGeom>
        </p:spPr>
      </p:pic>
      <p:sp>
        <p:nvSpPr>
          <p:cNvPr id="243" name="CustomShape 1"/>
          <p:cNvSpPr/>
          <p:nvPr/>
        </p:nvSpPr>
        <p:spPr>
          <a:xfrm>
            <a:off x="323640" y="188640"/>
            <a:ext cx="3815640" cy="39304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b="1" i="1">
                <a:solidFill>
                  <a:srgbClr val="C00000"/>
                </a:solidFill>
                <a:latin typeface="Calibri"/>
              </a:rPr>
              <a:t>Разворачивайтесь в марше!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Словесной не место кляузе.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Тише, ораторы!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Ваше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слово,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товарищ маузер.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Довольно жить законом,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данным Адамом и Евой.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Клячу истории загоним.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Левой!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Левой!</a:t>
            </a:r>
            <a:endParaRPr/>
          </a:p>
          <a:p>
            <a:r>
              <a:rPr lang="ru-RU" b="1" i="1">
                <a:solidFill>
                  <a:srgbClr val="C00000"/>
                </a:solidFill>
                <a:latin typeface="Calibri"/>
              </a:rPr>
              <a:t>Левой!</a:t>
            </a:r>
            <a:endParaRPr/>
          </a:p>
          <a:p>
            <a:pPr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Владимир Маяковский. </a:t>
            </a:r>
            <a:endParaRPr/>
          </a:p>
          <a:p>
            <a:pPr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Левый марш. (Матросам). 1918год</a:t>
            </a:r>
            <a:endParaRPr/>
          </a:p>
        </p:txBody>
      </p:sp>
      <p:sp>
        <p:nvSpPr>
          <p:cNvPr id="24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4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66CF665-EE07-4220-9C41-FBD114FD91D6}" type="slidenum">
              <a:rPr lang="ru-RU">
                <a:solidFill>
                  <a:srgbClr val="000000"/>
                </a:solidFill>
                <a:latin typeface="Calibri"/>
              </a:rPr>
              <a:t>26</a:t>
            </a:fld>
            <a:endParaRPr/>
          </a:p>
        </p:txBody>
      </p:sp>
      <p:sp>
        <p:nvSpPr>
          <p:cNvPr id="24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3029040" y="293400"/>
            <a:ext cx="5977080" cy="3134880"/>
          </a:xfrm>
          <a:prstGeom prst="rect">
            <a:avLst/>
          </a:prstGeom>
        </p:spPr>
      </p:pic>
      <p:pic>
        <p:nvPicPr>
          <p:cNvPr id="248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287640" y="2360520"/>
            <a:ext cx="2545920" cy="3533760"/>
          </a:xfrm>
          <a:prstGeom prst="rect">
            <a:avLst/>
          </a:prstGeom>
        </p:spPr>
      </p:pic>
      <p:pic>
        <p:nvPicPr>
          <p:cNvPr id="249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3029040" y="3069000"/>
            <a:ext cx="5977080" cy="3276000"/>
          </a:xfrm>
          <a:prstGeom prst="rect">
            <a:avLst/>
          </a:prstGeom>
        </p:spPr>
      </p:pic>
      <p:sp>
        <p:nvSpPr>
          <p:cNvPr id="250" name="CustomShape 1"/>
          <p:cNvSpPr/>
          <p:nvPr/>
        </p:nvSpPr>
        <p:spPr>
          <a:xfrm>
            <a:off x="98280" y="6093360"/>
            <a:ext cx="8907840" cy="364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Афиши и эскизы костюмов, сделанные В.Маяковским к пьесе « Мистерия Буф»</a:t>
            </a:r>
            <a:endParaRPr/>
          </a:p>
        </p:txBody>
      </p:sp>
      <p:sp>
        <p:nvSpPr>
          <p:cNvPr id="251" name="CustomShape 2"/>
          <p:cNvSpPr/>
          <p:nvPr/>
        </p:nvSpPr>
        <p:spPr>
          <a:xfrm>
            <a:off x="107640" y="293400"/>
            <a:ext cx="2905560" cy="2036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i="1">
                <a:solidFill>
                  <a:srgbClr val="C00000"/>
                </a:solidFill>
                <a:latin typeface="Calibri"/>
              </a:rPr>
              <a:t>В августе 1917 года задумал написать «Мистерию Буфф», которая была закончена 25 октября 1918 года и поставлена к годовщине революции (реж. Вс. Мейерхольд, худ. К. Малевич)</a:t>
            </a:r>
            <a:endParaRPr/>
          </a:p>
        </p:txBody>
      </p:sp>
      <p:sp>
        <p:nvSpPr>
          <p:cNvPr id="252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53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ABEDDBB-4883-4583-A68A-380B01E34014}" type="slidenum">
              <a:rPr lang="ru-RU">
                <a:solidFill>
                  <a:srgbClr val="000000"/>
                </a:solidFill>
                <a:latin typeface="Calibri"/>
              </a:rPr>
              <a:t>27</a:t>
            </a:fld>
            <a:endParaRPr/>
          </a:p>
        </p:txBody>
      </p:sp>
      <p:sp>
        <p:nvSpPr>
          <p:cNvPr id="254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67640" y="620640"/>
            <a:ext cx="2735640" cy="5578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Calibri"/>
              </a:rPr>
              <a:t>В марте 1919 Маяковский переезжает в Москву, где в октябре началось его сотрудничество с РОСТА. Присущая Маяковскому потребность в массовой агитационной деятельности нашла удовлетворение в художественной и поэтической работе над плакатами «Окна РОСТА».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56" name="CustomShape 2"/>
          <p:cNvSpPr/>
          <p:nvPr/>
        </p:nvSpPr>
        <p:spPr>
          <a:xfrm>
            <a:off x="3446640" y="114480"/>
            <a:ext cx="1292040" cy="55764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7200" b="1">
                <a:solidFill>
                  <a:srgbClr val="FF0000"/>
                </a:solidFill>
                <a:latin typeface="Calibri"/>
              </a:rPr>
              <a:t>Окна РОСТА</a:t>
            </a:r>
            <a:endParaRPr/>
          </a:p>
        </p:txBody>
      </p:sp>
      <p:pic>
        <p:nvPicPr>
          <p:cNvPr id="257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5148000" y="271800"/>
            <a:ext cx="3024720" cy="5676480"/>
          </a:xfrm>
          <a:prstGeom prst="rect">
            <a:avLst/>
          </a:prstGeom>
        </p:spPr>
      </p:pic>
      <p:sp>
        <p:nvSpPr>
          <p:cNvPr id="258" name="CustomShape 3"/>
          <p:cNvSpPr/>
          <p:nvPr/>
        </p:nvSpPr>
        <p:spPr>
          <a:xfrm>
            <a:off x="4730400" y="6091200"/>
            <a:ext cx="4175640" cy="6386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FF0000"/>
                </a:solidFill>
                <a:latin typeface="Calibri"/>
              </a:rPr>
              <a:t>"Первое окно сатиры РОСТА, сделанное В.Маяковским"1919 г.</a:t>
            </a:r>
            <a:endParaRPr/>
          </a:p>
        </p:txBody>
      </p:sp>
      <p:sp>
        <p:nvSpPr>
          <p:cNvPr id="259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60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A4D03AB-879B-4B8E-AEEE-6895637C75F5}" type="slidenum">
              <a:rPr lang="ru-RU">
                <a:solidFill>
                  <a:srgbClr val="000000"/>
                </a:solidFill>
                <a:latin typeface="Calibri"/>
              </a:rPr>
              <a:t>28</a:t>
            </a:fld>
            <a:endParaRPr/>
          </a:p>
        </p:txBody>
      </p:sp>
      <p:sp>
        <p:nvSpPr>
          <p:cNvPr id="261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122040" y="6005520"/>
            <a:ext cx="4175640" cy="6386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i="1">
                <a:solidFill>
                  <a:srgbClr val="FF0000"/>
                </a:solidFill>
                <a:latin typeface="Calibri"/>
              </a:rPr>
              <a:t>«Окно» РОСТА № 742. Рисунок В. Маяковского</a:t>
            </a:r>
            <a:endParaRPr/>
          </a:p>
        </p:txBody>
      </p:sp>
      <p:pic>
        <p:nvPicPr>
          <p:cNvPr id="263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82760" y="166680"/>
            <a:ext cx="3962160" cy="5565960"/>
          </a:xfrm>
          <a:prstGeom prst="rect">
            <a:avLst/>
          </a:prstGeom>
        </p:spPr>
      </p:pic>
      <p:sp>
        <p:nvSpPr>
          <p:cNvPr id="264" name="CustomShape 2"/>
          <p:cNvSpPr/>
          <p:nvPr/>
        </p:nvSpPr>
        <p:spPr>
          <a:xfrm>
            <a:off x="4894560" y="5953680"/>
            <a:ext cx="4137840" cy="6386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'Окно' Роста № 598. Рисунок В. Маяковского</a:t>
            </a:r>
            <a:endParaRPr/>
          </a:p>
        </p:txBody>
      </p:sp>
      <p:sp>
        <p:nvSpPr>
          <p:cNvPr id="265" name="CustomShape 3"/>
          <p:cNvSpPr/>
          <p:nvPr/>
        </p:nvSpPr>
        <p:spPr>
          <a:xfrm>
            <a:off x="3643560" y="468720"/>
            <a:ext cx="1292040" cy="55764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7200" b="1">
                <a:solidFill>
                  <a:srgbClr val="FF0000"/>
                </a:solidFill>
                <a:latin typeface="Calibri"/>
              </a:rPr>
              <a:t>Окна РОСТА</a:t>
            </a:r>
            <a:endParaRPr/>
          </a:p>
        </p:txBody>
      </p:sp>
      <p:pic>
        <p:nvPicPr>
          <p:cNvPr id="266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179640" y="468720"/>
            <a:ext cx="3714120" cy="4961880"/>
          </a:xfrm>
          <a:prstGeom prst="rect">
            <a:avLst/>
          </a:prstGeom>
        </p:spPr>
      </p:pic>
      <p:sp>
        <p:nvSpPr>
          <p:cNvPr id="267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68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81CDE63-4A92-47F4-92C6-470E678AC7E2}" type="slidenum">
              <a:rPr lang="ru-RU">
                <a:solidFill>
                  <a:srgbClr val="000000"/>
                </a:solidFill>
                <a:latin typeface="Calibri"/>
              </a:rPr>
              <a:t>29</a:t>
            </a:fld>
            <a:endParaRPr/>
          </a:p>
        </p:txBody>
      </p:sp>
      <p:sp>
        <p:nvSpPr>
          <p:cNvPr id="269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683640" y="322200"/>
            <a:ext cx="7776000" cy="4546080"/>
          </a:xfrm>
          <a:prstGeom prst="rect">
            <a:avLst/>
          </a:prstGeom>
          <a:ln>
            <a:solidFill>
              <a:srgbClr val="376092"/>
            </a:solidFill>
          </a:ln>
        </p:spPr>
      </p:pic>
      <p:pic>
        <p:nvPicPr>
          <p:cNvPr id="55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23640" y="5661360"/>
            <a:ext cx="1132920" cy="1085040"/>
          </a:xfrm>
          <a:prstGeom prst="rect">
            <a:avLst/>
          </a:prstGeom>
        </p:spPr>
      </p:pic>
      <p:sp>
        <p:nvSpPr>
          <p:cNvPr id="56" name="CustomShape 1"/>
          <p:cNvSpPr/>
          <p:nvPr/>
        </p:nvSpPr>
        <p:spPr>
          <a:xfrm>
            <a:off x="539640" y="4996440"/>
            <a:ext cx="8136360" cy="15501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i="1">
                <a:solidFill>
                  <a:srgbClr val="002060"/>
                </a:solidFill>
                <a:latin typeface="Calibri"/>
              </a:rPr>
              <a:t>Отец , Владимир Константинович Маяковский (1857—1906), служил лесничим третьего  разряда . Мать поэта, Александра Алексеевна Павленко (1867—1954), из рода кубанских казаков, воспитывала детей и вела хозяйство.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600" b="1" i="1">
                <a:solidFill>
                  <a:srgbClr val="002060"/>
                </a:solidFill>
                <a:latin typeface="Calibri"/>
              </a:rPr>
              <a:t>У будущего поэта было две сестры: Людмила (1884—1972) и Ольга (1890—1949) и братья Константин (умер в трёхлетнем возрасте от скарлатины) и Александр (умер во младенчестве). </a:t>
            </a:r>
            <a:endParaRPr/>
          </a:p>
        </p:txBody>
      </p:sp>
      <p:sp>
        <p:nvSpPr>
          <p:cNvPr id="57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58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72CE089-FC2E-4B6A-A169-4F0BCC8653A5}" type="slidenum">
              <a:rPr lang="ru-RU">
                <a:solidFill>
                  <a:srgbClr val="000000"/>
                </a:solidFill>
                <a:latin typeface="Calibri"/>
              </a:rPr>
              <a:t>3</a:t>
            </a:fld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4760" y="143280"/>
            <a:ext cx="3674520" cy="4797360"/>
          </a:xfrm>
          <a:prstGeom prst="rect">
            <a:avLst/>
          </a:prstGeom>
        </p:spPr>
      </p:pic>
      <p:sp>
        <p:nvSpPr>
          <p:cNvPr id="271" name="CustomShape 1"/>
          <p:cNvSpPr/>
          <p:nvPr/>
        </p:nvSpPr>
        <p:spPr>
          <a:xfrm>
            <a:off x="178200" y="5232240"/>
            <a:ext cx="3815640" cy="6386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>
                <a:solidFill>
                  <a:srgbClr val="FF0000"/>
                </a:solidFill>
                <a:latin typeface="Calibri"/>
              </a:rPr>
              <a:t>'Окно' Роста № 532. Фрагмент. Рисунок В. Маяковского</a:t>
            </a:r>
            <a:endParaRPr/>
          </a:p>
        </p:txBody>
      </p:sp>
      <p:pic>
        <p:nvPicPr>
          <p:cNvPr id="272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000" y="150480"/>
            <a:ext cx="3596760" cy="5713920"/>
          </a:xfrm>
          <a:prstGeom prst="rect">
            <a:avLst/>
          </a:prstGeom>
        </p:spPr>
      </p:pic>
      <p:sp>
        <p:nvSpPr>
          <p:cNvPr id="273" name="CustomShape 2"/>
          <p:cNvSpPr/>
          <p:nvPr/>
        </p:nvSpPr>
        <p:spPr>
          <a:xfrm>
            <a:off x="3835080" y="112320"/>
            <a:ext cx="1292040" cy="55764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7200" b="1">
                <a:solidFill>
                  <a:srgbClr val="FF0000"/>
                </a:solidFill>
                <a:latin typeface="Calibri"/>
              </a:rPr>
              <a:t>Окна РОСТА</a:t>
            </a:r>
            <a:endParaRPr/>
          </a:p>
        </p:txBody>
      </p:sp>
      <p:sp>
        <p:nvSpPr>
          <p:cNvPr id="274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75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CFB24D5-5A47-485E-BB44-A2CE24404FED}" type="slidenum">
              <a:rPr lang="ru-RU">
                <a:solidFill>
                  <a:srgbClr val="000000"/>
                </a:solidFill>
                <a:latin typeface="Calibri"/>
              </a:rPr>
              <a:t>30</a:t>
            </a:fld>
            <a:endParaRPr/>
          </a:p>
        </p:txBody>
      </p:sp>
      <p:sp>
        <p:nvSpPr>
          <p:cNvPr id="276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5688000" y="188640"/>
            <a:ext cx="3239640" cy="3008160"/>
          </a:xfrm>
          <a:prstGeom prst="rect">
            <a:avLst/>
          </a:prstGeom>
        </p:spPr>
      </p:pic>
      <p:pic>
        <p:nvPicPr>
          <p:cNvPr id="278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4833720" y="3357000"/>
            <a:ext cx="4094280" cy="3023640"/>
          </a:xfrm>
          <a:prstGeom prst="rect">
            <a:avLst/>
          </a:prstGeom>
        </p:spPr>
      </p:pic>
      <p:sp>
        <p:nvSpPr>
          <p:cNvPr id="279" name="CustomShape 1"/>
          <p:cNvSpPr/>
          <p:nvPr/>
        </p:nvSpPr>
        <p:spPr>
          <a:xfrm>
            <a:off x="235800" y="5870880"/>
            <a:ext cx="5070960" cy="699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Calibri"/>
              </a:rPr>
              <a:t>Рекламные плакаты , созданные В.Маяковским в разные годы.</a:t>
            </a:r>
            <a:endParaRPr/>
          </a:p>
        </p:txBody>
      </p:sp>
      <p:pic>
        <p:nvPicPr>
          <p:cNvPr id="280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235800" y="1573560"/>
            <a:ext cx="4387680" cy="3359520"/>
          </a:xfrm>
          <a:prstGeom prst="rect">
            <a:avLst/>
          </a:prstGeom>
        </p:spPr>
      </p:pic>
      <p:sp>
        <p:nvSpPr>
          <p:cNvPr id="281" name="CustomShape 2"/>
          <p:cNvSpPr/>
          <p:nvPr/>
        </p:nvSpPr>
        <p:spPr>
          <a:xfrm>
            <a:off x="235800" y="332640"/>
            <a:ext cx="5451480" cy="1187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Одним из первых и самых известных «копирайтеров» 1920-х годов был Владимир Маяковский – автор гениальных рекламных плакатов.</a:t>
            </a:r>
            <a:endParaRPr/>
          </a:p>
        </p:txBody>
      </p:sp>
      <p:sp>
        <p:nvSpPr>
          <p:cNvPr id="282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83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C59D3A9-62B7-4C75-84FA-E9C8A84B2598}" type="slidenum">
              <a:rPr lang="ru-RU">
                <a:solidFill>
                  <a:srgbClr val="000000"/>
                </a:solidFill>
                <a:latin typeface="Calibri"/>
              </a:rPr>
              <a:t>31</a:t>
            </a:fld>
            <a:endParaRPr/>
          </a:p>
        </p:txBody>
      </p:sp>
      <p:sp>
        <p:nvSpPr>
          <p:cNvPr id="284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52280"/>
            <a:ext cx="4488840" cy="4428360"/>
          </a:xfrm>
          <a:prstGeom prst="rect">
            <a:avLst/>
          </a:prstGeom>
        </p:spPr>
      </p:pic>
      <p:pic>
        <p:nvPicPr>
          <p:cNvPr id="286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00" y="152280"/>
            <a:ext cx="4104360" cy="5936760"/>
          </a:xfrm>
          <a:prstGeom prst="rect">
            <a:avLst/>
          </a:prstGeom>
        </p:spPr>
      </p:pic>
      <p:pic>
        <p:nvPicPr>
          <p:cNvPr id="287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6069960" y="2821680"/>
            <a:ext cx="2790360" cy="4035600"/>
          </a:xfrm>
          <a:prstGeom prst="rect">
            <a:avLst/>
          </a:prstGeom>
        </p:spPr>
      </p:pic>
      <p:pic>
        <p:nvPicPr>
          <p:cNvPr id="288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3132000" y="2493000"/>
            <a:ext cx="2710080" cy="3861360"/>
          </a:xfrm>
          <a:prstGeom prst="rect">
            <a:avLst/>
          </a:prstGeom>
        </p:spPr>
      </p:pic>
      <p:pic>
        <p:nvPicPr>
          <p:cNvPr id="289" name="Рисунок 5"/>
          <p:cNvPicPr/>
          <p:nvPr/>
        </p:nvPicPr>
        <p:blipFill>
          <a:blip r:embed="rId6"/>
          <a:stretch>
            <a:fillRect/>
          </a:stretch>
        </p:blipFill>
        <p:spPr>
          <a:xfrm>
            <a:off x="2880" y="4839840"/>
            <a:ext cx="4466520" cy="1760760"/>
          </a:xfrm>
          <a:prstGeom prst="rect">
            <a:avLst/>
          </a:prstGeom>
        </p:spPr>
      </p:pic>
      <p:sp>
        <p:nvSpPr>
          <p:cNvPr id="290" name="CustomShape 1"/>
          <p:cNvSpPr/>
          <p:nvPr/>
        </p:nvSpPr>
        <p:spPr>
          <a:xfrm>
            <a:off x="107640" y="152280"/>
            <a:ext cx="4787280" cy="6386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Рекламные плакаты , созданные В.Маяковским в разные годы.</a:t>
            </a:r>
            <a:endParaRPr/>
          </a:p>
        </p:txBody>
      </p:sp>
      <p:sp>
        <p:nvSpPr>
          <p:cNvPr id="291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292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609F050-E055-435E-896B-4223E16BA3A7}" type="slidenum">
              <a:rPr lang="ru-RU">
                <a:solidFill>
                  <a:srgbClr val="000000"/>
                </a:solidFill>
                <a:latin typeface="Calibri"/>
              </a:rPr>
              <a:t>32</a:t>
            </a:fld>
            <a:endParaRPr/>
          </a:p>
        </p:txBody>
      </p:sp>
      <p:sp>
        <p:nvSpPr>
          <p:cNvPr id="293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19080" y="-29160"/>
            <a:ext cx="8872560" cy="2112120"/>
          </a:xfrm>
          <a:prstGeom prst="rect">
            <a:avLst/>
          </a:prstGeom>
        </p:spPr>
      </p:pic>
      <p:pic>
        <p:nvPicPr>
          <p:cNvPr id="295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194760" y="2083680"/>
            <a:ext cx="3781800" cy="3003120"/>
          </a:xfrm>
          <a:prstGeom prst="rect">
            <a:avLst/>
          </a:prstGeom>
        </p:spPr>
      </p:pic>
      <p:pic>
        <p:nvPicPr>
          <p:cNvPr id="296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2771640" y="1683000"/>
            <a:ext cx="3743640" cy="2825280"/>
          </a:xfrm>
          <a:prstGeom prst="rect">
            <a:avLst/>
          </a:prstGeom>
        </p:spPr>
      </p:pic>
      <p:sp>
        <p:nvSpPr>
          <p:cNvPr id="297" name="CustomShape 1"/>
          <p:cNvSpPr/>
          <p:nvPr/>
        </p:nvSpPr>
        <p:spPr>
          <a:xfrm>
            <a:off x="171360" y="5229360"/>
            <a:ext cx="8773920" cy="146160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В творчестве Маяковского должное место занимают сценарии к фильмам. В 1919 году в свет вышло три киноленты, в которых Владимир выступил актёром, сценаристом и режиссёром.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>
                <a:solidFill>
                  <a:srgbClr val="C00000"/>
                </a:solidFill>
                <a:latin typeface="Calibri"/>
              </a:rPr>
              <a:t> Владимир Маяковский в фильме "Барышня и хулиган» (единственный из сохранившихся фильмов). В главной женской роли Александра Ребикова.</a:t>
            </a:r>
            <a:endParaRPr/>
          </a:p>
        </p:txBody>
      </p:sp>
      <p:pic>
        <p:nvPicPr>
          <p:cNvPr id="298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6300360" y="1684440"/>
            <a:ext cx="2668320" cy="3616200"/>
          </a:xfrm>
          <a:prstGeom prst="rect">
            <a:avLst/>
          </a:prstGeom>
        </p:spPr>
      </p:pic>
      <p:sp>
        <p:nvSpPr>
          <p:cNvPr id="299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00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9B6460A-16CA-46C2-B3DD-8B9BDDC7580D}" type="slidenum">
              <a:rPr lang="ru-RU">
                <a:solidFill>
                  <a:srgbClr val="000000"/>
                </a:solidFill>
                <a:latin typeface="Calibri"/>
              </a:rPr>
              <a:t>33</a:t>
            </a:fld>
            <a:endParaRPr/>
          </a:p>
        </p:txBody>
      </p:sp>
      <p:sp>
        <p:nvSpPr>
          <p:cNvPr id="301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40" y="240840"/>
            <a:ext cx="8424360" cy="5616000"/>
          </a:xfrm>
          <a:prstGeom prst="rect">
            <a:avLst/>
          </a:prstGeom>
        </p:spPr>
      </p:pic>
      <p:sp>
        <p:nvSpPr>
          <p:cNvPr id="303" name="CustomShape 1"/>
          <p:cNvSpPr/>
          <p:nvPr/>
        </p:nvSpPr>
        <p:spPr>
          <a:xfrm>
            <a:off x="395640" y="4980240"/>
            <a:ext cx="8424360" cy="173592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Начало 20-х годов было отмечено бурной полемикой между Владимиром Маяковским и Сергеем Есениным. Последний на то время примкнул к имажинистам – непримиримым противникам футуристов. Кроме того, Маяковский являлся поэтом революции и города, а Есенин в своём творчестве превозносил деревню.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0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0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1C872B1-C4AA-4673-BD74-B02F2EEDA8D0}" type="slidenum">
              <a:rPr lang="ru-RU">
                <a:solidFill>
                  <a:srgbClr val="000000"/>
                </a:solidFill>
                <a:latin typeface="Calibri"/>
              </a:rPr>
              <a:t>34</a:t>
            </a:fld>
            <a:endParaRPr/>
          </a:p>
        </p:txBody>
      </p:sp>
      <p:sp>
        <p:nvSpPr>
          <p:cNvPr id="30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3366000" y="404640"/>
            <a:ext cx="5669640" cy="17359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 Маяковский адресовал детям более 20произведений. «Что такое хорошо и что такое плохо», «Что ни страница, то слон и львица» - «Сказка о Пете, толстом ребенке, и о Симе, который тонкий», «Кем быть?», «Майская песня» и другие.</a:t>
            </a:r>
            <a:endParaRPr/>
          </a:p>
        </p:txBody>
      </p:sp>
      <p:pic>
        <p:nvPicPr>
          <p:cNvPr id="308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565920" y="188640"/>
            <a:ext cx="2642400" cy="3428280"/>
          </a:xfrm>
          <a:prstGeom prst="rect">
            <a:avLst/>
          </a:prstGeom>
        </p:spPr>
      </p:pic>
      <p:pic>
        <p:nvPicPr>
          <p:cNvPr id="309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467040" y="2171880"/>
            <a:ext cx="2538000" cy="3412440"/>
          </a:xfrm>
          <a:prstGeom prst="rect">
            <a:avLst/>
          </a:prstGeom>
        </p:spPr>
      </p:pic>
      <p:pic>
        <p:nvPicPr>
          <p:cNvPr id="310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5200920" y="3617640"/>
            <a:ext cx="1922040" cy="3032280"/>
          </a:xfrm>
          <a:prstGeom prst="rect">
            <a:avLst/>
          </a:prstGeom>
        </p:spPr>
      </p:pic>
      <p:pic>
        <p:nvPicPr>
          <p:cNvPr id="311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2988000" y="2158920"/>
            <a:ext cx="2216880" cy="2899440"/>
          </a:xfrm>
          <a:prstGeom prst="rect">
            <a:avLst/>
          </a:prstGeom>
        </p:spPr>
      </p:pic>
      <p:sp>
        <p:nvSpPr>
          <p:cNvPr id="312" name="CustomShape 2"/>
          <p:cNvSpPr/>
          <p:nvPr/>
        </p:nvSpPr>
        <p:spPr>
          <a:xfrm>
            <a:off x="231480" y="5301360"/>
            <a:ext cx="467964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i="1">
                <a:solidFill>
                  <a:srgbClr val="FFF1EC"/>
                </a:solidFill>
                <a:latin typeface="Calibri"/>
              </a:rPr>
              <a:t>Стихи детям</a:t>
            </a:r>
            <a:endParaRPr/>
          </a:p>
        </p:txBody>
      </p:sp>
      <p:sp>
        <p:nvSpPr>
          <p:cNvPr id="313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14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56C0BF59-47B3-4690-964A-217D8F1649DC}" type="slidenum">
              <a:rPr lang="ru-RU">
                <a:solidFill>
                  <a:srgbClr val="000000"/>
                </a:solidFill>
                <a:latin typeface="Calibri"/>
              </a:rPr>
              <a:t>35</a:t>
            </a:fld>
            <a:endParaRPr/>
          </a:p>
        </p:txBody>
      </p:sp>
      <p:sp>
        <p:nvSpPr>
          <p:cNvPr id="315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116640"/>
            <a:ext cx="4269960" cy="6663600"/>
          </a:xfrm>
          <a:prstGeom prst="rect">
            <a:avLst/>
          </a:prstGeom>
        </p:spPr>
      </p:pic>
      <p:sp>
        <p:nvSpPr>
          <p:cNvPr id="317" name="CustomShape 1"/>
          <p:cNvSpPr/>
          <p:nvPr/>
        </p:nvSpPr>
        <p:spPr>
          <a:xfrm>
            <a:off x="179640" y="6126120"/>
            <a:ext cx="4269960" cy="63864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в редакции журнала "Красная нива", 1924г</a:t>
            </a:r>
            <a:endParaRPr/>
          </a:p>
        </p:txBody>
      </p:sp>
      <p:sp>
        <p:nvSpPr>
          <p:cNvPr id="318" name="CustomShape 2"/>
          <p:cNvSpPr/>
          <p:nvPr/>
        </p:nvSpPr>
        <p:spPr>
          <a:xfrm>
            <a:off x="4636440" y="121680"/>
            <a:ext cx="4031640" cy="20102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 1922—1926 годах активно сотрудничал с «Известиями», в 1926—1929 годах — с «Комсомольской правдой». Печатался в журналах: «Новый мир», «Молодая гвардия», «Огонёк», «Крокодил», «Красная нива» и др. </a:t>
            </a:r>
            <a:endParaRPr/>
          </a:p>
        </p:txBody>
      </p:sp>
      <p:pic>
        <p:nvPicPr>
          <p:cNvPr id="319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853880" y="2277000"/>
            <a:ext cx="4115520" cy="3344400"/>
          </a:xfrm>
          <a:prstGeom prst="rect">
            <a:avLst/>
          </a:prstGeom>
        </p:spPr>
      </p:pic>
      <p:sp>
        <p:nvSpPr>
          <p:cNvPr id="320" name="CustomShape 3"/>
          <p:cNvSpPr/>
          <p:nvPr/>
        </p:nvSpPr>
        <p:spPr>
          <a:xfrm>
            <a:off x="4636440" y="5622120"/>
            <a:ext cx="4332600" cy="912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Юбилейный шарж в газете «Известия». Самый высоким изображен В.Маяковский. 1927год.</a:t>
            </a:r>
            <a:endParaRPr/>
          </a:p>
        </p:txBody>
      </p:sp>
      <p:sp>
        <p:nvSpPr>
          <p:cNvPr id="321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22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22FD808-23A6-49D0-8A0E-8FD9706EB8E1}" type="slidenum">
              <a:rPr lang="ru-RU">
                <a:solidFill>
                  <a:srgbClr val="000000"/>
                </a:solidFill>
                <a:latin typeface="Calibri"/>
              </a:rPr>
              <a:t>36</a:t>
            </a:fld>
            <a:endParaRPr/>
          </a:p>
        </p:txBody>
      </p:sp>
      <p:sp>
        <p:nvSpPr>
          <p:cNvPr id="323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640" y="260640"/>
            <a:ext cx="4979520" cy="6048000"/>
          </a:xfrm>
          <a:prstGeom prst="rect">
            <a:avLst/>
          </a:prstGeom>
        </p:spPr>
      </p:pic>
      <p:sp>
        <p:nvSpPr>
          <p:cNvPr id="325" name="CustomShape 1"/>
          <p:cNvSpPr/>
          <p:nvPr/>
        </p:nvSpPr>
        <p:spPr>
          <a:xfrm>
            <a:off x="1835640" y="5109120"/>
            <a:ext cx="6624000" cy="9129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Удостоверение № 2277, выданное Отделом изобразительных искусств Наркомпроса сотруднику литературно-художественного подотдела В.В. Маяковскому.</a:t>
            </a:r>
            <a:endParaRPr/>
          </a:p>
        </p:txBody>
      </p:sp>
      <p:sp>
        <p:nvSpPr>
          <p:cNvPr id="326" name="CustomShape 2"/>
          <p:cNvSpPr/>
          <p:nvPr/>
        </p:nvSpPr>
        <p:spPr>
          <a:xfrm>
            <a:off x="5436000" y="404640"/>
            <a:ext cx="3023640" cy="44791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 первые годы революции Маяковский активно работал в советских государственных органах народного просвещения. В 1918—1919 гг. это была работа в ИЗО (Отделе изобразительных искусств) — сначала в Петрограде, а затем в Москве; в 1919—1921 гг. — в РОСТА, которое с середины 1920 г. вошло в состав Наркомпроса; в 1921—1922 тг. — в Главполитпросвете. </a:t>
            </a:r>
            <a:endParaRPr/>
          </a:p>
        </p:txBody>
      </p:sp>
      <p:sp>
        <p:nvSpPr>
          <p:cNvPr id="32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28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E160490-E873-46B4-BCA7-EDC42CC251CC}" type="slidenum">
              <a:rPr lang="ru-RU">
                <a:solidFill>
                  <a:srgbClr val="000000"/>
                </a:solidFill>
                <a:latin typeface="Calibri"/>
              </a:rPr>
              <a:t>37</a:t>
            </a:fld>
            <a:endParaRPr/>
          </a:p>
        </p:txBody>
      </p:sp>
      <p:sp>
        <p:nvSpPr>
          <p:cNvPr id="329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238320"/>
            <a:ext cx="8784360" cy="6430320"/>
          </a:xfrm>
          <a:prstGeom prst="rect">
            <a:avLst/>
          </a:prstGeom>
          <a:ln>
            <a:solidFill>
              <a:srgbClr val="F34819"/>
            </a:solidFill>
          </a:ln>
        </p:spPr>
      </p:pic>
      <p:pic>
        <p:nvPicPr>
          <p:cNvPr id="331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238320"/>
            <a:ext cx="4987440" cy="35694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32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2768040" y="3022560"/>
            <a:ext cx="1523160" cy="2496600"/>
          </a:xfrm>
          <a:prstGeom prst="rect">
            <a:avLst/>
          </a:prstGeom>
        </p:spPr>
      </p:pic>
      <p:sp>
        <p:nvSpPr>
          <p:cNvPr id="333" name="CustomShape 1"/>
          <p:cNvSpPr/>
          <p:nvPr/>
        </p:nvSpPr>
        <p:spPr>
          <a:xfrm>
            <a:off x="179640" y="3022560"/>
            <a:ext cx="2807640" cy="63864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Владимир Маяковский, Германия, 1923г.</a:t>
            </a:r>
            <a:endParaRPr/>
          </a:p>
        </p:txBody>
      </p:sp>
      <p:pic>
        <p:nvPicPr>
          <p:cNvPr id="334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4427640" y="3651840"/>
            <a:ext cx="4532040" cy="28807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35" name="CustomShape 2"/>
          <p:cNvSpPr/>
          <p:nvPr/>
        </p:nvSpPr>
        <p:spPr>
          <a:xfrm>
            <a:off x="4843800" y="923400"/>
            <a:ext cx="3978000" cy="146160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Владимир Маяковский очень много путешествовал.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С 1922 по 1925 годы включительно побывал в таких странах, как Латвия, Франция, Германия.</a:t>
            </a:r>
            <a:endParaRPr/>
          </a:p>
        </p:txBody>
      </p:sp>
      <p:sp>
        <p:nvSpPr>
          <p:cNvPr id="336" name="CustomShape 3"/>
          <p:cNvSpPr/>
          <p:nvPr/>
        </p:nvSpPr>
        <p:spPr>
          <a:xfrm>
            <a:off x="4409640" y="6023160"/>
            <a:ext cx="4546080" cy="63864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совершает авиатур в Париже в июне 1925 года.</a:t>
            </a:r>
            <a:endParaRPr/>
          </a:p>
        </p:txBody>
      </p:sp>
      <p:sp>
        <p:nvSpPr>
          <p:cNvPr id="337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38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EF730FA-B2E1-416A-8187-F3070101CB27}" type="slidenum">
              <a:rPr lang="ru-RU">
                <a:solidFill>
                  <a:srgbClr val="000000"/>
                </a:solidFill>
                <a:latin typeface="Calibri"/>
              </a:rPr>
              <a:t>38</a:t>
            </a:fld>
            <a:endParaRPr/>
          </a:p>
        </p:txBody>
      </p:sp>
      <p:sp>
        <p:nvSpPr>
          <p:cNvPr id="339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00" y="1082160"/>
            <a:ext cx="3811680" cy="55069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41" name="CustomShape 1"/>
          <p:cNvSpPr/>
          <p:nvPr/>
        </p:nvSpPr>
        <p:spPr>
          <a:xfrm flipH="1">
            <a:off x="5003280" y="5758200"/>
            <a:ext cx="3811680" cy="91296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и  Давид Бурлюк на Рокуэй-Бич в Нью-Йорке в августе 1925г</a:t>
            </a:r>
            <a:endParaRPr/>
          </a:p>
        </p:txBody>
      </p:sp>
      <p:sp>
        <p:nvSpPr>
          <p:cNvPr id="342" name="CustomShape 2"/>
          <p:cNvSpPr/>
          <p:nvPr/>
        </p:nvSpPr>
        <p:spPr>
          <a:xfrm>
            <a:off x="251640" y="188640"/>
            <a:ext cx="8640360" cy="1187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 1925 году посетил США, Гавану и Мексику. Путешествие в США принесло поэту очень хороший подарок – после краткого, но бурного романа с эмигранткой из России, у него родилась дочь, Патриция.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43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40" y="1081080"/>
            <a:ext cx="2927520" cy="3859200"/>
          </a:xfrm>
          <a:prstGeom prst="rect">
            <a:avLst/>
          </a:prstGeom>
        </p:spPr>
      </p:pic>
      <p:sp>
        <p:nvSpPr>
          <p:cNvPr id="344" name="CustomShape 3"/>
          <p:cNvSpPr/>
          <p:nvPr/>
        </p:nvSpPr>
        <p:spPr>
          <a:xfrm>
            <a:off x="395640" y="4941000"/>
            <a:ext cx="2303640" cy="63864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в Мексике. 1925 год</a:t>
            </a:r>
            <a:endParaRPr/>
          </a:p>
        </p:txBody>
      </p:sp>
      <p:pic>
        <p:nvPicPr>
          <p:cNvPr id="345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2699640" y="2727720"/>
            <a:ext cx="2170800" cy="3486600"/>
          </a:xfrm>
          <a:prstGeom prst="rect">
            <a:avLst/>
          </a:prstGeom>
        </p:spPr>
      </p:pic>
      <p:sp>
        <p:nvSpPr>
          <p:cNvPr id="346" name="CustomShape 4"/>
          <p:cNvSpPr/>
          <p:nvPr/>
        </p:nvSpPr>
        <p:spPr>
          <a:xfrm>
            <a:off x="539640" y="6035040"/>
            <a:ext cx="4463640" cy="63864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В.Маяковкский и мексиканский коммунист Франциско Морено</a:t>
            </a:r>
            <a:endParaRPr/>
          </a:p>
        </p:txBody>
      </p:sp>
      <p:sp>
        <p:nvSpPr>
          <p:cNvPr id="347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48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04D5620-4BAE-4CEC-9D0D-DDAB992F637B}" type="slidenum">
              <a:rPr lang="ru-RU">
                <a:solidFill>
                  <a:srgbClr val="000000"/>
                </a:solidFill>
                <a:latin typeface="Calibri"/>
              </a:rPr>
              <a:t>39</a:t>
            </a:fld>
            <a:endParaRPr/>
          </a:p>
        </p:txBody>
      </p:sp>
      <p:sp>
        <p:nvSpPr>
          <p:cNvPr id="349" name="CustomShape 7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99640" y="300960"/>
            <a:ext cx="3120120" cy="3927240"/>
          </a:xfrm>
          <a:prstGeom prst="rect">
            <a:avLst/>
          </a:prstGeom>
        </p:spPr>
      </p:pic>
      <p:pic>
        <p:nvPicPr>
          <p:cNvPr id="61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6960" y="2997000"/>
            <a:ext cx="2472120" cy="3520440"/>
          </a:xfrm>
          <a:prstGeom prst="rect">
            <a:avLst/>
          </a:prstGeom>
        </p:spPr>
      </p:pic>
      <p:pic>
        <p:nvPicPr>
          <p:cNvPr id="62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652000" y="290520"/>
            <a:ext cx="3358440" cy="6192000"/>
          </a:xfrm>
          <a:prstGeom prst="rect">
            <a:avLst/>
          </a:prstGeom>
        </p:spPr>
      </p:pic>
      <p:pic>
        <p:nvPicPr>
          <p:cNvPr id="63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3256560" y="5510880"/>
            <a:ext cx="2779560" cy="960840"/>
          </a:xfrm>
          <a:prstGeom prst="rect">
            <a:avLst/>
          </a:prstGeom>
        </p:spPr>
      </p:pic>
      <p:sp>
        <p:nvSpPr>
          <p:cNvPr id="64" name="CustomShape 1"/>
          <p:cNvSpPr/>
          <p:nvPr/>
        </p:nvSpPr>
        <p:spPr>
          <a:xfrm>
            <a:off x="2699640" y="5806800"/>
            <a:ext cx="3815640" cy="364320"/>
          </a:xfrm>
          <a:prstGeom prst="rect">
            <a:avLst/>
          </a:prstGeom>
          <a:solidFill>
            <a:srgbClr val="C6D9F1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Детские фото В.Маяковского</a:t>
            </a:r>
            <a:r>
              <a:rPr lang="ru-RU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  <p:sp>
        <p:nvSpPr>
          <p:cNvPr id="65" name="CustomShape 2"/>
          <p:cNvSpPr/>
          <p:nvPr/>
        </p:nvSpPr>
        <p:spPr>
          <a:xfrm>
            <a:off x="107640" y="476640"/>
            <a:ext cx="2067480" cy="17359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558ED5"/>
                </a:solidFill>
                <a:latin typeface="Calibri"/>
              </a:rPr>
              <a:t>Как писал сам Маяковский: «Я дедом — казак, другим — сечевик, а по рождению – грузин».</a:t>
            </a:r>
            <a:endParaRPr/>
          </a:p>
        </p:txBody>
      </p:sp>
      <p:sp>
        <p:nvSpPr>
          <p:cNvPr id="66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67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FA3CF50-C2E2-4CFF-93D2-6DAC90B91791}" type="slidenum">
              <a:rPr lang="ru-RU">
                <a:solidFill>
                  <a:srgbClr val="000000"/>
                </a:solidFill>
                <a:latin typeface="Calibri"/>
              </a:rPr>
              <a:t>4</a:t>
            </a:fld>
            <a:endParaRPr/>
          </a:p>
        </p:txBody>
      </p:sp>
      <p:sp>
        <p:nvSpPr>
          <p:cNvPr id="68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88640"/>
            <a:ext cx="8747640" cy="6480000"/>
          </a:xfrm>
          <a:prstGeom prst="rect">
            <a:avLst/>
          </a:prstGeom>
        </p:spPr>
      </p:pic>
      <p:pic>
        <p:nvPicPr>
          <p:cNvPr id="351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70440" y="332640"/>
            <a:ext cx="4103640" cy="6180840"/>
          </a:xfrm>
          <a:prstGeom prst="rect">
            <a:avLst/>
          </a:prstGeom>
        </p:spPr>
      </p:pic>
      <p:pic>
        <p:nvPicPr>
          <p:cNvPr id="352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348000" y="2807280"/>
            <a:ext cx="5559480" cy="3705840"/>
          </a:xfrm>
          <a:prstGeom prst="rect">
            <a:avLst/>
          </a:prstGeom>
        </p:spPr>
      </p:pic>
      <p:sp>
        <p:nvSpPr>
          <p:cNvPr id="353" name="CustomShape 1"/>
          <p:cNvSpPr/>
          <p:nvPr/>
        </p:nvSpPr>
        <p:spPr>
          <a:xfrm>
            <a:off x="4716000" y="332640"/>
            <a:ext cx="4103640" cy="2284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002060"/>
                </a:solidFill>
                <a:latin typeface="Calibri"/>
              </a:rPr>
              <a:t>Единственная дочь Владимира Маяковского  Хелен Патриция Томпсон (Елена Владимировна Маяковская) 1926-2016год.</a:t>
            </a:r>
            <a:endParaRPr/>
          </a:p>
          <a:p>
            <a:pPr>
              <a:lnSpc>
                <a:spcPct val="100000"/>
              </a:lnSpc>
            </a:pPr>
            <a:r>
              <a:rPr lang="ru-RU" b="1" i="1">
                <a:solidFill>
                  <a:srgbClr val="002060"/>
                </a:solidFill>
                <a:latin typeface="Calibri"/>
              </a:rPr>
              <a:t>Американский философ и писатель, педагог, автор более 15 книг , среди которых   «Маяковский на Манхэттэне, история любви»</a:t>
            </a:r>
            <a:endParaRPr/>
          </a:p>
        </p:txBody>
      </p:sp>
      <p:sp>
        <p:nvSpPr>
          <p:cNvPr id="35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5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B0B7DDB9-0FC8-4F14-888A-DE92011CBD31}" type="slidenum">
              <a:rPr lang="ru-RU">
                <a:solidFill>
                  <a:srgbClr val="000000"/>
                </a:solidFill>
                <a:latin typeface="Calibri"/>
              </a:rPr>
              <a:t>40</a:t>
            </a:fld>
            <a:endParaRPr/>
          </a:p>
        </p:txBody>
      </p:sp>
      <p:sp>
        <p:nvSpPr>
          <p:cNvPr id="35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395640" y="260640"/>
            <a:ext cx="4463640" cy="25588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 самом длительном своем путешествии — за океан:  Вл. Маяковский в течение трех месяцев выступал в различных городах США с чтением стихов и докладов. Позже были написаны стихи (сборник "Испания. — Океан. — Гавана. — Мексика. — Америка".) и очерк "Мое открытие Америки".</a:t>
            </a:r>
            <a:endParaRPr/>
          </a:p>
        </p:txBody>
      </p:sp>
      <p:pic>
        <p:nvPicPr>
          <p:cNvPr id="358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00" y="188640"/>
            <a:ext cx="3902400" cy="6365160"/>
          </a:xfrm>
          <a:prstGeom prst="rect">
            <a:avLst/>
          </a:prstGeom>
        </p:spPr>
      </p:pic>
      <p:pic>
        <p:nvPicPr>
          <p:cNvPr id="359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40" y="3091320"/>
            <a:ext cx="4863600" cy="3462480"/>
          </a:xfrm>
          <a:prstGeom prst="rect">
            <a:avLst/>
          </a:prstGeom>
        </p:spPr>
      </p:pic>
      <p:sp>
        <p:nvSpPr>
          <p:cNvPr id="360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61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8095163B-5BAB-4E3F-9D9E-DA2421BA565F}" type="slidenum">
              <a:rPr lang="ru-RU">
                <a:solidFill>
                  <a:srgbClr val="000000"/>
                </a:solidFill>
                <a:latin typeface="Calibri"/>
              </a:rPr>
              <a:t>41</a:t>
            </a:fld>
            <a:endParaRPr/>
          </a:p>
        </p:txBody>
      </p:sp>
      <p:sp>
        <p:nvSpPr>
          <p:cNvPr id="362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179640" y="188640"/>
            <a:ext cx="4607640" cy="6567480"/>
          </a:xfrm>
          <a:prstGeom prst="rect">
            <a:avLst/>
          </a:prstGeom>
        </p:spPr>
      </p:pic>
      <p:pic>
        <p:nvPicPr>
          <p:cNvPr id="364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000" y="188640"/>
            <a:ext cx="3895920" cy="6194880"/>
          </a:xfrm>
          <a:prstGeom prst="rect">
            <a:avLst/>
          </a:prstGeom>
        </p:spPr>
      </p:pic>
      <p:sp>
        <p:nvSpPr>
          <p:cNvPr id="365" name="CustomShape 1"/>
          <p:cNvSpPr/>
          <p:nvPr/>
        </p:nvSpPr>
        <p:spPr>
          <a:xfrm>
            <a:off x="4932000" y="5301360"/>
            <a:ext cx="4031640" cy="118728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Маяковский с собакой Скотиком, приобретенным Л.Ю. Брик в Англии. Фотография снята летом 1924 г. на даче в Пушкине</a:t>
            </a:r>
            <a:endParaRPr/>
          </a:p>
        </p:txBody>
      </p:sp>
      <p:sp>
        <p:nvSpPr>
          <p:cNvPr id="366" name="CustomShape 2"/>
          <p:cNvSpPr/>
          <p:nvPr/>
        </p:nvSpPr>
        <p:spPr>
          <a:xfrm>
            <a:off x="179640" y="5901480"/>
            <a:ext cx="4607640" cy="9129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Вл. Маяковский с друзьями. Лилей и Осипом Бриком . И сотрудником посольства в Париже. </a:t>
            </a:r>
            <a:endParaRPr/>
          </a:p>
        </p:txBody>
      </p:sp>
      <p:sp>
        <p:nvSpPr>
          <p:cNvPr id="36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68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5FEAA07-EAEF-45DF-B3A0-EB3F0E1BDF9A}" type="slidenum">
              <a:rPr lang="ru-RU">
                <a:solidFill>
                  <a:srgbClr val="000000"/>
                </a:solidFill>
                <a:latin typeface="Calibri"/>
              </a:rPr>
              <a:t>42</a:t>
            </a:fld>
            <a:endParaRPr/>
          </a:p>
        </p:txBody>
      </p:sp>
      <p:sp>
        <p:nvSpPr>
          <p:cNvPr id="369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95360" y="216000"/>
            <a:ext cx="4800600" cy="2266560"/>
          </a:xfrm>
          <a:prstGeom prst="rect">
            <a:avLst/>
          </a:prstGeom>
        </p:spPr>
      </p:pic>
      <p:pic>
        <p:nvPicPr>
          <p:cNvPr id="371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4702680" y="2483280"/>
            <a:ext cx="4193640" cy="4006080"/>
          </a:xfrm>
          <a:prstGeom prst="rect">
            <a:avLst/>
          </a:prstGeom>
        </p:spPr>
      </p:pic>
      <p:pic>
        <p:nvPicPr>
          <p:cNvPr id="372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251640" y="188640"/>
            <a:ext cx="4481280" cy="6300720"/>
          </a:xfrm>
          <a:prstGeom prst="rect">
            <a:avLst/>
          </a:prstGeom>
        </p:spPr>
      </p:pic>
      <p:sp>
        <p:nvSpPr>
          <p:cNvPr id="373" name="CustomShape 1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7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5258CF3-800F-4080-994D-723EE2ED2766}" type="slidenum">
              <a:rPr lang="ru-RU">
                <a:solidFill>
                  <a:srgbClr val="000000"/>
                </a:solidFill>
                <a:latin typeface="Calibri"/>
              </a:rPr>
              <a:t>43</a:t>
            </a:fld>
            <a:endParaRPr/>
          </a:p>
        </p:txBody>
      </p:sp>
      <p:sp>
        <p:nvSpPr>
          <p:cNvPr id="37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251640" y="188640"/>
            <a:ext cx="8568360" cy="5711760"/>
          </a:xfrm>
          <a:prstGeom prst="rect">
            <a:avLst/>
          </a:prstGeom>
        </p:spPr>
      </p:pic>
      <p:sp>
        <p:nvSpPr>
          <p:cNvPr id="377" name="CustomShape 1"/>
          <p:cNvSpPr/>
          <p:nvPr/>
        </p:nvSpPr>
        <p:spPr>
          <a:xfrm>
            <a:off x="253440" y="6102720"/>
            <a:ext cx="8568360" cy="364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на репетиции спектакля . Фото 1926 года</a:t>
            </a:r>
            <a:endParaRPr/>
          </a:p>
        </p:txBody>
      </p:sp>
      <p:sp>
        <p:nvSpPr>
          <p:cNvPr id="378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79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95D7480-FDBC-44A2-9C06-AA3F1A1D5AA2}" type="slidenum">
              <a:rPr lang="ru-RU">
                <a:solidFill>
                  <a:srgbClr val="000000"/>
                </a:solidFill>
                <a:latin typeface="Calibri"/>
              </a:rPr>
              <a:t>44</a:t>
            </a:fld>
            <a:endParaRPr/>
          </a:p>
        </p:txBody>
      </p:sp>
      <p:sp>
        <p:nvSpPr>
          <p:cNvPr id="380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251640" y="273960"/>
            <a:ext cx="3815640" cy="2284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FFFFFF"/>
                </a:solidFill>
                <a:latin typeface="Calibri"/>
              </a:rPr>
              <a:t>Маяковский со Всеволодом Мейерхольдом и молодым Дмитрием Шостаковичем во время репетиции “Клопа”. Рядом с Маяковским стоит Александр Родченко, который рисовал костюмы для второй части пьесы, где действие происходит в 1979 г.</a:t>
            </a:r>
            <a:endParaRPr/>
          </a:p>
        </p:txBody>
      </p:sp>
      <p:pic>
        <p:nvPicPr>
          <p:cNvPr id="382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00" y="228600"/>
            <a:ext cx="4175640" cy="6366240"/>
          </a:xfrm>
          <a:prstGeom prst="rect">
            <a:avLst/>
          </a:prstGeom>
        </p:spPr>
      </p:pic>
      <p:sp>
        <p:nvSpPr>
          <p:cNvPr id="383" name="CustomShape 2"/>
          <p:cNvSpPr/>
          <p:nvPr/>
        </p:nvSpPr>
        <p:spPr>
          <a:xfrm>
            <a:off x="4716000" y="5949360"/>
            <a:ext cx="4175640" cy="63864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В. Мейерхольд, Н. Эрдман, В. Маяковский. 1929 г. </a:t>
            </a:r>
            <a:endParaRPr/>
          </a:p>
        </p:txBody>
      </p:sp>
      <p:sp>
        <p:nvSpPr>
          <p:cNvPr id="384" name="CustomShape 3"/>
          <p:cNvSpPr/>
          <p:nvPr/>
        </p:nvSpPr>
        <p:spPr>
          <a:xfrm>
            <a:off x="258840" y="273960"/>
            <a:ext cx="4168440" cy="14616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Сатирические пьесы «Клоп» (1928) и «Баня» (1929) были поставлены Мейерхольдом. Сатира поэта, особенно «Баня», вызвала острую  критику.</a:t>
            </a:r>
            <a:endParaRPr/>
          </a:p>
        </p:txBody>
      </p:sp>
      <p:sp>
        <p:nvSpPr>
          <p:cNvPr id="385" name="CustomShape 4"/>
          <p:cNvSpPr/>
          <p:nvPr/>
        </p:nvSpPr>
        <p:spPr>
          <a:xfrm>
            <a:off x="100800" y="5949360"/>
            <a:ext cx="448452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Вс.Мейерхольд и В. Маяковский. Репетиция спектакля  «Клоп» .</a:t>
            </a:r>
            <a:endParaRPr/>
          </a:p>
        </p:txBody>
      </p:sp>
      <p:pic>
        <p:nvPicPr>
          <p:cNvPr id="386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58840" y="3020760"/>
            <a:ext cx="4217040" cy="2951640"/>
          </a:xfrm>
          <a:prstGeom prst="rect">
            <a:avLst/>
          </a:prstGeom>
        </p:spPr>
      </p:pic>
      <p:sp>
        <p:nvSpPr>
          <p:cNvPr id="387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88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560ABCF-0751-412E-A27C-1CC669DCC27A}" type="slidenum">
              <a:rPr lang="ru-RU">
                <a:solidFill>
                  <a:srgbClr val="000000"/>
                </a:solidFill>
                <a:latin typeface="Calibri"/>
              </a:rPr>
              <a:t>45</a:t>
            </a:fld>
            <a:endParaRPr/>
          </a:p>
        </p:txBody>
      </p:sp>
      <p:sp>
        <p:nvSpPr>
          <p:cNvPr id="389" name="CustomShape 7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02920" y="2997000"/>
            <a:ext cx="5688720" cy="3695040"/>
          </a:xfrm>
          <a:prstGeom prst="rect">
            <a:avLst/>
          </a:prstGeom>
        </p:spPr>
      </p:pic>
      <p:sp>
        <p:nvSpPr>
          <p:cNvPr id="391" name="CustomShape 1"/>
          <p:cNvSpPr/>
          <p:nvPr/>
        </p:nvSpPr>
        <p:spPr>
          <a:xfrm>
            <a:off x="205920" y="5487840"/>
            <a:ext cx="2822400" cy="118728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b="1">
                <a:solidFill>
                  <a:srgbClr val="FF0000"/>
                </a:solidFill>
                <a:latin typeface="Calibri"/>
              </a:rPr>
              <a:t>Спектакль «Баня» по пьесе Владимира Маяковского.1929 год Реж. Вс. Мейерхольд .</a:t>
            </a:r>
            <a:endParaRPr/>
          </a:p>
        </p:txBody>
      </p:sp>
      <p:sp>
        <p:nvSpPr>
          <p:cNvPr id="392" name="CustomShape 2"/>
          <p:cNvSpPr/>
          <p:nvPr/>
        </p:nvSpPr>
        <p:spPr>
          <a:xfrm>
            <a:off x="5004000" y="170640"/>
            <a:ext cx="4031640" cy="11872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со Всеволодом Мейерхольдом и молодым Дмитрием Шостаковичем во время репетиции “Клопа”. </a:t>
            </a:r>
            <a:endParaRPr/>
          </a:p>
        </p:txBody>
      </p:sp>
      <p:pic>
        <p:nvPicPr>
          <p:cNvPr id="393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05920" y="170640"/>
            <a:ext cx="4671720" cy="3059640"/>
          </a:xfrm>
          <a:prstGeom prst="rect">
            <a:avLst/>
          </a:prstGeom>
        </p:spPr>
      </p:pic>
      <p:pic>
        <p:nvPicPr>
          <p:cNvPr id="394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1748160" y="3429000"/>
            <a:ext cx="1186920" cy="1639080"/>
          </a:xfrm>
          <a:prstGeom prst="rect">
            <a:avLst/>
          </a:prstGeom>
        </p:spPr>
      </p:pic>
      <p:pic>
        <p:nvPicPr>
          <p:cNvPr id="395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546520" y="1484640"/>
            <a:ext cx="945720" cy="1244160"/>
          </a:xfrm>
          <a:prstGeom prst="rect">
            <a:avLst/>
          </a:prstGeom>
        </p:spPr>
      </p:pic>
      <p:pic>
        <p:nvPicPr>
          <p:cNvPr id="396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367200" y="3421080"/>
            <a:ext cx="1249560" cy="1647000"/>
          </a:xfrm>
          <a:prstGeom prst="rect">
            <a:avLst/>
          </a:prstGeom>
        </p:spPr>
      </p:pic>
      <p:pic>
        <p:nvPicPr>
          <p:cNvPr id="397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6804360" y="1484640"/>
            <a:ext cx="941400" cy="1244160"/>
          </a:xfrm>
          <a:prstGeom prst="rect">
            <a:avLst/>
          </a:prstGeom>
        </p:spPr>
      </p:pic>
      <p:sp>
        <p:nvSpPr>
          <p:cNvPr id="398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399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24F09D0-EBBD-4FA5-9B0A-E95B85286247}" type="slidenum">
              <a:rPr lang="ru-RU">
                <a:solidFill>
                  <a:srgbClr val="000000"/>
                </a:solidFill>
                <a:latin typeface="Calibri"/>
              </a:rPr>
              <a:t>46</a:t>
            </a:fld>
            <a:endParaRPr/>
          </a:p>
        </p:txBody>
      </p:sp>
      <p:sp>
        <p:nvSpPr>
          <p:cNvPr id="400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40" y="120600"/>
            <a:ext cx="4542840" cy="6627600"/>
          </a:xfrm>
          <a:prstGeom prst="rect">
            <a:avLst/>
          </a:prstGeom>
        </p:spPr>
      </p:pic>
      <p:sp>
        <p:nvSpPr>
          <p:cNvPr id="402" name="CustomShape 1"/>
          <p:cNvSpPr/>
          <p:nvPr/>
        </p:nvSpPr>
        <p:spPr>
          <a:xfrm>
            <a:off x="100440" y="6056280"/>
            <a:ext cx="4398840" cy="63864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с актрисой Анель Судакевич в Хосте в августе 1929 года.</a:t>
            </a:r>
            <a:endParaRPr/>
          </a:p>
        </p:txBody>
      </p:sp>
      <p:pic>
        <p:nvPicPr>
          <p:cNvPr id="403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805280" y="439920"/>
            <a:ext cx="4131000" cy="5616000"/>
          </a:xfrm>
          <a:prstGeom prst="rect">
            <a:avLst/>
          </a:prstGeom>
        </p:spPr>
      </p:pic>
      <p:sp>
        <p:nvSpPr>
          <p:cNvPr id="404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05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7684C2D-C22A-4532-B576-D5E0069C8324}" type="slidenum">
              <a:rPr lang="ru-RU">
                <a:solidFill>
                  <a:srgbClr val="000000"/>
                </a:solidFill>
                <a:latin typeface="Calibri"/>
              </a:rPr>
              <a:t>47</a:t>
            </a:fld>
            <a:endParaRPr/>
          </a:p>
        </p:txBody>
      </p:sp>
      <p:sp>
        <p:nvSpPr>
          <p:cNvPr id="40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  <p:sp>
        <p:nvSpPr>
          <p:cNvPr id="407" name="CustomShape 5"/>
          <p:cNvSpPr/>
          <p:nvPr/>
        </p:nvSpPr>
        <p:spPr>
          <a:xfrm>
            <a:off x="4919760" y="5629680"/>
            <a:ext cx="3902400" cy="364320"/>
          </a:xfrm>
          <a:prstGeom prst="rect">
            <a:avLst/>
          </a:prstGeom>
          <a:solidFill>
            <a:srgbClr val="F2F2F2"/>
          </a:solidFill>
          <a:ln>
            <a:solidFill>
              <a:srgbClr val="4F81BD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В. Маяковский 1927 год.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5934600" y="3855600"/>
            <a:ext cx="2663640" cy="2558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Любимой эстрадой Маяковского в Москве был Политехнический музей. 20 октября 1927 г., в преддверии десятилетия Октябрьской революции, он читал здесь поэму “Хорошо!».</a:t>
            </a:r>
            <a:endParaRPr/>
          </a:p>
        </p:txBody>
      </p:sp>
      <p:pic>
        <p:nvPicPr>
          <p:cNvPr id="409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9160" y="3347280"/>
            <a:ext cx="4558320" cy="3090600"/>
          </a:xfrm>
          <a:prstGeom prst="rect">
            <a:avLst/>
          </a:prstGeom>
        </p:spPr>
      </p:pic>
      <p:pic>
        <p:nvPicPr>
          <p:cNvPr id="410" name="Рисунок 1"/>
          <p:cNvPicPr/>
          <p:nvPr/>
        </p:nvPicPr>
        <p:blipFill>
          <a:blip r:embed="rId4"/>
          <a:stretch>
            <a:fillRect/>
          </a:stretch>
        </p:blipFill>
        <p:spPr>
          <a:xfrm>
            <a:off x="395640" y="231120"/>
            <a:ext cx="3675960" cy="3142800"/>
          </a:xfrm>
          <a:prstGeom prst="rect">
            <a:avLst/>
          </a:prstGeom>
        </p:spPr>
      </p:pic>
      <p:pic>
        <p:nvPicPr>
          <p:cNvPr id="411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4102920" y="236520"/>
            <a:ext cx="4494960" cy="3161520"/>
          </a:xfrm>
          <a:prstGeom prst="rect">
            <a:avLst/>
          </a:prstGeom>
        </p:spPr>
      </p:pic>
      <p:sp>
        <p:nvSpPr>
          <p:cNvPr id="412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13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0AA40AD-F555-4EB2-A8B3-01BDE3756482}" type="slidenum">
              <a:rPr lang="ru-RU">
                <a:solidFill>
                  <a:srgbClr val="000000"/>
                </a:solidFill>
                <a:latin typeface="Calibri"/>
              </a:rPr>
              <a:t>48</a:t>
            </a:fld>
            <a:endParaRPr/>
          </a:p>
        </p:txBody>
      </p:sp>
      <p:sp>
        <p:nvSpPr>
          <p:cNvPr id="414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4356000" y="116640"/>
            <a:ext cx="4461120" cy="6452640"/>
          </a:xfrm>
          <a:prstGeom prst="rect">
            <a:avLst/>
          </a:prstGeom>
        </p:spPr>
      </p:pic>
      <p:sp>
        <p:nvSpPr>
          <p:cNvPr id="416" name="CustomShape 1"/>
          <p:cNvSpPr/>
          <p:nvPr/>
        </p:nvSpPr>
        <p:spPr>
          <a:xfrm>
            <a:off x="611640" y="692640"/>
            <a:ext cx="3167640" cy="5302080"/>
          </a:xfrm>
          <a:prstGeom prst="rect">
            <a:avLst/>
          </a:prstGeom>
          <a:gradFill>
            <a:gsLst>
              <a:gs pos="0">
                <a:srgbClr val="FFF30A"/>
              </a:gs>
              <a:gs pos="100000">
                <a:srgbClr val="4D0808"/>
              </a:gs>
            </a:gsLst>
            <a:lin ang="2700000"/>
          </a:gradFill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….Я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      достаю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          из широких штанин дубликатом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              бесценного груза.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Читайте,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           завидуйте,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                      я – гражданин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           Советского Союза.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Вл. Маяковский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i="1">
                <a:solidFill>
                  <a:srgbClr val="FF0000"/>
                </a:solidFill>
                <a:latin typeface="Calibri"/>
              </a:rPr>
              <a:t>«Стихи о советском паспорте». 1929год.</a:t>
            </a:r>
            <a:endParaRPr/>
          </a:p>
        </p:txBody>
      </p:sp>
      <p:pic>
        <p:nvPicPr>
          <p:cNvPr id="417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3132000" y="3580200"/>
            <a:ext cx="2159640" cy="2846160"/>
          </a:xfrm>
          <a:prstGeom prst="rect">
            <a:avLst/>
          </a:prstGeom>
        </p:spPr>
      </p:pic>
      <p:sp>
        <p:nvSpPr>
          <p:cNvPr id="418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19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733FF51-D181-4898-83CB-123E2701F193}" type="slidenum">
              <a:rPr lang="ru-RU">
                <a:solidFill>
                  <a:srgbClr val="000000"/>
                </a:solidFill>
                <a:latin typeface="Calibri"/>
              </a:rPr>
              <a:t>49</a:t>
            </a:fld>
            <a:endParaRPr/>
          </a:p>
        </p:txBody>
      </p:sp>
      <p:sp>
        <p:nvSpPr>
          <p:cNvPr id="420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860000" y="169560"/>
            <a:ext cx="4059000" cy="912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1F497D"/>
                </a:solidFill>
                <a:latin typeface="Calibri"/>
              </a:rPr>
              <a:t>Маяковский отлично знал грузинский язык и с 1902 года учился в гимназии г. Кутаиси. </a:t>
            </a:r>
            <a:endParaRPr/>
          </a:p>
        </p:txBody>
      </p:sp>
      <p:pic>
        <p:nvPicPr>
          <p:cNvPr id="70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251640" y="133560"/>
            <a:ext cx="4512240" cy="5599080"/>
          </a:xfrm>
          <a:prstGeom prst="rect">
            <a:avLst/>
          </a:prstGeom>
        </p:spPr>
      </p:pic>
      <p:sp>
        <p:nvSpPr>
          <p:cNvPr id="71" name="CustomShape 2"/>
          <p:cNvSpPr/>
          <p:nvPr/>
        </p:nvSpPr>
        <p:spPr>
          <a:xfrm>
            <a:off x="457560" y="6021360"/>
            <a:ext cx="4679640" cy="364320"/>
          </a:xfrm>
          <a:prstGeom prst="rect">
            <a:avLst/>
          </a:prstGeom>
          <a:solidFill>
            <a:srgbClr val="C6D9F1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Среди учеников гимназии</a:t>
            </a:r>
            <a:endParaRPr/>
          </a:p>
        </p:txBody>
      </p:sp>
      <p:pic>
        <p:nvPicPr>
          <p:cNvPr id="72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640" y="1956960"/>
            <a:ext cx="5883840" cy="4227480"/>
          </a:xfrm>
          <a:prstGeom prst="rect">
            <a:avLst/>
          </a:prstGeom>
          <a:ln w="190440">
            <a:solidFill>
              <a:srgbClr val="FFFFFF"/>
            </a:solidFill>
            <a:round/>
          </a:ln>
        </p:spPr>
      </p:pic>
      <p:sp>
        <p:nvSpPr>
          <p:cNvPr id="73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74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CD47EC8-C33F-4A0C-86F0-84C0C4CFDCB1}" type="slidenum">
              <a:rPr lang="ru-RU">
                <a:solidFill>
                  <a:srgbClr val="000000"/>
                </a:solidFill>
                <a:latin typeface="Calibri"/>
              </a:rPr>
              <a:t>5</a:t>
            </a:fld>
            <a:endParaRPr/>
          </a:p>
        </p:txBody>
      </p:sp>
      <p:sp>
        <p:nvSpPr>
          <p:cNvPr id="75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708000" y="2721240"/>
            <a:ext cx="5277960" cy="3830040"/>
          </a:xfrm>
          <a:prstGeom prst="rect">
            <a:avLst/>
          </a:prstGeom>
        </p:spPr>
      </p:pic>
      <p:sp>
        <p:nvSpPr>
          <p:cNvPr id="422" name="CustomShape 1"/>
          <p:cNvSpPr/>
          <p:nvPr/>
        </p:nvSpPr>
        <p:spPr>
          <a:xfrm>
            <a:off x="5004000" y="476640"/>
            <a:ext cx="3743640" cy="20102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В феврале 1930 г. поэт вступает в РАПП (Российская Ассоциация пролетарских писателей). Этот поступок Маяковского был осужден его друзьями.  Началось отчуждение и общественная травля .</a:t>
            </a:r>
            <a:endParaRPr/>
          </a:p>
        </p:txBody>
      </p:sp>
      <p:pic>
        <p:nvPicPr>
          <p:cNvPr id="423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107640" y="154440"/>
            <a:ext cx="4711320" cy="3422880"/>
          </a:xfrm>
          <a:prstGeom prst="rect">
            <a:avLst/>
          </a:prstGeom>
        </p:spPr>
      </p:pic>
      <p:sp>
        <p:nvSpPr>
          <p:cNvPr id="424" name="CustomShape 2"/>
          <p:cNvSpPr/>
          <p:nvPr/>
        </p:nvSpPr>
        <p:spPr>
          <a:xfrm>
            <a:off x="107640" y="3577680"/>
            <a:ext cx="3600360" cy="63864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на книжной выставке.</a:t>
            </a:r>
            <a:endParaRPr/>
          </a:p>
        </p:txBody>
      </p:sp>
      <p:sp>
        <p:nvSpPr>
          <p:cNvPr id="425" name="CustomShape 3"/>
          <p:cNvSpPr/>
          <p:nvPr/>
        </p:nvSpPr>
        <p:spPr>
          <a:xfrm>
            <a:off x="3674880" y="5934600"/>
            <a:ext cx="5265360" cy="91296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0000"/>
                </a:solidFill>
                <a:latin typeface="Calibri"/>
              </a:rPr>
              <a:t>Маяковский на встрече русских и украинских писателей, где он внезапно стал объектом нападок. Зима 1929 г.</a:t>
            </a:r>
            <a:endParaRPr/>
          </a:p>
        </p:txBody>
      </p:sp>
      <p:sp>
        <p:nvSpPr>
          <p:cNvPr id="42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27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373751A-0E14-431A-A473-4945D972CE8A}" type="slidenum">
              <a:rPr lang="ru-RU">
                <a:solidFill>
                  <a:srgbClr val="000000"/>
                </a:solidFill>
                <a:latin typeface="Calibri"/>
              </a:rPr>
              <a:t>50</a:t>
            </a:fld>
            <a:endParaRPr/>
          </a:p>
        </p:txBody>
      </p:sp>
      <p:sp>
        <p:nvSpPr>
          <p:cNvPr id="428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  <p:pic>
        <p:nvPicPr>
          <p:cNvPr id="429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899640" y="4302360"/>
            <a:ext cx="2375640" cy="16315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3708000" y="6292800"/>
            <a:ext cx="5241960" cy="364320"/>
          </a:xfrm>
          <a:prstGeom prst="rect">
            <a:avLst/>
          </a:prstGeom>
          <a:solidFill>
            <a:srgbClr val="FFFFFF"/>
          </a:solidFill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Маяковский на выставке “20 лет работы”.</a:t>
            </a:r>
            <a:endParaRPr/>
          </a:p>
        </p:txBody>
      </p:sp>
      <p:pic>
        <p:nvPicPr>
          <p:cNvPr id="431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188640"/>
            <a:ext cx="5649480" cy="3743640"/>
          </a:xfrm>
          <a:prstGeom prst="rect">
            <a:avLst/>
          </a:prstGeom>
        </p:spPr>
      </p:pic>
      <p:pic>
        <p:nvPicPr>
          <p:cNvPr id="432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708000" y="2353680"/>
            <a:ext cx="5223960" cy="3959640"/>
          </a:xfrm>
          <a:prstGeom prst="rect">
            <a:avLst/>
          </a:prstGeom>
        </p:spPr>
      </p:pic>
      <p:pic>
        <p:nvPicPr>
          <p:cNvPr id="433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604440" y="4077000"/>
            <a:ext cx="2384280" cy="1910520"/>
          </a:xfrm>
          <a:prstGeom prst="rect">
            <a:avLst/>
          </a:prstGeom>
        </p:spPr>
      </p:pic>
      <p:sp>
        <p:nvSpPr>
          <p:cNvPr id="434" name="CustomShape 2"/>
          <p:cNvSpPr/>
          <p:nvPr/>
        </p:nvSpPr>
        <p:spPr>
          <a:xfrm>
            <a:off x="323640" y="6165360"/>
            <a:ext cx="309564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Последний рисунок В.Маяковского .1929год</a:t>
            </a:r>
            <a:endParaRPr/>
          </a:p>
        </p:txBody>
      </p:sp>
      <p:sp>
        <p:nvSpPr>
          <p:cNvPr id="435" name="CustomShape 3"/>
          <p:cNvSpPr/>
          <p:nvPr/>
        </p:nvSpPr>
        <p:spPr>
          <a:xfrm>
            <a:off x="6012000" y="332640"/>
            <a:ext cx="2735640" cy="17359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C00000"/>
                </a:solidFill>
                <a:latin typeface="Calibri"/>
              </a:rPr>
              <a:t>1 февраля в Клубе писателей открылась выставка «20 лет работы», посвященная юбилею его творческой деятельности.</a:t>
            </a:r>
            <a:endParaRPr/>
          </a:p>
        </p:txBody>
      </p:sp>
      <p:sp>
        <p:nvSpPr>
          <p:cNvPr id="436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37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C149430-B6DA-4A15-A67C-FC8C3DE6372D}" type="slidenum">
              <a:rPr lang="ru-RU">
                <a:solidFill>
                  <a:srgbClr val="000000"/>
                </a:solidFill>
                <a:latin typeface="Calibri"/>
              </a:rPr>
              <a:t>51</a:t>
            </a:fld>
            <a:endParaRPr/>
          </a:p>
        </p:txBody>
      </p:sp>
      <p:sp>
        <p:nvSpPr>
          <p:cNvPr id="438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539640" y="620640"/>
            <a:ext cx="45000" cy="368640"/>
          </a:xfrm>
          <a:prstGeom prst="rect">
            <a:avLst/>
          </a:prstGeom>
        </p:spPr>
      </p:sp>
      <p:sp>
        <p:nvSpPr>
          <p:cNvPr id="440" name="CustomShape 2"/>
          <p:cNvSpPr/>
          <p:nvPr/>
        </p:nvSpPr>
        <p:spPr>
          <a:xfrm>
            <a:off x="130320" y="110520"/>
            <a:ext cx="8905320" cy="6548760"/>
          </a:xfrm>
          <a:prstGeom prst="rect">
            <a:avLst/>
          </a:prstGeom>
          <a:blipFill>
            <a:blip r:embed="rId2"/>
            <a:tile/>
          </a:blipFill>
          <a:ln>
            <a:solidFill>
              <a:srgbClr val="1E1C11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800" b="1" i="1">
                <a:solidFill>
                  <a:srgbClr val="1E1C11"/>
                </a:solidFill>
                <a:latin typeface="Calibri"/>
              </a:rPr>
              <a:t>Владимир Маяковский умер 14 апреля 1930 года в 10:17 утра.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 i="1">
                <a:solidFill>
                  <a:srgbClr val="1E1C11"/>
                </a:solidFill>
                <a:latin typeface="Calibri"/>
              </a:rPr>
              <a:t>Он покончил с собой, выстрелив в упор в сердце. </a:t>
            </a:r>
            <a:r>
              <a:rPr lang="ru-RU" sz="2800" b="1" i="1">
                <a:solidFill>
                  <a:srgbClr val="000000"/>
                </a:solidFill>
                <a:latin typeface="Calibri"/>
              </a:rPr>
              <a:t>Маяковский покончил жизнь, оставив письмо, адресованное «Всем».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 i="1">
                <a:solidFill>
                  <a:srgbClr val="1E1C11"/>
                </a:solidFill>
                <a:latin typeface="Calibri"/>
              </a:rPr>
              <a:t>Его смерть повергла в шок не только почитателей поэта, но и его врагов.</a:t>
            </a:r>
            <a:r>
              <a:rPr lang="ru-RU" sz="280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00" b="1" i="1">
                <a:solidFill>
                  <a:srgbClr val="1E1C11"/>
                </a:solidFill>
                <a:latin typeface="Calibri"/>
              </a:rPr>
              <a:t>И заставила на протяжении долгих лет вести спор о причине самоубийства, если это вообще было самоубийство.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41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42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83882F4-4E10-42AD-A471-BF8BE1582CB4}" type="slidenum">
              <a:rPr lang="ru-RU">
                <a:solidFill>
                  <a:srgbClr val="000000"/>
                </a:solidFill>
                <a:latin typeface="Calibri"/>
              </a:rPr>
              <a:t>52</a:t>
            </a:fld>
            <a:endParaRPr/>
          </a:p>
        </p:txBody>
      </p:sp>
      <p:sp>
        <p:nvSpPr>
          <p:cNvPr id="443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16640"/>
            <a:ext cx="8992440" cy="6624000"/>
          </a:xfrm>
          <a:prstGeom prst="rect">
            <a:avLst/>
          </a:prstGeom>
        </p:spPr>
      </p:pic>
      <p:pic>
        <p:nvPicPr>
          <p:cNvPr id="445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88920" y="288000"/>
            <a:ext cx="4354200" cy="6297840"/>
          </a:xfrm>
          <a:prstGeom prst="rect">
            <a:avLst/>
          </a:prstGeom>
        </p:spPr>
      </p:pic>
      <p:pic>
        <p:nvPicPr>
          <p:cNvPr id="446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3640" y="5373360"/>
            <a:ext cx="4103640" cy="1079280"/>
          </a:xfrm>
          <a:prstGeom prst="rect">
            <a:avLst/>
          </a:prstGeom>
          <a:ln>
            <a:solidFill>
              <a:srgbClr val="1E1C11"/>
            </a:solidFill>
          </a:ln>
        </p:spPr>
      </p:pic>
      <p:sp>
        <p:nvSpPr>
          <p:cNvPr id="447" name="CustomShape 1"/>
          <p:cNvSpPr/>
          <p:nvPr/>
        </p:nvSpPr>
        <p:spPr>
          <a:xfrm>
            <a:off x="539640" y="1268640"/>
            <a:ext cx="3671640" cy="34135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b="1" i="1">
                <a:solidFill>
                  <a:srgbClr val="FFFFFF"/>
                </a:solidFill>
                <a:latin typeface="Calibri"/>
              </a:rPr>
              <a:t>Ты посмотри какая в мире тишь</a:t>
            </a:r>
            <a:endParaRPr/>
          </a:p>
          <a:p>
            <a:r>
              <a:rPr lang="ru-RU" sz="2000" b="1" i="1">
                <a:solidFill>
                  <a:srgbClr val="FFFFFF"/>
                </a:solidFill>
                <a:latin typeface="Calibri"/>
              </a:rPr>
              <a:t>Ночь обложила небо звездной данью</a:t>
            </a:r>
            <a:endParaRPr/>
          </a:p>
          <a:p>
            <a:r>
              <a:rPr lang="ru-RU" sz="2000" b="1" i="1">
                <a:solidFill>
                  <a:srgbClr val="FFFFFF"/>
                </a:solidFill>
                <a:latin typeface="Calibri"/>
              </a:rPr>
              <a:t>в такие вот часы встаешь и говоришь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FFFF"/>
                </a:solidFill>
                <a:latin typeface="Calibri"/>
              </a:rPr>
              <a:t>векам истории и мирозданию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FFFF"/>
                </a:solidFill>
                <a:latin typeface="Calibri"/>
              </a:rPr>
              <a:t>В. Маяковский. «Во весь голос» (неоконченное)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48" name="CustomShape 2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449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D4F4C3C-E89D-4BBF-9FEB-21D5414D3BC3}" type="slidenum">
              <a:rPr lang="ru-RU">
                <a:solidFill>
                  <a:srgbClr val="000000"/>
                </a:solidFill>
                <a:latin typeface="Calibri"/>
              </a:rPr>
              <a:t>53</a:t>
            </a:fld>
            <a:endParaRPr/>
          </a:p>
        </p:txBody>
      </p:sp>
      <p:sp>
        <p:nvSpPr>
          <p:cNvPr id="450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932000" y="548640"/>
            <a:ext cx="3830760" cy="58442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i="1">
                <a:solidFill>
                  <a:srgbClr val="000000"/>
                </a:solidFill>
                <a:latin typeface="Calibri"/>
              </a:rPr>
              <a:t>Семья Маяковских принадлежала к обедневшему дворянскому сословию, так что отцу семейства приходилось трудиться в поте лица, чтобы не только прокормить домочадцев, но и дать образование детям. Это была счастливая семья, где умели любить и радоваться каждому прожитому дню. Особенно дружили младшие дети — Оля и Володя: вместе рисовали, лепили глиняные игрушки, лазали в горы, производили раскопки в старой крепости, разыгрывали сражения.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1400" b="1" i="1">
                <a:solidFill>
                  <a:srgbClr val="000000"/>
                </a:solidFill>
                <a:latin typeface="Calibri"/>
              </a:rPr>
              <a:t>В июле 1906 года от заражения крови умер его отец после того, как уколол палец иголкой, сшивая бумаги. С тех пор Маяковский терпеть не мог булавок и заколок, бактериофобия осталась пожизненной.(он всегда носил с собой мыльницу и мыл руки постоянно, чтобы не заразиться какой-нибудь болезнью.) </a:t>
            </a:r>
            <a:endParaRPr/>
          </a:p>
        </p:txBody>
      </p:sp>
      <p:pic>
        <p:nvPicPr>
          <p:cNvPr id="7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91560" y="3285000"/>
            <a:ext cx="3311640" cy="1151280"/>
          </a:xfrm>
          <a:prstGeom prst="rect">
            <a:avLst/>
          </a:prstGeom>
        </p:spPr>
      </p:pic>
      <p:sp>
        <p:nvSpPr>
          <p:cNvPr id="78" name="CustomShape 2"/>
          <p:cNvSpPr/>
          <p:nvPr/>
        </p:nvSpPr>
        <p:spPr>
          <a:xfrm>
            <a:off x="5022360" y="3650400"/>
            <a:ext cx="3758040" cy="394920"/>
          </a:xfrm>
          <a:prstGeom prst="rect">
            <a:avLst/>
          </a:prstGeom>
          <a:gradFill>
            <a:gsLst>
              <a:gs pos="0">
                <a:srgbClr val="E0E8F5"/>
              </a:gs>
              <a:gs pos="50000">
                <a:srgbClr val="9AB4E4"/>
              </a:gs>
              <a:gs pos="100000">
                <a:srgbClr val="E0E8F5"/>
              </a:gs>
            </a:gsLst>
            <a:lin ang="8100000"/>
          </a:gradFill>
          <a:ln>
            <a:solidFill>
              <a:srgbClr val="3399FF"/>
            </a:solidFill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Calibri"/>
              </a:rPr>
              <a:t>Маяковские. 1905год.Кутаиси.</a:t>
            </a:r>
            <a:endParaRPr/>
          </a:p>
        </p:txBody>
      </p:sp>
      <p:pic>
        <p:nvPicPr>
          <p:cNvPr id="7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388080" y="548640"/>
            <a:ext cx="4486680" cy="579384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  <p:sp>
        <p:nvSpPr>
          <p:cNvPr id="80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81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0A303DA-0181-45BB-BD47-81CF7D1AA579}" type="slidenum">
              <a:rPr lang="ru-RU">
                <a:solidFill>
                  <a:srgbClr val="000000"/>
                </a:solidFill>
                <a:latin typeface="Calibri"/>
              </a:rPr>
              <a:t>6</a:t>
            </a:fld>
            <a:endParaRPr/>
          </a:p>
        </p:txBody>
      </p:sp>
      <p:sp>
        <p:nvSpPr>
          <p:cNvPr id="82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348000" y="1555200"/>
            <a:ext cx="5298840" cy="3702960"/>
          </a:xfrm>
          <a:prstGeom prst="rect">
            <a:avLst/>
          </a:prstGeom>
          <a:ln w="190440">
            <a:solidFill>
              <a:srgbClr val="C8C6BD"/>
            </a:solidFill>
            <a:miter/>
          </a:ln>
        </p:spPr>
      </p:pic>
      <p:pic>
        <p:nvPicPr>
          <p:cNvPr id="84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323640" y="344160"/>
            <a:ext cx="2879640" cy="3839760"/>
          </a:xfrm>
          <a:prstGeom prst="rect">
            <a:avLst/>
          </a:prstGeom>
          <a:ln w="190440">
            <a:solidFill>
              <a:srgbClr val="C8C6BD"/>
            </a:solidFill>
            <a:round/>
          </a:ln>
        </p:spPr>
      </p:pic>
      <p:sp>
        <p:nvSpPr>
          <p:cNvPr id="85" name="CustomShape 1"/>
          <p:cNvSpPr/>
          <p:nvPr/>
        </p:nvSpPr>
        <p:spPr>
          <a:xfrm>
            <a:off x="3348000" y="332640"/>
            <a:ext cx="5277600" cy="106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1" i="1">
                <a:solidFill>
                  <a:srgbClr val="1F497D"/>
                </a:solidFill>
                <a:latin typeface="Calibri"/>
              </a:rPr>
              <a:t>В июле того же года Маяковский вместе с мамой и сёстрами переехал в Москву, где поступил в IV класс 5-й классической гимназии (ныне московская школа № 91 на Поварской улице). Семья жила в бедности.</a:t>
            </a:r>
            <a:endParaRPr/>
          </a:p>
        </p:txBody>
      </p:sp>
      <p:sp>
        <p:nvSpPr>
          <p:cNvPr id="86" name="CustomShape 2"/>
          <p:cNvSpPr/>
          <p:nvPr/>
        </p:nvSpPr>
        <p:spPr>
          <a:xfrm>
            <a:off x="323640" y="5445360"/>
            <a:ext cx="8546760" cy="912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0070C0"/>
                </a:solidFill>
                <a:latin typeface="Calibri"/>
              </a:rPr>
              <a:t>В четвертом классе гимназии он вступил в студенческий социал-демократический кружок. Одновременно его исключили из гимназии по причине невзноса платы за обучение</a:t>
            </a:r>
            <a:r>
              <a:rPr lang="ru-RU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  <p:sp>
        <p:nvSpPr>
          <p:cNvPr id="87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88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72267CB-D7E0-4397-82CB-66A4EFBCB239}" type="slidenum">
              <a:rPr lang="ru-RU">
                <a:solidFill>
                  <a:srgbClr val="000000"/>
                </a:solidFill>
                <a:latin typeface="Calibri"/>
              </a:rPr>
              <a:t>7</a:t>
            </a:fld>
            <a:endParaRPr/>
          </a:p>
        </p:txBody>
      </p:sp>
      <p:sp>
        <p:nvSpPr>
          <p:cNvPr id="89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146520" y="131760"/>
            <a:ext cx="8889480" cy="6650280"/>
          </a:xfrm>
          <a:prstGeom prst="rect">
            <a:avLst/>
          </a:prstGeom>
        </p:spPr>
      </p:pic>
      <p:pic>
        <p:nvPicPr>
          <p:cNvPr id="91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2699640" y="272520"/>
            <a:ext cx="6054480" cy="5810400"/>
          </a:xfrm>
          <a:prstGeom prst="rect">
            <a:avLst/>
          </a:prstGeom>
        </p:spPr>
      </p:pic>
      <p:sp>
        <p:nvSpPr>
          <p:cNvPr id="92" name="CustomShape 1"/>
          <p:cNvSpPr/>
          <p:nvPr/>
        </p:nvSpPr>
        <p:spPr>
          <a:xfrm>
            <a:off x="2395440" y="6194880"/>
            <a:ext cx="6408000" cy="364320"/>
          </a:xfrm>
          <a:prstGeom prst="rect">
            <a:avLst/>
          </a:prstGeom>
          <a:solidFill>
            <a:srgbClr val="C6D9F1"/>
          </a:solidFill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Учетная карточка Московского охранного отделения, 1908 год.</a:t>
            </a:r>
            <a:endParaRPr/>
          </a:p>
        </p:txBody>
      </p:sp>
      <p:sp>
        <p:nvSpPr>
          <p:cNvPr id="93" name="CustomShape 2"/>
          <p:cNvSpPr/>
          <p:nvPr/>
        </p:nvSpPr>
        <p:spPr>
          <a:xfrm>
            <a:off x="323640" y="548640"/>
            <a:ext cx="2087640" cy="58507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FFFFFF"/>
                </a:solidFill>
                <a:latin typeface="Calibri"/>
              </a:rPr>
              <a:t>Маяковский стал членом партии РСДРП и последующие два года, 1908–1909, практически полностью посвятил политической деятельности.   Его трижды арестовывали . В итоге, он оказался в Бутырской тюрьме, где провёл в камере одиночке одиннадцать месяцев и принялся за написание стихов. </a:t>
            </a:r>
            <a:endParaRPr/>
          </a:p>
        </p:txBody>
      </p:sp>
      <p:sp>
        <p:nvSpPr>
          <p:cNvPr id="94" name="CustomShape 3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95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4210CE9-61FF-4DAD-AE1F-6E2820212C17}" type="slidenum">
              <a:rPr lang="ru-RU">
                <a:solidFill>
                  <a:srgbClr val="000000"/>
                </a:solidFill>
                <a:latin typeface="Calibri"/>
              </a:rPr>
              <a:t>8</a:t>
            </a:fld>
            <a:endParaRPr/>
          </a:p>
        </p:txBody>
      </p:sp>
      <p:sp>
        <p:nvSpPr>
          <p:cNvPr id="96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188640"/>
            <a:ext cx="8784360" cy="6528600"/>
          </a:xfrm>
          <a:prstGeom prst="rect">
            <a:avLst/>
          </a:prstGeom>
        </p:spPr>
      </p:pic>
      <p:pic>
        <p:nvPicPr>
          <p:cNvPr id="98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737280" y="861840"/>
            <a:ext cx="3949560" cy="5182200"/>
          </a:xfrm>
          <a:prstGeom prst="rect">
            <a:avLst/>
          </a:prstGeom>
        </p:spPr>
      </p:pic>
      <p:pic>
        <p:nvPicPr>
          <p:cNvPr id="99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5919840" y="1248120"/>
            <a:ext cx="2065680" cy="4517640"/>
          </a:xfrm>
          <a:prstGeom prst="rect">
            <a:avLst/>
          </a:prstGeom>
          <a:ln w="190440">
            <a:solidFill>
              <a:srgbClr val="FFFFFF"/>
            </a:solidFill>
            <a:round/>
          </a:ln>
        </p:spPr>
      </p:pic>
      <p:sp>
        <p:nvSpPr>
          <p:cNvPr id="100" name="CustomShape 1"/>
          <p:cNvSpPr/>
          <p:nvPr/>
        </p:nvSpPr>
        <p:spPr>
          <a:xfrm>
            <a:off x="338760" y="168480"/>
            <a:ext cx="8389080" cy="1309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i="1">
                <a:solidFill>
                  <a:srgbClr val="FFFFFF"/>
                </a:solidFill>
                <a:latin typeface="Calibri"/>
              </a:rPr>
              <a:t>Маяковский обучался в подготовительном классе Строгановского училища(1908), в студиях художников С. Ю. Жуковского и П. И. Келина. В 1911 году поступил в Московское училище живописи, ваяния и зодчества</a:t>
            </a:r>
            <a:endParaRPr/>
          </a:p>
        </p:txBody>
      </p:sp>
      <p:sp>
        <p:nvSpPr>
          <p:cNvPr id="101" name="CustomShape 2"/>
          <p:cNvSpPr/>
          <p:nvPr/>
        </p:nvSpPr>
        <p:spPr>
          <a:xfrm>
            <a:off x="372240" y="5766480"/>
            <a:ext cx="467964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i="1">
                <a:solidFill>
                  <a:srgbClr val="FFFFFF"/>
                </a:solidFill>
                <a:latin typeface="Calibri"/>
              </a:rPr>
              <a:t>Маяковский осенью 1912 г, — ученик Училища живописи ваяния и зодчества.</a:t>
            </a:r>
            <a:endParaRPr/>
          </a:p>
        </p:txBody>
      </p:sp>
      <p:sp>
        <p:nvSpPr>
          <p:cNvPr id="102" name="CustomShape 3"/>
          <p:cNvSpPr/>
          <p:nvPr/>
        </p:nvSpPr>
        <p:spPr>
          <a:xfrm>
            <a:off x="5019480" y="5805360"/>
            <a:ext cx="3708720" cy="638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i="1">
                <a:solidFill>
                  <a:srgbClr val="FFFFFF"/>
                </a:solidFill>
                <a:latin typeface="Calibri"/>
              </a:rPr>
              <a:t>Рисунок В.Маяковского. Женщина в синем. 1913 год.</a:t>
            </a:r>
            <a:endParaRPr/>
          </a:p>
        </p:txBody>
      </p:sp>
      <p:sp>
        <p:nvSpPr>
          <p:cNvPr id="103" name="CustomShape 4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19.07.2017</a:t>
            </a:r>
            <a:endParaRPr/>
          </a:p>
        </p:txBody>
      </p:sp>
      <p:sp>
        <p:nvSpPr>
          <p:cNvPr id="104" name="CustomShape 5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D634777-AED0-404E-B084-A1EEED9C76B2}" type="slidenum">
              <a:rPr lang="ru-RU">
                <a:solidFill>
                  <a:srgbClr val="000000"/>
                </a:solidFill>
                <a:latin typeface="Calibri"/>
              </a:rPr>
              <a:t>9</a:t>
            </a:fld>
            <a:endParaRPr/>
          </a:p>
        </p:txBody>
      </p:sp>
      <p:sp>
        <p:nvSpPr>
          <p:cNvPr id="105" name="CustomShape 6"/>
          <p:cNvSpPr/>
          <p:nvPr/>
        </p:nvSpPr>
        <p:spPr>
          <a:xfrm>
            <a:off x="0" y="0"/>
            <a:ext cx="11796480" cy="1179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Владивосток 2017</a:t>
            </a: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2930</Words>
  <Application>Microsoft Office PowerPoint</Application>
  <PresentationFormat>Экран (4:3)</PresentationFormat>
  <Paragraphs>381</Paragraphs>
  <Slides>53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modified xsi:type="dcterms:W3CDTF">2024-11-04T18:30:55Z</dcterms:modified>
</cp:coreProperties>
</file>