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3"/>
  </p:notesMasterIdLst>
  <p:sldIdLst>
    <p:sldId id="256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11" r:id="rId21"/>
    <p:sldId id="312" r:id="rId22"/>
    <p:sldId id="304" r:id="rId23"/>
    <p:sldId id="305" r:id="rId24"/>
    <p:sldId id="306" r:id="rId25"/>
    <p:sldId id="307" r:id="rId26"/>
    <p:sldId id="308" r:id="rId27"/>
    <p:sldId id="309" r:id="rId28"/>
    <p:sldId id="313" r:id="rId29"/>
    <p:sldId id="315" r:id="rId30"/>
    <p:sldId id="316" r:id="rId31"/>
    <p:sldId id="31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21B1D-EA61-453F-9683-957A8312E92B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E603A-6F9C-497E-9EDB-108509FC3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6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endParaRPr lang="ru-RU" sz="4800" dirty="0">
              <a:solidFill>
                <a:schemeClr val="accent6"/>
              </a:solidFill>
              <a:latin typeface="Arial Black" pitchFamily="34" charset="0"/>
            </a:endParaRPr>
          </a:p>
          <a:p>
            <a:endParaRPr lang="ru-RU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0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577850"/>
            <a:ext cx="793115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75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51155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7" y="5477355"/>
            <a:ext cx="3724275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46" y="255587"/>
            <a:ext cx="4333875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922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32656"/>
            <a:ext cx="8297863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657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29"/>
            <a:ext cx="9161721" cy="679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0088"/>
            <a:ext cx="3473003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46246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7908"/>
            <a:ext cx="476091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35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36" y="-46072"/>
            <a:ext cx="9237736" cy="692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7992888" cy="64807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2000" dirty="0">
                <a:solidFill>
                  <a:srgbClr val="292934"/>
                </a:solidFill>
              </a:rPr>
              <a:t>В 1909 году почти одновременно закрылись два главных символистских журнала – «Вехи» и «Золотое руно». К концу первого десятилетия 20 века символизм как школа исчерпывает себя. Символизм больше не даёт новых имён.</a:t>
            </a:r>
          </a:p>
          <a:p>
            <a:pPr lvl="0" algn="just"/>
            <a:r>
              <a:rPr lang="ru-RU" sz="2000" dirty="0">
                <a:solidFill>
                  <a:srgbClr val="292934"/>
                </a:solidFill>
              </a:rPr>
              <a:t>	«…Это поколение состояло из блестяще образованных людей, свободно чувствовавших себя в океане всей мировой культуры, стремившихся возродить  культурное наследие собственной страны… Но самое главное – они были способны на высокое творческое горение. Можно сказать, что они сконструировали , выстрадали </a:t>
            </a:r>
            <a:r>
              <a:rPr lang="ru-RU" sz="2000" dirty="0">
                <a:solidFill>
                  <a:srgbClr val="D2533C"/>
                </a:solidFill>
              </a:rPr>
              <a:t>русский ренессанс </a:t>
            </a:r>
            <a:r>
              <a:rPr lang="ru-RU" sz="2000" dirty="0">
                <a:solidFill>
                  <a:srgbClr val="292934"/>
                </a:solidFill>
              </a:rPr>
              <a:t>из единственного имевшегося в их распоряжении материала – собственной души и собственного таланта. Возможно, это обстоятельство объясняет и недолговечность взлёта – фактически в пределах жизни одного поколения».  </a:t>
            </a:r>
            <a:r>
              <a:rPr lang="ru-RU" dirty="0">
                <a:solidFill>
                  <a:srgbClr val="292934"/>
                </a:solidFill>
              </a:rPr>
              <a:t>  			</a:t>
            </a:r>
          </a:p>
          <a:p>
            <a:pPr lvl="0" algn="just"/>
            <a:r>
              <a:rPr lang="ru-RU" i="1" dirty="0">
                <a:solidFill>
                  <a:srgbClr val="292934"/>
                </a:solidFill>
              </a:rPr>
              <a:t>						(</a:t>
            </a:r>
            <a:r>
              <a:rPr lang="ru-RU" i="1" dirty="0" err="1">
                <a:solidFill>
                  <a:srgbClr val="292934"/>
                </a:solidFill>
              </a:rPr>
              <a:t>Г.Березовая</a:t>
            </a:r>
            <a:r>
              <a:rPr lang="ru-RU" i="1" dirty="0">
                <a:solidFill>
                  <a:srgbClr val="29293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243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89375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92217"/>
            <a:ext cx="39020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09" y="246856"/>
            <a:ext cx="4260850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64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476672"/>
            <a:ext cx="7704856" cy="56166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u="sng" dirty="0">
                <a:solidFill>
                  <a:srgbClr val="D2533C"/>
                </a:solidFill>
              </a:rPr>
              <a:t>Основные принципы акмеизма.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Освобождение поэзии от символистских призывов к идеальному, возвращение ей ясности.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Отказ от мистической туманности, принятие земного мира в его многообразии, зримой конкретности, звучности, красочности.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Стремление придать слову определённое, точное значение.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Предметность и чёткость образов, отточенность деталей.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Обращение к человеку, к «подлинности» его чувств.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Поэтизация мира первозданных эмоций, первобытно-биологического природного начала.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Перекличка с минувшими литературными эпохами, «тоска по мировой культуре».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dirty="0">
                <a:solidFill>
                  <a:srgbClr val="292934"/>
                </a:solidFill>
              </a:rPr>
              <a:t>Близкий вид искусства – скульптура, архитектура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87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16633"/>
            <a:ext cx="771842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0057"/>
            <a:ext cx="19018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7" y="3428206"/>
            <a:ext cx="19145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55" y="1745686"/>
            <a:ext cx="17557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30" y="3690373"/>
            <a:ext cx="21701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11" y="1745686"/>
            <a:ext cx="18716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95" y="3536663"/>
            <a:ext cx="1895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72780"/>
            <a:ext cx="18415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0" y="6049243"/>
            <a:ext cx="21764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8" y="4030376"/>
            <a:ext cx="1908175" cy="227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78" y="6334350"/>
            <a:ext cx="20050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95" y="3949269"/>
            <a:ext cx="18716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51" y="6411984"/>
            <a:ext cx="1884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2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40" y="21494"/>
            <a:ext cx="9274140" cy="68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8641"/>
            <a:ext cx="764540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916833"/>
            <a:ext cx="8364537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4259"/>
            <a:ext cx="5054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33" y="3284984"/>
            <a:ext cx="26209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592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81" y="0"/>
            <a:ext cx="9213733" cy="687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4404866" cy="58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87" y="573086"/>
            <a:ext cx="4498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89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9" y="399256"/>
            <a:ext cx="8291513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29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6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22627"/>
            <a:ext cx="341947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104456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0" y="6010577"/>
            <a:ext cx="350779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35079"/>
            <a:ext cx="4694237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3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8496"/>
            <a:ext cx="40973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53" y="650806"/>
            <a:ext cx="4408487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72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" y="1343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catherineasquithgallery.com/uploads/posts/2021-02/1613646835_53-p-fon-dlya-prezentatsii-po-geometrii-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058020"/>
            <a:ext cx="5340350" cy="57999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901826" y="160338"/>
            <a:ext cx="5340349" cy="897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</a:rPr>
              <a:t>ОСНОВНЫЕ ПРИЗНАКИ ФУТУРИЗМА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0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32656"/>
            <a:ext cx="7704856" cy="6048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2"/>
                </a:solidFill>
                <a:latin typeface="BatangChe" pitchFamily="49" charset="-127"/>
                <a:ea typeface="BatangChe" pitchFamily="49" charset="-127"/>
              </a:rPr>
              <a:t>КУБОФУТУРИЗМ («ГИЛЕЯ»)</a:t>
            </a:r>
          </a:p>
          <a:p>
            <a:pPr algn="ctr"/>
            <a:endParaRPr lang="ru-RU" sz="2400" b="1" u="sng" dirty="0" smtClean="0">
              <a:solidFill>
                <a:schemeClr val="tx2"/>
              </a:solidFill>
              <a:latin typeface="BatangChe" pitchFamily="49" charset="-127"/>
              <a:ea typeface="BatangChe" pitchFamily="49" charset="-127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Направление в искусстве 1910-х гг., наиболее характерное  для русского художественного авангарда тех лет, стремившегося совместить принципы </a:t>
            </a:r>
            <a:r>
              <a:rPr lang="ru-RU" sz="2400" b="1" u="sng" dirty="0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кубизма</a:t>
            </a:r>
            <a:r>
              <a:rPr lang="ru-RU" sz="2400" b="1" dirty="0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(разложение предмета на составляющие структуры)и </a:t>
            </a:r>
            <a:r>
              <a:rPr lang="ru-RU" sz="2400" b="1" u="sng" dirty="0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футуризма</a:t>
            </a:r>
            <a:r>
              <a:rPr lang="ru-RU" sz="2400" b="1" dirty="0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(развитие предмета в «четвёртом измерении», т.е. во времени»). </a:t>
            </a:r>
            <a:endParaRPr lang="ru-RU" sz="2400" b="1" dirty="0">
              <a:solidFill>
                <a:schemeClr val="tx1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8541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4757" y="116632"/>
            <a:ext cx="5583547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Гилея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 – первая футуристическая группа (1910)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2070562" cy="261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3586774"/>
            <a:ext cx="2070562" cy="453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Давид </a:t>
            </a:r>
            <a:r>
              <a:rPr lang="ru-RU" b="1" dirty="0" err="1" smtClean="0"/>
              <a:t>Бурлюк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" y="200682"/>
            <a:ext cx="1723153" cy="253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40" y="2510819"/>
            <a:ext cx="1723153" cy="493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Н.Бурлюк</a:t>
            </a:r>
            <a:endParaRPr lang="ru-RU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895" y="116632"/>
            <a:ext cx="1883105" cy="269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60895" y="2796158"/>
            <a:ext cx="1883105" cy="4168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В.Хлебников</a:t>
            </a:r>
            <a:endParaRPr lang="ru-RU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73" y="4132797"/>
            <a:ext cx="2265365" cy="266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77373" y="6453336"/>
            <a:ext cx="2265365" cy="404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Вл. Маяковский</a:t>
            </a:r>
            <a:endParaRPr lang="ru-RU" b="1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1993106" cy="262814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7940" y="5708380"/>
            <a:ext cx="2019655" cy="600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А.Крученых</a:t>
            </a:r>
            <a:endParaRPr lang="ru-RU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" y="3166381"/>
            <a:ext cx="2019655" cy="254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88024" y="3559324"/>
            <a:ext cx="1993106" cy="517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В.Каменский</a:t>
            </a:r>
            <a:endParaRPr lang="ru-RU" b="1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11" y="3460792"/>
            <a:ext cx="2218680" cy="224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15511" y="5708380"/>
            <a:ext cx="2228489" cy="384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Елена </a:t>
            </a:r>
            <a:r>
              <a:rPr lang="ru-RU" b="1" dirty="0" err="1" smtClean="0"/>
              <a:t>Гуро</a:t>
            </a:r>
            <a:endParaRPr lang="ru-RU" b="1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58" y="4039846"/>
            <a:ext cx="2011241" cy="241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18957" y="6453336"/>
            <a:ext cx="2011241" cy="404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Б.Лившиц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6857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476672"/>
            <a:ext cx="4968552" cy="5976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Гилея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r>
              <a:rPr lang="ru-RU" sz="2000" dirty="0" smtClean="0"/>
              <a:t>– наиболее радикальный фланг русского литературного футуризма, который отличался революционным бунтом, оппозиционной настроенностью против буржуазного общества, его морали, эстетических вкусов, всей системы общественных отношений.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Кубофутуризм</a:t>
            </a:r>
            <a:r>
              <a:rPr lang="ru-RU" sz="2000" dirty="0" smtClean="0"/>
              <a:t> – результат взаимовлияния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поэтов-футуристов</a:t>
            </a:r>
            <a:r>
              <a:rPr lang="ru-RU" sz="2000" dirty="0" smtClean="0"/>
              <a:t> 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живописцев-кубистов</a:t>
            </a:r>
            <a:r>
              <a:rPr lang="ru-RU" sz="2000" dirty="0" smtClean="0"/>
              <a:t> (авангардные художественные группировки 1910-х годов «Бубновый валет», «Ослиный хвост», «Союз молодёжи»).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" y="116632"/>
            <a:ext cx="1960280" cy="262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11" y="4171884"/>
            <a:ext cx="2059681" cy="25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2122598" cy="21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25" y="418372"/>
            <a:ext cx="2035894" cy="250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98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" y="185626"/>
            <a:ext cx="9110108" cy="667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256584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Первые манифесты футуристов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500130"/>
            <a:ext cx="3780420" cy="809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Санкт-Петербург, 1910, апрель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1308"/>
            <a:ext cx="3600400" cy="491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5733256"/>
            <a:ext cx="3384376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Москва, 1912, 18 декабря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4" y="1073340"/>
            <a:ext cx="4275339" cy="447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4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" y="188640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4176464" cy="36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-apple-system"/>
              </a:rPr>
              <a:t>«Читающим </a:t>
            </a:r>
            <a:r>
              <a:rPr lang="ru-RU" dirty="0">
                <a:solidFill>
                  <a:schemeClr val="tx1"/>
                </a:solidFill>
                <a:latin typeface="-apple-system"/>
              </a:rPr>
              <a:t>наше Новое Первое Неожиданное.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-apple-system"/>
              </a:rPr>
              <a:t>Только </a:t>
            </a:r>
            <a:r>
              <a:rPr lang="ru-RU" i="1" dirty="0">
                <a:solidFill>
                  <a:schemeClr val="tx2"/>
                </a:solidFill>
                <a:latin typeface="-apple-system"/>
              </a:rPr>
              <a:t>мы – лицо нашего</a:t>
            </a:r>
            <a:r>
              <a:rPr lang="ru-RU" dirty="0">
                <a:solidFill>
                  <a:schemeClr val="tx1"/>
                </a:solidFill>
                <a:latin typeface="-apple-system"/>
              </a:rPr>
              <a:t> Времени. Рог времени трубит нами в словесном искусстве.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-apple-system"/>
              </a:rPr>
              <a:t>Прошлое тесно. Академия и Пушкин непонятнее </a:t>
            </a:r>
            <a:r>
              <a:rPr lang="ru-RU" dirty="0" err="1">
                <a:solidFill>
                  <a:schemeClr val="tx1"/>
                </a:solidFill>
                <a:latin typeface="-apple-system"/>
              </a:rPr>
              <a:t>гиероглифов</a:t>
            </a:r>
            <a:r>
              <a:rPr lang="ru-RU" dirty="0">
                <a:solidFill>
                  <a:schemeClr val="tx1"/>
                </a:solidFill>
                <a:latin typeface="-apple-system"/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-apple-system"/>
              </a:rPr>
              <a:t>Бросить Пушкина, Достоевского, Толстого и проч. и проч. с Парохода </a:t>
            </a:r>
            <a:r>
              <a:rPr lang="ru-RU" dirty="0" smtClean="0">
                <a:solidFill>
                  <a:schemeClr val="tx1"/>
                </a:solidFill>
                <a:latin typeface="-apple-system"/>
              </a:rPr>
              <a:t>современности».</a:t>
            </a:r>
            <a:endParaRPr lang="ru-RU" i="0" dirty="0">
              <a:solidFill>
                <a:schemeClr val="tx1"/>
              </a:solidFill>
              <a:effectLst/>
              <a:latin typeface="-apple-syste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332656"/>
            <a:ext cx="4176464" cy="3456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-apple-system"/>
              </a:rPr>
              <a:t>«Вымойте </a:t>
            </a:r>
            <a:r>
              <a:rPr lang="ru-RU" dirty="0">
                <a:solidFill>
                  <a:schemeClr val="tx1"/>
                </a:solidFill>
                <a:latin typeface="-apple-system"/>
              </a:rPr>
              <a:t>ваши руки, прикасавшиеся к грязной слизи книг, написанных этими бесчисленными Леонидами Андреевыми.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-apple-system"/>
              </a:rPr>
              <a:t>Всем этим Максимам Горьким, Куприным, Блокам, Соллогубам, Ремизовым, </a:t>
            </a:r>
            <a:r>
              <a:rPr lang="ru-RU" dirty="0" err="1">
                <a:solidFill>
                  <a:schemeClr val="tx1"/>
                </a:solidFill>
                <a:latin typeface="-apple-system"/>
              </a:rPr>
              <a:t>Аверченкам</a:t>
            </a:r>
            <a:r>
              <a:rPr lang="ru-RU" dirty="0">
                <a:solidFill>
                  <a:schemeClr val="tx1"/>
                </a:solidFill>
                <a:latin typeface="-apple-system"/>
              </a:rPr>
              <a:t>, Черным, Кузьминым, Буниным и проч. и проч. – нужна лишь дача на реке. Такую награду дает судьба портным.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-apple-system"/>
              </a:rPr>
              <a:t>С высоты небоскребов мы взираем на их ничтожество</a:t>
            </a:r>
            <a:r>
              <a:rPr lang="ru-RU" dirty="0" smtClean="0">
                <a:solidFill>
                  <a:schemeClr val="tx1"/>
                </a:solidFill>
                <a:latin typeface="-apple-system"/>
              </a:rPr>
              <a:t>!»</a:t>
            </a:r>
            <a:endParaRPr lang="ru-RU" i="0" dirty="0">
              <a:solidFill>
                <a:schemeClr val="tx1"/>
              </a:solidFill>
              <a:effectLst/>
              <a:latin typeface="-apple-system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89040"/>
            <a:ext cx="8856984" cy="2952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292929"/>
                </a:solidFill>
                <a:latin typeface="-apple-system"/>
              </a:rPr>
              <a:t>«Мы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 </a:t>
            </a:r>
            <a:r>
              <a:rPr lang="ru-RU" i="1" dirty="0">
                <a:solidFill>
                  <a:srgbClr val="292929"/>
                </a:solidFill>
                <a:latin typeface="-apple-system"/>
              </a:rPr>
              <a:t>приказываем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 чтить </a:t>
            </a:r>
            <a:r>
              <a:rPr lang="ru-RU" i="1" dirty="0">
                <a:solidFill>
                  <a:schemeClr val="tx2"/>
                </a:solidFill>
                <a:latin typeface="-apple-system"/>
              </a:rPr>
              <a:t>права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 поэтов:</a:t>
            </a:r>
          </a:p>
          <a:p>
            <a:pPr algn="just"/>
            <a:r>
              <a:rPr lang="ru-RU" dirty="0">
                <a:solidFill>
                  <a:srgbClr val="292929"/>
                </a:solidFill>
                <a:latin typeface="-apple-system"/>
              </a:rPr>
              <a:t>1) На увеличение словаря </a:t>
            </a:r>
            <a:r>
              <a:rPr lang="ru-RU" i="1" dirty="0">
                <a:solidFill>
                  <a:schemeClr val="tx2"/>
                </a:solidFill>
                <a:latin typeface="-apple-system"/>
              </a:rPr>
              <a:t>в его объеме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 произвольными и производными словами (Слово-новшество).</a:t>
            </a:r>
          </a:p>
          <a:p>
            <a:pPr algn="just"/>
            <a:r>
              <a:rPr lang="ru-RU" dirty="0">
                <a:solidFill>
                  <a:srgbClr val="292929"/>
                </a:solidFill>
                <a:latin typeface="-apple-system"/>
              </a:rPr>
              <a:t>2) На непреодолимую ненависть к существовавшему до них языку.</a:t>
            </a:r>
          </a:p>
          <a:p>
            <a:pPr algn="just"/>
            <a:r>
              <a:rPr lang="ru-RU" dirty="0">
                <a:solidFill>
                  <a:srgbClr val="292929"/>
                </a:solidFill>
                <a:latin typeface="-apple-system"/>
              </a:rPr>
              <a:t>3) С ужасом отстранять от гордого чела своего из банных веников сделанный Вами Венок грошовой славы.</a:t>
            </a:r>
          </a:p>
          <a:p>
            <a:pPr algn="just"/>
            <a:r>
              <a:rPr lang="ru-RU" dirty="0">
                <a:solidFill>
                  <a:srgbClr val="292929"/>
                </a:solidFill>
                <a:latin typeface="-apple-system"/>
              </a:rPr>
              <a:t>4) Стоять на глыбе слова «мы» среди моря свиста и негодования.</a:t>
            </a:r>
          </a:p>
          <a:p>
            <a:pPr algn="just"/>
            <a:r>
              <a:rPr lang="ru-RU" dirty="0">
                <a:solidFill>
                  <a:srgbClr val="292929"/>
                </a:solidFill>
                <a:latin typeface="-apple-system"/>
              </a:rPr>
              <a:t>И если </a:t>
            </a:r>
            <a:r>
              <a:rPr lang="ru-RU" i="1" dirty="0">
                <a:solidFill>
                  <a:schemeClr val="tx2"/>
                </a:solidFill>
                <a:latin typeface="-apple-system"/>
              </a:rPr>
              <a:t>пока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 еще и в наших строках остались грязные клейма Ваших «Здравого смысла» и «хорошего вкуса», то все же на них уже трепещут </a:t>
            </a:r>
            <a:r>
              <a:rPr lang="ru-RU" i="1" dirty="0">
                <a:solidFill>
                  <a:schemeClr val="tx2"/>
                </a:solidFill>
                <a:latin typeface="-apple-system"/>
              </a:rPr>
              <a:t>впервые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 зарницы Новой Грядущей Красоты Самоценного (</a:t>
            </a:r>
            <a:r>
              <a:rPr lang="ru-RU" dirty="0" err="1">
                <a:solidFill>
                  <a:srgbClr val="292929"/>
                </a:solidFill>
                <a:latin typeface="-apple-system"/>
              </a:rPr>
              <a:t>самовитого</a:t>
            </a:r>
            <a:r>
              <a:rPr lang="ru-RU" dirty="0">
                <a:solidFill>
                  <a:srgbClr val="292929"/>
                </a:solidFill>
                <a:latin typeface="-apple-system"/>
              </a:rPr>
              <a:t>) </a:t>
            </a:r>
            <a:r>
              <a:rPr lang="ru-RU" dirty="0" smtClean="0">
                <a:solidFill>
                  <a:srgbClr val="292929"/>
                </a:solidFill>
                <a:latin typeface="-apple-system"/>
              </a:rPr>
              <a:t>Слова».</a:t>
            </a:r>
            <a:endParaRPr lang="ru-RU" b="0" i="0" dirty="0">
              <a:solidFill>
                <a:srgbClr val="2929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463436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464496" cy="557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977584"/>
            <a:ext cx="4464496" cy="691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Санкт-Петербург, 1913, фе6враль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04664"/>
            <a:ext cx="4464496" cy="62646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Если в первом манифесте речь шла в основном об </a:t>
            </a:r>
            <a:r>
              <a:rPr lang="ru-RU" sz="2000" dirty="0" smtClean="0">
                <a:solidFill>
                  <a:srgbClr val="C00000"/>
                </a:solidFill>
              </a:rPr>
              <a:t>идеологии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футуристов, то здесь – о </a:t>
            </a:r>
            <a:r>
              <a:rPr lang="ru-RU" sz="2000" dirty="0" smtClean="0">
                <a:solidFill>
                  <a:srgbClr val="C00000"/>
                </a:solidFill>
              </a:rPr>
              <a:t>поэтических приёмах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, способных осуществить эти идеи на практике.</a:t>
            </a: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«Найти, не разрывая круга корней, волшебный камень превращенья всех славянских слов одно в другое, свободно плавить славянские слова – вот моё первое отношение к слову. Это </a:t>
            </a:r>
            <a:r>
              <a:rPr lang="ru-RU" sz="2000" i="1" dirty="0" err="1" smtClean="0">
                <a:solidFill>
                  <a:srgbClr val="C00000"/>
                </a:solidFill>
              </a:rPr>
              <a:t>самовитое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 слово вне быта и жизненных польз.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</a:rPr>
              <a:t>Увидя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, что корни лишь призраки, за которыми стоят звуки азбуки, найти единство вообще мировых языков, построенное из единиц азбуки, - моё второе отношение к слову».</a:t>
            </a:r>
          </a:p>
          <a:p>
            <a:pPr algn="ctr"/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Хлебников В. «Творения»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76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116632"/>
            <a:ext cx="9117495" cy="672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4464496" cy="24482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Проявляя обострённое чутьё к слову, футуристы доходили до абсурда, занимаясь конструированием. Особое значение они придавали словотворчеству, </a:t>
            </a:r>
            <a:r>
              <a:rPr lang="ru-RU" sz="2000" dirty="0" smtClean="0">
                <a:solidFill>
                  <a:srgbClr val="C00000"/>
                </a:solidFill>
              </a:rPr>
              <a:t>«</a:t>
            </a:r>
            <a:r>
              <a:rPr lang="ru-RU" sz="2000" dirty="0" err="1" smtClean="0">
                <a:solidFill>
                  <a:srgbClr val="C00000"/>
                </a:solidFill>
              </a:rPr>
              <a:t>самовитому</a:t>
            </a:r>
            <a:r>
              <a:rPr lang="ru-RU" sz="2000" dirty="0" smtClean="0">
                <a:solidFill>
                  <a:srgbClr val="C00000"/>
                </a:solidFill>
              </a:rPr>
              <a:t> слову»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924944"/>
            <a:ext cx="4464496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Автор этих строк  </a:t>
            </a:r>
            <a:r>
              <a:rPr lang="ru-RU" sz="2000" dirty="0" err="1" smtClean="0">
                <a:solidFill>
                  <a:schemeClr val="tx1"/>
                </a:solidFill>
              </a:rPr>
              <a:t>А.Кручёных</a:t>
            </a:r>
            <a:r>
              <a:rPr lang="ru-RU" sz="2000" dirty="0" smtClean="0">
                <a:solidFill>
                  <a:schemeClr val="tx1"/>
                </a:solidFill>
              </a:rPr>
              <a:t> утверждал, что </a:t>
            </a:r>
            <a:r>
              <a:rPr lang="ru-RU" sz="2000" dirty="0" smtClean="0">
                <a:solidFill>
                  <a:srgbClr val="C00000"/>
                </a:solidFill>
              </a:rPr>
              <a:t>«в этом пятистишии более русского национального, чем во всей поэзии Пушкина»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865"/>
            <a:ext cx="4094981" cy="656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4797152"/>
            <a:ext cx="4464496" cy="19703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Результатом подобной деятельности футуристов явился небывалый всплеск  словотворчества, что привело к созданию </a:t>
            </a:r>
            <a:r>
              <a:rPr lang="ru-RU" sz="2000" dirty="0" smtClean="0">
                <a:solidFill>
                  <a:srgbClr val="C00000"/>
                </a:solidFill>
              </a:rPr>
              <a:t>«заумного языка» </a:t>
            </a:r>
            <a:r>
              <a:rPr lang="ru-RU" sz="2000" dirty="0" smtClean="0">
                <a:solidFill>
                  <a:schemeClr val="tx1"/>
                </a:solidFill>
              </a:rPr>
              <a:t>– зауми.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44382"/>
            <a:ext cx="41402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7"/>
            <a:ext cx="4176464" cy="58326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2400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«Изначально в  этот </a:t>
            </a:r>
            <a:r>
              <a:rPr lang="ru-RU" sz="2400" b="1" i="1" dirty="0">
                <a:solidFill>
                  <a:srgbClr val="C00000"/>
                </a:solidFill>
              </a:rPr>
              <a:t>русский ренессанс </a:t>
            </a:r>
            <a:r>
              <a:rPr lang="ru-RU" sz="2400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вошли элементы упадочности. Культурный ренессанс  явился у нас в предреволюционную эпоху и сопровождался острым чувством приближающейся гибели старой России. Были возбуждение и напряжённость, но не было  настоящей радости…»</a:t>
            </a:r>
          </a:p>
        </p:txBody>
      </p:sp>
    </p:spTree>
    <p:extLst>
      <p:ext uri="{BB962C8B-B14F-4D97-AF65-F5344CB8AC3E}">
        <p14:creationId xmlns:p14="http://schemas.microsoft.com/office/powerpoint/2010/main" val="2661095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62" y="188640"/>
            <a:ext cx="915941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888432" cy="581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001846"/>
            <a:ext cx="3888432" cy="7395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/>
                </a:solidFill>
              </a:rPr>
              <a:t>Аркадий Калмыков </a:t>
            </a:r>
          </a:p>
          <a:p>
            <a:pPr algn="ctr"/>
            <a:r>
              <a:rPr lang="ru-RU" sz="2000" b="1" dirty="0" smtClean="0">
                <a:solidFill>
                  <a:schemeClr val="accent6"/>
                </a:solidFill>
              </a:rPr>
              <a:t>«Николай Гумилёв»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404664"/>
            <a:ext cx="4536504" cy="61926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«Мы присутствуем при новом вторжении варваров, сильных своею талантливостью и ужасных своею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небрезгливостью</a:t>
            </a:r>
            <a:r>
              <a:rPr lang="ru-RU" sz="2400" b="1" i="1" dirty="0" smtClean="0">
                <a:solidFill>
                  <a:schemeClr val="tx1"/>
                </a:solidFill>
              </a:rPr>
              <a:t>. Только будущее покажет, «германцы» ли это, или …гунны, от которых не останется и следа».</a:t>
            </a:r>
          </a:p>
          <a:p>
            <a:pPr algn="ctr"/>
            <a:endParaRPr lang="ru-RU" sz="24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Гумилёв Н.,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«Письма о русской поэзии»,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1914г.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20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4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691680" y="1412776"/>
            <a:ext cx="5976664" cy="41044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ru-RU" sz="2800" b="1" i="1" dirty="0" smtClean="0">
                <a:solidFill>
                  <a:srgbClr val="C00000"/>
                </a:solidFill>
                <a:cs typeface="Mongolian Baiti" pitchFamily="66" charset="0"/>
              </a:rPr>
              <a:t>«Серебряный век, мятежный, </a:t>
            </a:r>
            <a:r>
              <a:rPr lang="ru-RU" sz="2800" b="1" i="1" dirty="0" err="1" smtClean="0">
                <a:solidFill>
                  <a:srgbClr val="C00000"/>
                </a:solidFill>
                <a:cs typeface="Mongolian Baiti" pitchFamily="66" charset="0"/>
              </a:rPr>
              <a:t>богоищущий</a:t>
            </a:r>
            <a:r>
              <a:rPr lang="ru-RU" sz="2800" b="1" i="1" dirty="0" smtClean="0">
                <a:solidFill>
                  <a:srgbClr val="C00000"/>
                </a:solidFill>
                <a:cs typeface="Mongolian Baiti" pitchFamily="66" charset="0"/>
              </a:rPr>
              <a:t>, бредивший красотой и ныне не забыт. Голоса его выразителей до сих пор звучат, хотя и по-иному, чем звучали тогда».</a:t>
            </a:r>
          </a:p>
          <a:p>
            <a:pPr lvl="0" algn="ctr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Mongolian Baiti" pitchFamily="66" charset="0"/>
              </a:rPr>
              <a:t>                         Сергей Маковский</a:t>
            </a:r>
          </a:p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endParaRPr lang="ru-RU" sz="2400" b="1" i="1" dirty="0">
              <a:solidFill>
                <a:srgbClr val="292934"/>
              </a:solidFill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2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8305"/>
            <a:ext cx="354171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3845"/>
            <a:ext cx="4548187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403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7"/>
            <a:ext cx="5773737" cy="17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4" y="2718378"/>
            <a:ext cx="27860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92" y="4121583"/>
            <a:ext cx="274955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17" y="2740025"/>
            <a:ext cx="28162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76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8573"/>
            <a:ext cx="3672408" cy="540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1" y="5664622"/>
            <a:ext cx="3699939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8573"/>
            <a:ext cx="4548187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0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60649"/>
            <a:ext cx="6853237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268761"/>
            <a:ext cx="8437563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70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"/>
            <a:ext cx="6346825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1828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99" y="3688484"/>
            <a:ext cx="19383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13" y="1306132"/>
            <a:ext cx="18288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39" y="3688484"/>
            <a:ext cx="18415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99309"/>
            <a:ext cx="194468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764683"/>
            <a:ext cx="1944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288559"/>
            <a:ext cx="8802687" cy="256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44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4" y="692697"/>
            <a:ext cx="368776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83" y="692698"/>
            <a:ext cx="3760787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7" y="1336933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" y="3556347"/>
            <a:ext cx="22066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40" y="1336932"/>
            <a:ext cx="204787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40" y="3556347"/>
            <a:ext cx="20605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" y="4050060"/>
            <a:ext cx="2195513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6" y="6425838"/>
            <a:ext cx="22066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71" y="4034927"/>
            <a:ext cx="2060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71" y="6364287"/>
            <a:ext cx="2146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57" y="1342226"/>
            <a:ext cx="19446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81" y="3933026"/>
            <a:ext cx="2011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13" y="4331493"/>
            <a:ext cx="173196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27" y="6226968"/>
            <a:ext cx="19319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2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31493"/>
            <a:ext cx="193833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99" y="6340475"/>
            <a:ext cx="19510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836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714</TotalTime>
  <Words>610</Words>
  <Application>Microsoft Office PowerPoint</Application>
  <PresentationFormat>Экран (4:3)</PresentationFormat>
  <Paragraphs>63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70</cp:revision>
  <dcterms:created xsi:type="dcterms:W3CDTF">2017-08-26T14:06:30Z</dcterms:created>
  <dcterms:modified xsi:type="dcterms:W3CDTF">2024-10-05T04:27:47Z</dcterms:modified>
</cp:coreProperties>
</file>