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2" r:id="rId7"/>
    <p:sldId id="265" r:id="rId8"/>
    <p:sldId id="261" r:id="rId9"/>
    <p:sldId id="263" r:id="rId10"/>
    <p:sldId id="264" r:id="rId11"/>
    <p:sldId id="267" r:id="rId12"/>
    <p:sldId id="266" r:id="rId13"/>
    <p:sldId id="276" r:id="rId14"/>
    <p:sldId id="268" r:id="rId15"/>
    <p:sldId id="269" r:id="rId16"/>
    <p:sldId id="277" r:id="rId17"/>
    <p:sldId id="278" r:id="rId18"/>
    <p:sldId id="279" r:id="rId19"/>
    <p:sldId id="275" r:id="rId20"/>
    <p:sldId id="280" r:id="rId21"/>
    <p:sldId id="271" r:id="rId22"/>
    <p:sldId id="272" r:id="rId23"/>
    <p:sldId id="273" r:id="rId24"/>
    <p:sldId id="270" r:id="rId25"/>
    <p:sldId id="283" r:id="rId26"/>
    <p:sldId id="281" r:id="rId27"/>
    <p:sldId id="282" r:id="rId28"/>
    <p:sldId id="274"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CC6BE3D-3163-41B8-AF30-C34BFD603E60}" type="datetimeFigureOut">
              <a:rPr lang="ru-RU" smtClean="0"/>
              <a:t>25.11.2019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C6BE3D-3163-41B8-AF30-C34BFD603E60}" type="datetimeFigureOut">
              <a:rPr lang="ru-RU" smtClean="0"/>
              <a:t>25.11.2019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C6BE3D-3163-41B8-AF30-C34BFD603E60}" type="datetimeFigureOut">
              <a:rPr lang="ru-RU" smtClean="0"/>
              <a:t>25.11.2019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C6BE3D-3163-41B8-AF30-C34BFD603E60}" type="datetimeFigureOut">
              <a:rPr lang="ru-RU" smtClean="0"/>
              <a:t>25.11.2019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CC6BE3D-3163-41B8-AF30-C34BFD603E60}" type="datetimeFigureOut">
              <a:rPr lang="ru-RU" smtClean="0"/>
              <a:t>25.11.2019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CC6BE3D-3163-41B8-AF30-C34BFD603E60}" type="datetimeFigureOut">
              <a:rPr lang="ru-RU" smtClean="0"/>
              <a:t>25.11.2019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CC6BE3D-3163-41B8-AF30-C34BFD603E60}" type="datetimeFigureOut">
              <a:rPr lang="ru-RU" smtClean="0"/>
              <a:t>25.11.2019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CC6BE3D-3163-41B8-AF30-C34BFD603E60}" type="datetimeFigureOut">
              <a:rPr lang="ru-RU" smtClean="0"/>
              <a:t>25.11.2019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CC6BE3D-3163-41B8-AF30-C34BFD603E60}" type="datetimeFigureOut">
              <a:rPr lang="ru-RU" smtClean="0"/>
              <a:t>25.11.2019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C6BE3D-3163-41B8-AF30-C34BFD603E60}" type="datetimeFigureOut">
              <a:rPr lang="ru-RU" smtClean="0"/>
              <a:t>25.11.2019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C6BE3D-3163-41B8-AF30-C34BFD603E60}" type="datetimeFigureOut">
              <a:rPr lang="ru-RU" smtClean="0"/>
              <a:t>25.11.2019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792CC68-9EBC-4369-BC90-DDC817897CC1}"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C6BE3D-3163-41B8-AF30-C34BFD603E60}" type="datetimeFigureOut">
              <a:rPr lang="ru-RU" smtClean="0"/>
              <a:t>25.11.2019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2CC68-9EBC-4369-BC90-DDC817897CC1}"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800" b="1" dirty="0" smtClean="0"/>
              <a:t>Александр Александрович</a:t>
            </a:r>
            <a:br>
              <a:rPr lang="ru-RU" sz="4800" b="1" dirty="0" smtClean="0"/>
            </a:br>
            <a:r>
              <a:rPr lang="ru-RU" sz="4800" b="1" dirty="0" smtClean="0"/>
              <a:t>Блок</a:t>
            </a:r>
            <a:endParaRPr lang="ru-RU" sz="4800" b="1" dirty="0"/>
          </a:p>
        </p:txBody>
      </p:sp>
      <p:sp>
        <p:nvSpPr>
          <p:cNvPr id="5" name="Подзаголовок 4"/>
          <p:cNvSpPr>
            <a:spLocks noGrp="1"/>
          </p:cNvSpPr>
          <p:nvPr>
            <p:ph type="subTitle" idx="1"/>
          </p:nvPr>
        </p:nvSpPr>
        <p:spPr/>
        <p:txBody>
          <a:bodyPr>
            <a:normAutofit/>
          </a:bodyPr>
          <a:lstStyle/>
          <a:p>
            <a:r>
              <a:rPr lang="ru-RU" sz="4800" b="1" dirty="0" smtClean="0">
                <a:solidFill>
                  <a:schemeClr val="tx1"/>
                </a:solidFill>
              </a:rPr>
              <a:t>(1880 – 1921)</a:t>
            </a:r>
            <a:endParaRPr lang="ru-RU" sz="4800"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ОБРАЗОВАНИЕ</a:t>
            </a:r>
            <a:endParaRPr lang="ru-RU" dirty="0"/>
          </a:p>
        </p:txBody>
      </p:sp>
      <p:pic>
        <p:nvPicPr>
          <p:cNvPr id="5" name="Объект 4"/>
          <p:cNvPicPr>
            <a:picLocks noGrp="1" noChangeAspect="1"/>
          </p:cNvPicPr>
          <p:nvPr>
            <p:ph idx="1"/>
          </p:nvPr>
        </p:nvPicPr>
        <p:blipFill>
          <a:blip r:embed="rId2"/>
          <a:stretch>
            <a:fillRect/>
          </a:stretch>
        </p:blipFill>
        <p:spPr>
          <a:xfrm>
            <a:off x="1979712" y="3020219"/>
            <a:ext cx="5487479" cy="3408014"/>
          </a:xfrm>
          <a:prstGeom prst="rect">
            <a:avLst/>
          </a:prstGeom>
        </p:spPr>
      </p:pic>
      <p:sp>
        <p:nvSpPr>
          <p:cNvPr id="4" name="Объект 3"/>
          <p:cNvSpPr>
            <a:spLocks noGrp="1"/>
          </p:cNvSpPr>
          <p:nvPr>
            <p:ph sz="half" idx="4294967295"/>
          </p:nvPr>
        </p:nvSpPr>
        <p:spPr>
          <a:xfrm>
            <a:off x="323528" y="1268760"/>
            <a:ext cx="8363272" cy="1656185"/>
          </a:xfrm>
        </p:spPr>
        <p:txBody>
          <a:bodyPr>
            <a:normAutofit fontScale="77500" lnSpcReduction="20000"/>
          </a:bodyPr>
          <a:lstStyle/>
          <a:p>
            <a:pPr marL="0" indent="0" algn="just">
              <a:buNone/>
            </a:pPr>
            <a:r>
              <a:rPr lang="ru-RU" b="1" dirty="0"/>
              <a:t>В 1891 </a:t>
            </a:r>
            <a:r>
              <a:rPr lang="ru-RU" b="1" dirty="0" smtClean="0"/>
              <a:t>г. </a:t>
            </a:r>
            <a:r>
              <a:rPr lang="ru-RU" b="1" dirty="0"/>
              <a:t>Саша </a:t>
            </a:r>
            <a:r>
              <a:rPr lang="ru-RU" b="1" dirty="0" smtClean="0"/>
              <a:t>поступил </a:t>
            </a:r>
            <a:r>
              <a:rPr lang="ru-RU" b="1" dirty="0"/>
              <a:t>в Введенскую </a:t>
            </a:r>
            <a:r>
              <a:rPr lang="ru-RU" b="1" dirty="0" smtClean="0"/>
              <a:t>гимназию, а </a:t>
            </a:r>
            <a:r>
              <a:rPr lang="ru-RU" b="1" dirty="0" smtClean="0"/>
              <a:t>1898 г. в </a:t>
            </a:r>
            <a:r>
              <a:rPr lang="ru-RU" b="1" dirty="0" smtClean="0"/>
              <a:t>Петербургский </a:t>
            </a:r>
            <a:r>
              <a:rPr lang="ru-RU" b="1" dirty="0" smtClean="0"/>
              <a:t>университет на юридический факультет. Однако через год </a:t>
            </a:r>
            <a:r>
              <a:rPr lang="ru-RU" b="1" dirty="0" err="1" smtClean="0"/>
              <a:t>А.Блок</a:t>
            </a:r>
            <a:r>
              <a:rPr lang="ru-RU" b="1" dirty="0" smtClean="0"/>
              <a:t> перевелся на славяно-русское </a:t>
            </a:r>
            <a:r>
              <a:rPr lang="ru-RU" b="1" dirty="0" smtClean="0"/>
              <a:t>отделение историко-филологического факультета.</a:t>
            </a:r>
            <a:endParaRPr lang="ru-RU" b="1" dirty="0"/>
          </a:p>
        </p:txBody>
      </p:sp>
    </p:spTree>
    <p:extLst>
      <p:ext uri="{BB962C8B-B14F-4D97-AF65-F5344CB8AC3E}">
        <p14:creationId xmlns:p14="http://schemas.microsoft.com/office/powerpoint/2010/main" val="297346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rPr>
              <a:t>Брак и творчество</a:t>
            </a:r>
            <a:endParaRPr lang="ru-RU" dirty="0">
              <a:solidFill>
                <a:schemeClr val="accent2">
                  <a:lumMod val="50000"/>
                </a:schemeClr>
              </a:solidFill>
            </a:endParaRPr>
          </a:p>
        </p:txBody>
      </p:sp>
      <p:sp>
        <p:nvSpPr>
          <p:cNvPr id="4" name="Объект 3"/>
          <p:cNvSpPr>
            <a:spLocks noGrp="1"/>
          </p:cNvSpPr>
          <p:nvPr>
            <p:ph sz="half" idx="2"/>
          </p:nvPr>
        </p:nvSpPr>
        <p:spPr>
          <a:xfrm>
            <a:off x="4932040" y="1340768"/>
            <a:ext cx="3754760" cy="4785395"/>
          </a:xfrm>
        </p:spPr>
        <p:txBody>
          <a:bodyPr>
            <a:normAutofit lnSpcReduction="10000"/>
          </a:bodyPr>
          <a:lstStyle/>
          <a:p>
            <a:pPr marL="0" indent="0">
              <a:buNone/>
            </a:pPr>
            <a:r>
              <a:rPr lang="ru-RU" b="1" dirty="0"/>
              <a:t>В начале июля </a:t>
            </a:r>
            <a:r>
              <a:rPr lang="ru-RU" b="1" dirty="0" smtClean="0"/>
              <a:t>1898 г. </a:t>
            </a:r>
            <a:r>
              <a:rPr lang="ru-RU" b="1" dirty="0" err="1" smtClean="0"/>
              <a:t>А.Блок</a:t>
            </a:r>
            <a:r>
              <a:rPr lang="ru-RU" b="1" dirty="0" smtClean="0"/>
              <a:t> приехал </a:t>
            </a:r>
            <a:r>
              <a:rPr lang="ru-RU" b="1" dirty="0"/>
              <a:t>в </a:t>
            </a:r>
            <a:r>
              <a:rPr lang="ru-RU" b="1" dirty="0" smtClean="0"/>
              <a:t>имение деда </a:t>
            </a:r>
            <a:r>
              <a:rPr lang="ru-RU" b="1" dirty="0" err="1" smtClean="0"/>
              <a:t>Шахматово</a:t>
            </a:r>
            <a:r>
              <a:rPr lang="ru-RU" b="1" dirty="0"/>
              <a:t>, </a:t>
            </a:r>
            <a:r>
              <a:rPr lang="ru-RU" b="1" dirty="0" smtClean="0"/>
              <a:t>где провел все лето. Много времени он посвящает домашнему театру. </a:t>
            </a:r>
            <a:r>
              <a:rPr lang="ru-RU" b="1" dirty="0"/>
              <a:t>М</a:t>
            </a:r>
            <a:r>
              <a:rPr lang="ru-RU" b="1" dirty="0" smtClean="0"/>
              <a:t>ечтая </a:t>
            </a:r>
            <a:r>
              <a:rPr lang="ru-RU" b="1" dirty="0"/>
              <a:t>стать актёром</a:t>
            </a:r>
            <a:r>
              <a:rPr lang="ru-RU" b="1" dirty="0" smtClean="0"/>
              <a:t>, поэт </a:t>
            </a:r>
            <a:r>
              <a:rPr lang="ru-RU" b="1" dirty="0"/>
              <a:t>называл себя «театральным человеком</a:t>
            </a:r>
            <a:r>
              <a:rPr lang="ru-RU" b="1" dirty="0" smtClean="0"/>
              <a:t>».</a:t>
            </a:r>
            <a:endParaRPr lang="ru-RU" b="1" dirty="0"/>
          </a:p>
        </p:txBody>
      </p:sp>
      <p:pic>
        <p:nvPicPr>
          <p:cNvPr id="7" name="Объект 6"/>
          <p:cNvPicPr>
            <a:picLocks noGrp="1" noChangeAspect="1"/>
          </p:cNvPicPr>
          <p:nvPr>
            <p:ph sz="half" idx="1"/>
          </p:nvPr>
        </p:nvPicPr>
        <p:blipFill>
          <a:blip r:embed="rId2"/>
          <a:stretch>
            <a:fillRect/>
          </a:stretch>
        </p:blipFill>
        <p:spPr>
          <a:xfrm>
            <a:off x="675320" y="1417638"/>
            <a:ext cx="4038600" cy="3109722"/>
          </a:xfrm>
          <a:prstGeom prst="rect">
            <a:avLst/>
          </a:prstGeom>
        </p:spPr>
      </p:pic>
      <p:pic>
        <p:nvPicPr>
          <p:cNvPr id="9" name="Рисунок 8"/>
          <p:cNvPicPr>
            <a:picLocks noChangeAspect="1"/>
          </p:cNvPicPr>
          <p:nvPr/>
        </p:nvPicPr>
        <p:blipFill>
          <a:blip r:embed="rId3"/>
          <a:stretch>
            <a:fillRect/>
          </a:stretch>
        </p:blipFill>
        <p:spPr>
          <a:xfrm>
            <a:off x="675320" y="4149080"/>
            <a:ext cx="1743075" cy="2352675"/>
          </a:xfrm>
          <a:prstGeom prst="rect">
            <a:avLst/>
          </a:prstGeom>
        </p:spPr>
      </p:pic>
    </p:spTree>
    <p:extLst>
      <p:ext uri="{BB962C8B-B14F-4D97-AF65-F5344CB8AC3E}">
        <p14:creationId xmlns:p14="http://schemas.microsoft.com/office/powerpoint/2010/main" val="335556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b="1" dirty="0">
                <a:solidFill>
                  <a:schemeClr val="accent2">
                    <a:lumMod val="50000"/>
                  </a:schemeClr>
                </a:solidFill>
              </a:rPr>
              <a:t>Брак и творчество</a:t>
            </a:r>
            <a:endParaRPr lang="ru-RU" b="1" dirty="0">
              <a:solidFill>
                <a:schemeClr val="accent2">
                  <a:lumMod val="50000"/>
                </a:schemeClr>
              </a:solidFill>
            </a:endParaRPr>
          </a:p>
        </p:txBody>
      </p:sp>
      <p:pic>
        <p:nvPicPr>
          <p:cNvPr id="2" name="Объект 1"/>
          <p:cNvPicPr>
            <a:picLocks noGrp="1" noChangeAspect="1"/>
          </p:cNvPicPr>
          <p:nvPr>
            <p:ph sz="half" idx="1"/>
          </p:nvPr>
        </p:nvPicPr>
        <p:blipFill>
          <a:blip r:embed="rId2"/>
          <a:stretch>
            <a:fillRect/>
          </a:stretch>
        </p:blipFill>
        <p:spPr>
          <a:xfrm>
            <a:off x="1763688" y="2307066"/>
            <a:ext cx="5482952" cy="4093608"/>
          </a:xfrm>
          <a:prstGeom prst="rect">
            <a:avLst/>
          </a:prstGeom>
        </p:spPr>
      </p:pic>
      <p:sp>
        <p:nvSpPr>
          <p:cNvPr id="6" name="Объект 5"/>
          <p:cNvSpPr>
            <a:spLocks noGrp="1"/>
          </p:cNvSpPr>
          <p:nvPr>
            <p:ph sz="half" idx="2"/>
          </p:nvPr>
        </p:nvSpPr>
        <p:spPr>
          <a:xfrm>
            <a:off x="611560" y="1196752"/>
            <a:ext cx="8075240" cy="1110314"/>
          </a:xfrm>
        </p:spPr>
        <p:txBody>
          <a:bodyPr>
            <a:normAutofit fontScale="92500" lnSpcReduction="20000"/>
          </a:bodyPr>
          <a:lstStyle/>
          <a:p>
            <a:pPr marL="0" indent="0">
              <a:buNone/>
            </a:pPr>
            <a:r>
              <a:rPr lang="ru-RU" b="1" dirty="0" smtClean="0"/>
              <a:t>В Шахматове поэт знакомится с дочерью известного </a:t>
            </a:r>
            <a:r>
              <a:rPr lang="ru-RU" b="1" dirty="0" smtClean="0"/>
              <a:t>ученого </a:t>
            </a:r>
            <a:r>
              <a:rPr lang="ru-RU" b="1" dirty="0" err="1" smtClean="0"/>
              <a:t>Д.И.Менделеева</a:t>
            </a:r>
            <a:r>
              <a:rPr lang="ru-RU" b="1" dirty="0" smtClean="0"/>
              <a:t>. </a:t>
            </a:r>
            <a:r>
              <a:rPr lang="ru-RU" b="1" dirty="0" smtClean="0"/>
              <a:t>Александр играет Гамлета, Любовь Дмитриевна – Офелию. </a:t>
            </a:r>
            <a:endParaRPr lang="ru-RU" b="1" dirty="0"/>
          </a:p>
        </p:txBody>
      </p:sp>
    </p:spTree>
    <p:extLst>
      <p:ext uri="{BB962C8B-B14F-4D97-AF65-F5344CB8AC3E}">
        <p14:creationId xmlns:p14="http://schemas.microsoft.com/office/powerpoint/2010/main" val="4218840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Брак и творчество</a:t>
            </a:r>
            <a:endParaRPr lang="ru-RU" dirty="0"/>
          </a:p>
        </p:txBody>
      </p:sp>
      <p:pic>
        <p:nvPicPr>
          <p:cNvPr id="5" name="Объект 4"/>
          <p:cNvPicPr>
            <a:picLocks noGrp="1" noChangeAspect="1"/>
          </p:cNvPicPr>
          <p:nvPr>
            <p:ph sz="half" idx="1"/>
          </p:nvPr>
        </p:nvPicPr>
        <p:blipFill>
          <a:blip r:embed="rId2"/>
          <a:stretch>
            <a:fillRect/>
          </a:stretch>
        </p:blipFill>
        <p:spPr>
          <a:xfrm>
            <a:off x="483347" y="1459964"/>
            <a:ext cx="3116002" cy="4806434"/>
          </a:xfrm>
          <a:prstGeom prst="rect">
            <a:avLst/>
          </a:prstGeom>
        </p:spPr>
      </p:pic>
      <p:sp>
        <p:nvSpPr>
          <p:cNvPr id="4" name="Объект 3"/>
          <p:cNvSpPr>
            <a:spLocks noGrp="1"/>
          </p:cNvSpPr>
          <p:nvPr>
            <p:ph sz="half" idx="2"/>
          </p:nvPr>
        </p:nvSpPr>
        <p:spPr>
          <a:xfrm>
            <a:off x="3995936" y="1600200"/>
            <a:ext cx="4690864" cy="4666198"/>
          </a:xfrm>
        </p:spPr>
        <p:txBody>
          <a:bodyPr>
            <a:normAutofit fontScale="92500" lnSpcReduction="20000"/>
          </a:bodyPr>
          <a:lstStyle/>
          <a:p>
            <a:pPr marL="0" indent="0">
              <a:buNone/>
            </a:pPr>
            <a:r>
              <a:rPr lang="ru-RU" b="1" dirty="0"/>
              <a:t>Подразумевая </a:t>
            </a:r>
            <a:r>
              <a:rPr lang="ru-RU" b="1" dirty="0" smtClean="0"/>
              <a:t>                            Л</a:t>
            </a:r>
            <a:r>
              <a:rPr lang="ru-RU" b="1" dirty="0"/>
              <a:t>. Д. Менделееву, Блок писал: </a:t>
            </a:r>
            <a:r>
              <a:rPr lang="ru-RU" b="1" i="1" dirty="0"/>
              <a:t>"Я встретил ее здесь, и ее земной образ, совершенно ничем не дисгармонирующий с неземным, вызвал во мне (...) бурю торжества...". </a:t>
            </a:r>
            <a:endParaRPr lang="ru-RU" b="1" i="1" dirty="0" smtClean="0"/>
          </a:p>
          <a:p>
            <a:pPr marL="0" indent="0">
              <a:buNone/>
            </a:pPr>
            <a:r>
              <a:rPr lang="ru-RU" b="1" dirty="0" smtClean="0"/>
              <a:t>Блок </a:t>
            </a:r>
            <a:r>
              <a:rPr lang="ru-RU" b="1" dirty="0"/>
              <a:t>воспринимает свою любовь к ней как возвышенный "мистический роман", как важное действо вселенской мистерии обновления. </a:t>
            </a:r>
          </a:p>
        </p:txBody>
      </p:sp>
    </p:spTree>
    <p:extLst>
      <p:ext uri="{BB962C8B-B14F-4D97-AF65-F5344CB8AC3E}">
        <p14:creationId xmlns:p14="http://schemas.microsoft.com/office/powerpoint/2010/main" val="312044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Брак и творчество</a:t>
            </a:r>
            <a:endParaRPr lang="ru-RU" b="1" dirty="0"/>
          </a:p>
        </p:txBody>
      </p:sp>
      <p:sp>
        <p:nvSpPr>
          <p:cNvPr id="6" name="Текст 5"/>
          <p:cNvSpPr>
            <a:spLocks noGrp="1"/>
          </p:cNvSpPr>
          <p:nvPr>
            <p:ph type="body" idx="1"/>
          </p:nvPr>
        </p:nvSpPr>
        <p:spPr>
          <a:xfrm>
            <a:off x="556332" y="5737300"/>
            <a:ext cx="8130468" cy="860052"/>
          </a:xfrm>
        </p:spPr>
        <p:txBody>
          <a:bodyPr>
            <a:normAutofit/>
          </a:bodyPr>
          <a:lstStyle/>
          <a:p>
            <a:endParaRPr lang="ru-RU" sz="2000" dirty="0"/>
          </a:p>
        </p:txBody>
      </p:sp>
      <p:pic>
        <p:nvPicPr>
          <p:cNvPr id="5" name="Объект 4"/>
          <p:cNvPicPr>
            <a:picLocks noGrp="1" noChangeAspect="1"/>
          </p:cNvPicPr>
          <p:nvPr>
            <p:ph sz="half" idx="2"/>
          </p:nvPr>
        </p:nvPicPr>
        <p:blipFill>
          <a:blip r:embed="rId2"/>
          <a:stretch>
            <a:fillRect/>
          </a:stretch>
        </p:blipFill>
        <p:spPr>
          <a:xfrm>
            <a:off x="436222" y="1417638"/>
            <a:ext cx="4040188" cy="3583952"/>
          </a:xfrm>
          <a:prstGeom prst="rect">
            <a:avLst/>
          </a:prstGeom>
        </p:spPr>
      </p:pic>
      <p:sp>
        <p:nvSpPr>
          <p:cNvPr id="7" name="Текст 6"/>
          <p:cNvSpPr>
            <a:spLocks noGrp="1"/>
          </p:cNvSpPr>
          <p:nvPr>
            <p:ph type="body" sz="quarter" idx="3"/>
          </p:nvPr>
        </p:nvSpPr>
        <p:spPr>
          <a:xfrm flipV="1">
            <a:off x="4572000" y="1144414"/>
            <a:ext cx="4041775" cy="124345"/>
          </a:xfrm>
        </p:spPr>
        <p:txBody>
          <a:bodyPr>
            <a:normAutofit fontScale="25000" lnSpcReduction="20000"/>
          </a:bodyPr>
          <a:lstStyle/>
          <a:p>
            <a:endParaRPr lang="ru-RU" dirty="0"/>
          </a:p>
        </p:txBody>
      </p:sp>
      <p:sp>
        <p:nvSpPr>
          <p:cNvPr id="4" name="Объект 3"/>
          <p:cNvSpPr>
            <a:spLocks noGrp="1"/>
          </p:cNvSpPr>
          <p:nvPr>
            <p:ph sz="quarter" idx="4"/>
          </p:nvPr>
        </p:nvSpPr>
        <p:spPr>
          <a:xfrm>
            <a:off x="4596520" y="1417638"/>
            <a:ext cx="4223952" cy="4891682"/>
          </a:xfrm>
        </p:spPr>
        <p:txBody>
          <a:bodyPr>
            <a:noAutofit/>
          </a:bodyPr>
          <a:lstStyle/>
          <a:p>
            <a:pPr marL="0" indent="0">
              <a:buNone/>
            </a:pPr>
            <a:r>
              <a:rPr lang="ru-RU" b="1" dirty="0" smtClean="0"/>
              <a:t>Любовь </a:t>
            </a:r>
            <a:r>
              <a:rPr lang="ru-RU" b="1" dirty="0"/>
              <a:t>Дмитриевна не </a:t>
            </a:r>
            <a:r>
              <a:rPr lang="ru-RU" b="1" dirty="0" smtClean="0"/>
              <a:t>сразу </a:t>
            </a:r>
            <a:r>
              <a:rPr lang="ru-RU" b="1" dirty="0"/>
              <a:t>ответила на чувства Блока. </a:t>
            </a:r>
            <a:endParaRPr lang="ru-RU" b="1" dirty="0" smtClean="0"/>
          </a:p>
          <a:p>
            <a:pPr marL="0" indent="0">
              <a:buNone/>
            </a:pPr>
            <a:r>
              <a:rPr lang="ru-RU" b="1" dirty="0" smtClean="0"/>
              <a:t>7 </a:t>
            </a:r>
            <a:r>
              <a:rPr lang="ru-RU" b="1" dirty="0"/>
              <a:t>ноября 1902 года Александр с предсмертной запиской и револьвером в кармане идёт на вечер Высших женских курсов, где училась Любовь Менделеева. Вечером этого дня  происходит объяснение. Блок просит руки своей возлюбленной, и дочь великого учёного даёт своё согласие. </a:t>
            </a:r>
            <a:endParaRPr lang="ru-RU" b="1" dirty="0" smtClean="0"/>
          </a:p>
        </p:txBody>
      </p:sp>
    </p:spTree>
    <p:extLst>
      <p:ext uri="{BB962C8B-B14F-4D97-AF65-F5344CB8AC3E}">
        <p14:creationId xmlns:p14="http://schemas.microsoft.com/office/powerpoint/2010/main" val="4243999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Брак и творчество</a:t>
            </a:r>
            <a:endParaRPr lang="ru-RU" dirty="0"/>
          </a:p>
        </p:txBody>
      </p:sp>
      <p:pic>
        <p:nvPicPr>
          <p:cNvPr id="5" name="Объект 4"/>
          <p:cNvPicPr>
            <a:picLocks noGrp="1" noChangeAspect="1"/>
          </p:cNvPicPr>
          <p:nvPr>
            <p:ph sz="half" idx="1"/>
          </p:nvPr>
        </p:nvPicPr>
        <p:blipFill>
          <a:blip r:embed="rId2"/>
          <a:stretch>
            <a:fillRect/>
          </a:stretch>
        </p:blipFill>
        <p:spPr>
          <a:xfrm>
            <a:off x="837367" y="1600200"/>
            <a:ext cx="3278265" cy="4525963"/>
          </a:xfrm>
          <a:prstGeom prst="rect">
            <a:avLst/>
          </a:prstGeom>
        </p:spPr>
      </p:pic>
      <p:sp>
        <p:nvSpPr>
          <p:cNvPr id="4" name="Объект 3"/>
          <p:cNvSpPr>
            <a:spLocks noGrp="1"/>
          </p:cNvSpPr>
          <p:nvPr>
            <p:ph sz="half" idx="2"/>
          </p:nvPr>
        </p:nvSpPr>
        <p:spPr/>
        <p:txBody>
          <a:bodyPr>
            <a:normAutofit fontScale="85000" lnSpcReduction="10000"/>
          </a:bodyPr>
          <a:lstStyle/>
          <a:p>
            <a:pPr marL="0" indent="0">
              <a:buNone/>
            </a:pPr>
            <a:r>
              <a:rPr lang="ru-RU" b="1" dirty="0"/>
              <a:t>Формальное предложение руки и сердца поэт делает в январе 1903 года.</a:t>
            </a:r>
          </a:p>
          <a:p>
            <a:pPr marL="0" indent="0">
              <a:buNone/>
            </a:pPr>
            <a:r>
              <a:rPr lang="ru-RU" b="1" dirty="0" smtClean="0"/>
              <a:t>Венчание </a:t>
            </a:r>
            <a:r>
              <a:rPr lang="ru-RU" b="1" dirty="0"/>
              <a:t>состоялось 17 августа, и молодожены уехали в </a:t>
            </a:r>
            <a:r>
              <a:rPr lang="ru-RU" b="1" dirty="0" smtClean="0"/>
              <a:t>Москву, </a:t>
            </a:r>
            <a:r>
              <a:rPr lang="ru-RU" b="1" dirty="0" smtClean="0"/>
              <a:t>где </a:t>
            </a:r>
            <a:r>
              <a:rPr lang="ru-RU" b="1" dirty="0"/>
              <a:t>познакомились с </a:t>
            </a:r>
            <a:r>
              <a:rPr lang="ru-RU" b="1" dirty="0" smtClean="0"/>
              <a:t>А. Белым, </a:t>
            </a:r>
            <a:r>
              <a:rPr lang="ru-RU" b="1" dirty="0" err="1" smtClean="0"/>
              <a:t>К.Бальмонтом</a:t>
            </a:r>
            <a:r>
              <a:rPr lang="ru-RU" b="1" dirty="0" smtClean="0"/>
              <a:t> </a:t>
            </a:r>
            <a:r>
              <a:rPr lang="ru-RU" b="1" dirty="0"/>
              <a:t>и другими символистами. </a:t>
            </a:r>
            <a:r>
              <a:rPr lang="ru-RU" b="1" dirty="0" smtClean="0"/>
              <a:t>1904 </a:t>
            </a:r>
            <a:r>
              <a:rPr lang="ru-RU" b="1" dirty="0"/>
              <a:t>год – выходит 1-ый сборник стихов </a:t>
            </a:r>
            <a:r>
              <a:rPr lang="ru-RU" b="1" dirty="0" smtClean="0"/>
              <a:t>Блока</a:t>
            </a:r>
            <a:r>
              <a:rPr lang="ru-RU" b="1" dirty="0"/>
              <a:t> </a:t>
            </a:r>
            <a:r>
              <a:rPr lang="ru-RU" b="1" dirty="0" smtClean="0"/>
              <a:t>«Стихи о Прекрасной Даме».</a:t>
            </a:r>
            <a:endParaRPr lang="ru-RU" b="1" dirty="0"/>
          </a:p>
        </p:txBody>
      </p:sp>
    </p:spTree>
    <p:extLst>
      <p:ext uri="{BB962C8B-B14F-4D97-AF65-F5344CB8AC3E}">
        <p14:creationId xmlns:p14="http://schemas.microsoft.com/office/powerpoint/2010/main" val="431309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Т</a:t>
            </a:r>
            <a:r>
              <a:rPr lang="ru-RU" b="1" dirty="0" smtClean="0">
                <a:solidFill>
                  <a:srgbClr val="C0504D">
                    <a:lumMod val="50000"/>
                  </a:srgbClr>
                </a:solidFill>
              </a:rPr>
              <a:t>ворчество</a:t>
            </a:r>
            <a:endParaRPr lang="ru-RU" dirty="0"/>
          </a:p>
        </p:txBody>
      </p:sp>
      <p:sp>
        <p:nvSpPr>
          <p:cNvPr id="4" name="Объект 3"/>
          <p:cNvSpPr>
            <a:spLocks noGrp="1"/>
          </p:cNvSpPr>
          <p:nvPr>
            <p:ph sz="half" idx="2"/>
          </p:nvPr>
        </p:nvSpPr>
        <p:spPr/>
        <p:txBody>
          <a:bodyPr>
            <a:normAutofit fontScale="77500" lnSpcReduction="20000"/>
          </a:bodyPr>
          <a:lstStyle/>
          <a:p>
            <a:pPr marL="0" indent="0">
              <a:buNone/>
            </a:pPr>
            <a:r>
              <a:rPr lang="ru-RU" b="1" dirty="0"/>
              <a:t>Сразу же после выхода "Стихов о Прекрасной Даме" Блок занял едва ли не центральное место в рядах символистов. Вторая его книга, "Нечаянная радость", сделала популярным имя поэта уже в широких писательских кругах. В этот сборник вошли стихи 1904-1906 </a:t>
            </a:r>
            <a:r>
              <a:rPr lang="ru-RU" b="1" dirty="0" smtClean="0"/>
              <a:t>годов. </a:t>
            </a:r>
            <a:r>
              <a:rPr lang="ru-RU" b="1" dirty="0"/>
              <a:t>Звуковая магия стихов завораживала слушателей. По силе воздействия на читателя в то время Блок был одним из самых значительных поэтов.</a:t>
            </a:r>
          </a:p>
        </p:txBody>
      </p:sp>
      <p:pic>
        <p:nvPicPr>
          <p:cNvPr id="7" name="Объект 6"/>
          <p:cNvPicPr>
            <a:picLocks noGrp="1" noChangeAspect="1"/>
          </p:cNvPicPr>
          <p:nvPr>
            <p:ph sz="half" idx="1"/>
          </p:nvPr>
        </p:nvPicPr>
        <p:blipFill>
          <a:blip r:embed="rId2"/>
          <a:stretch>
            <a:fillRect/>
          </a:stretch>
        </p:blipFill>
        <p:spPr>
          <a:xfrm>
            <a:off x="899592" y="1601369"/>
            <a:ext cx="3312367" cy="4669354"/>
          </a:xfrm>
          <a:prstGeom prst="rect">
            <a:avLst/>
          </a:prstGeom>
        </p:spPr>
      </p:pic>
    </p:spTree>
    <p:extLst>
      <p:ext uri="{BB962C8B-B14F-4D97-AF65-F5344CB8AC3E}">
        <p14:creationId xmlns:p14="http://schemas.microsoft.com/office/powerpoint/2010/main" val="154030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Творчество</a:t>
            </a:r>
            <a:endParaRPr lang="ru-RU" dirty="0"/>
          </a:p>
        </p:txBody>
      </p:sp>
      <p:sp>
        <p:nvSpPr>
          <p:cNvPr id="4" name="Объект 3"/>
          <p:cNvSpPr>
            <a:spLocks noGrp="1"/>
          </p:cNvSpPr>
          <p:nvPr>
            <p:ph sz="half" idx="2"/>
          </p:nvPr>
        </p:nvSpPr>
        <p:spPr/>
        <p:txBody>
          <a:bodyPr>
            <a:normAutofit fontScale="92500" lnSpcReduction="10000"/>
          </a:bodyPr>
          <a:lstStyle/>
          <a:p>
            <a:pPr marL="0" indent="0">
              <a:buNone/>
            </a:pPr>
            <a:r>
              <a:rPr lang="ru-RU" b="1" dirty="0"/>
              <a:t>1906-1907 </a:t>
            </a:r>
            <a:r>
              <a:rPr lang="ru-RU" b="1" dirty="0" smtClean="0"/>
              <a:t>гг. </a:t>
            </a:r>
            <a:r>
              <a:rPr lang="ru-RU" b="1" dirty="0"/>
              <a:t>стали переломными для </a:t>
            </a:r>
            <a:r>
              <a:rPr lang="ru-RU" b="1" dirty="0" smtClean="0"/>
              <a:t>Блока: </a:t>
            </a:r>
            <a:r>
              <a:rPr lang="ru-RU" b="1" dirty="0"/>
              <a:t>это время переоценки ценностей. </a:t>
            </a:r>
            <a:r>
              <a:rPr lang="ru-RU" b="1" dirty="0" smtClean="0"/>
              <a:t>Поэт отозвался на революцию поисками новой интонации, </a:t>
            </a:r>
            <a:r>
              <a:rPr lang="ru-RU" b="1" dirty="0"/>
              <a:t>чтобы отразить  жестокое время</a:t>
            </a:r>
            <a:r>
              <a:rPr lang="ru-RU" b="1" dirty="0" smtClean="0"/>
              <a:t>. Он обращается </a:t>
            </a:r>
            <a:r>
              <a:rPr lang="ru-RU" b="1" dirty="0"/>
              <a:t>к </a:t>
            </a:r>
            <a:r>
              <a:rPr lang="ru-RU" b="1" dirty="0" smtClean="0"/>
              <a:t>драматургии и пишет три </a:t>
            </a:r>
            <a:r>
              <a:rPr lang="ru-RU" b="1" dirty="0"/>
              <a:t>лирические драмы - "Незнакомка", "Король на площади", "Балаганчик".</a:t>
            </a:r>
          </a:p>
        </p:txBody>
      </p:sp>
      <p:pic>
        <p:nvPicPr>
          <p:cNvPr id="7" name="Объект 6"/>
          <p:cNvPicPr>
            <a:picLocks noGrp="1" noChangeAspect="1"/>
          </p:cNvPicPr>
          <p:nvPr>
            <p:ph sz="half" idx="1"/>
          </p:nvPr>
        </p:nvPicPr>
        <p:blipFill>
          <a:blip r:embed="rId2"/>
          <a:stretch>
            <a:fillRect/>
          </a:stretch>
        </p:blipFill>
        <p:spPr>
          <a:xfrm>
            <a:off x="683569" y="1574204"/>
            <a:ext cx="3456384" cy="4756123"/>
          </a:xfrm>
          <a:prstGeom prst="rect">
            <a:avLst/>
          </a:prstGeom>
        </p:spPr>
      </p:pic>
    </p:spTree>
    <p:extLst>
      <p:ext uri="{BB962C8B-B14F-4D97-AF65-F5344CB8AC3E}">
        <p14:creationId xmlns:p14="http://schemas.microsoft.com/office/powerpoint/2010/main" val="171505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Творчество</a:t>
            </a:r>
            <a:endParaRPr lang="ru-RU" dirty="0"/>
          </a:p>
        </p:txBody>
      </p:sp>
      <p:pic>
        <p:nvPicPr>
          <p:cNvPr id="5" name="Объект 4"/>
          <p:cNvPicPr>
            <a:picLocks noGrp="1" noChangeAspect="1"/>
          </p:cNvPicPr>
          <p:nvPr>
            <p:ph sz="half" idx="1"/>
          </p:nvPr>
        </p:nvPicPr>
        <p:blipFill>
          <a:blip r:embed="rId2"/>
          <a:stretch>
            <a:fillRect/>
          </a:stretch>
        </p:blipFill>
        <p:spPr>
          <a:xfrm>
            <a:off x="894451" y="1668431"/>
            <a:ext cx="3164098" cy="4389500"/>
          </a:xfrm>
          <a:prstGeom prst="rect">
            <a:avLst/>
          </a:prstGeom>
        </p:spPr>
      </p:pic>
      <p:sp>
        <p:nvSpPr>
          <p:cNvPr id="4" name="Объект 3"/>
          <p:cNvSpPr>
            <a:spLocks noGrp="1"/>
          </p:cNvSpPr>
          <p:nvPr>
            <p:ph sz="half" idx="2"/>
          </p:nvPr>
        </p:nvSpPr>
        <p:spPr>
          <a:xfrm>
            <a:off x="4648200" y="1417638"/>
            <a:ext cx="4038600" cy="4708525"/>
          </a:xfrm>
        </p:spPr>
        <p:txBody>
          <a:bodyPr>
            <a:normAutofit fontScale="70000" lnSpcReduction="20000"/>
          </a:bodyPr>
          <a:lstStyle/>
          <a:p>
            <a:pPr marL="0" indent="0">
              <a:lnSpc>
                <a:spcPct val="120000"/>
              </a:lnSpc>
              <a:buNone/>
            </a:pPr>
            <a:r>
              <a:rPr lang="ru-RU" b="1" dirty="0" smtClean="0"/>
              <a:t>Поражение </a:t>
            </a:r>
            <a:r>
              <a:rPr lang="ru-RU" b="1" dirty="0"/>
              <a:t>первой русской революции сказалось </a:t>
            </a:r>
            <a:r>
              <a:rPr lang="ru-RU" b="1" dirty="0" smtClean="0"/>
              <a:t>на судьбе </a:t>
            </a:r>
            <a:r>
              <a:rPr lang="ru-RU" b="1" dirty="0" err="1" smtClean="0"/>
              <a:t>А.Блока</a:t>
            </a:r>
            <a:r>
              <a:rPr lang="ru-RU" b="1" dirty="0" smtClean="0"/>
              <a:t>. Произошло ослабление </a:t>
            </a:r>
            <a:r>
              <a:rPr lang="ru-RU" b="1" dirty="0"/>
              <a:t>связей с бывшими единомышленниками. В своем дневнике Блок записал: "</a:t>
            </a:r>
            <a:r>
              <a:rPr lang="ru-RU" b="1" i="1" dirty="0"/>
              <a:t>Никаких символизмов больше: я не мальчик, сам отвечаю за все". </a:t>
            </a:r>
            <a:endParaRPr lang="ru-RU" b="1" i="1" dirty="0" smtClean="0"/>
          </a:p>
          <a:p>
            <a:pPr marL="0" indent="0">
              <a:lnSpc>
                <a:spcPct val="120000"/>
              </a:lnSpc>
              <a:buNone/>
            </a:pPr>
            <a:r>
              <a:rPr lang="ru-RU" b="1" dirty="0" smtClean="0"/>
              <a:t>Вторая </a:t>
            </a:r>
            <a:r>
              <a:rPr lang="ru-RU" b="1" dirty="0"/>
              <a:t>половина 900 годов характеризуется появлением большого числа его литературоведческих, критических и публицистических работ.</a:t>
            </a:r>
          </a:p>
        </p:txBody>
      </p:sp>
    </p:spTree>
    <p:extLst>
      <p:ext uri="{BB962C8B-B14F-4D97-AF65-F5344CB8AC3E}">
        <p14:creationId xmlns:p14="http://schemas.microsoft.com/office/powerpoint/2010/main" val="126961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504D">
                    <a:lumMod val="50000"/>
                  </a:srgbClr>
                </a:solidFill>
              </a:rPr>
              <a:t>Творчество. Личная драма</a:t>
            </a:r>
            <a:endParaRPr lang="ru-RU" dirty="0"/>
          </a:p>
        </p:txBody>
      </p:sp>
      <p:pic>
        <p:nvPicPr>
          <p:cNvPr id="5" name="Объект 4"/>
          <p:cNvPicPr>
            <a:picLocks noGrp="1" noChangeAspect="1"/>
          </p:cNvPicPr>
          <p:nvPr>
            <p:ph sz="half" idx="1"/>
          </p:nvPr>
        </p:nvPicPr>
        <p:blipFill>
          <a:blip r:embed="rId2"/>
          <a:stretch>
            <a:fillRect/>
          </a:stretch>
        </p:blipFill>
        <p:spPr>
          <a:xfrm>
            <a:off x="899592" y="1464429"/>
            <a:ext cx="3312368" cy="4578352"/>
          </a:xfrm>
          <a:prstGeom prst="rect">
            <a:avLst/>
          </a:prstGeom>
        </p:spPr>
      </p:pic>
      <p:sp>
        <p:nvSpPr>
          <p:cNvPr id="4" name="Объект 3"/>
          <p:cNvSpPr>
            <a:spLocks noGrp="1"/>
          </p:cNvSpPr>
          <p:nvPr>
            <p:ph sz="half" idx="2"/>
          </p:nvPr>
        </p:nvSpPr>
        <p:spPr/>
        <p:txBody>
          <a:bodyPr>
            <a:normAutofit fontScale="85000" lnSpcReduction="20000"/>
          </a:bodyPr>
          <a:lstStyle/>
          <a:p>
            <a:pPr marL="0" indent="0">
              <a:buNone/>
            </a:pPr>
            <a:r>
              <a:rPr lang="ru-RU" b="1" dirty="0"/>
              <a:t>И все-таки эти годы (1906-1908) были в целом кризисными для Блока. Он переживал их как период </a:t>
            </a:r>
            <a:r>
              <a:rPr lang="ru-RU" b="1" dirty="0" smtClean="0"/>
              <a:t>«безвременья». Семейные отношения Блока и Менделеевой складывались напряжённо. В Любовь Дмитриевну был влюблен </a:t>
            </a:r>
            <a:r>
              <a:rPr lang="ru-RU" b="1" dirty="0" err="1" smtClean="0"/>
              <a:t>А.Белый</a:t>
            </a:r>
            <a:r>
              <a:rPr lang="ru-RU" b="1" dirty="0" smtClean="0"/>
              <a:t>, а сам поэт увлекся актрисой </a:t>
            </a:r>
            <a:r>
              <a:rPr lang="ru-RU" b="1" dirty="0" err="1" smtClean="0"/>
              <a:t>Н.Н.Волоховой</a:t>
            </a:r>
            <a:r>
              <a:rPr lang="ru-RU" b="1" dirty="0" smtClean="0"/>
              <a:t>, которой посвятил циклы своих стихов «Снежная маска» и «Фаина».</a:t>
            </a:r>
            <a:endParaRPr lang="ru-RU" b="1" dirty="0"/>
          </a:p>
        </p:txBody>
      </p:sp>
    </p:spTree>
    <p:extLst>
      <p:ext uri="{BB962C8B-B14F-4D97-AF65-F5344CB8AC3E}">
        <p14:creationId xmlns:p14="http://schemas.microsoft.com/office/powerpoint/2010/main" val="5705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a:stretch>
            <a:fillRect/>
          </a:stretch>
        </p:blipFill>
        <p:spPr>
          <a:xfrm>
            <a:off x="457200" y="402101"/>
            <a:ext cx="3826768" cy="5952750"/>
          </a:xfrm>
          <a:prstGeom prst="rect">
            <a:avLst/>
          </a:prstGeom>
        </p:spPr>
      </p:pic>
      <p:sp>
        <p:nvSpPr>
          <p:cNvPr id="6" name="Объект 5"/>
          <p:cNvSpPr>
            <a:spLocks noGrp="1"/>
          </p:cNvSpPr>
          <p:nvPr>
            <p:ph sz="half" idx="2"/>
          </p:nvPr>
        </p:nvSpPr>
        <p:spPr/>
        <p:txBody>
          <a:bodyPr>
            <a:normAutofit/>
          </a:bodyPr>
          <a:lstStyle/>
          <a:p>
            <a:pPr marL="0" indent="0" algn="r">
              <a:buNone/>
            </a:pPr>
            <a:r>
              <a:rPr lang="ru-RU" sz="4000" b="1" dirty="0" smtClean="0">
                <a:latin typeface="Monotype Corsiva" panose="03010101010201010101" pitchFamily="66" charset="0"/>
              </a:rPr>
              <a:t>Трагический тенор эпохи…</a:t>
            </a:r>
          </a:p>
          <a:p>
            <a:pPr marL="0" indent="0" algn="r">
              <a:buNone/>
            </a:pPr>
            <a:endParaRPr lang="ru-RU" sz="4000" b="1" dirty="0" smtClean="0">
              <a:latin typeface="Monotype Corsiva" panose="03010101010201010101" pitchFamily="66" charset="0"/>
            </a:endParaRPr>
          </a:p>
          <a:p>
            <a:pPr marL="0" indent="0" algn="r">
              <a:buNone/>
            </a:pPr>
            <a:r>
              <a:rPr lang="ru-RU" sz="4000" b="1" dirty="0" smtClean="0">
                <a:latin typeface="Monotype Corsiva" panose="03010101010201010101" pitchFamily="66" charset="0"/>
              </a:rPr>
              <a:t>А. А. Ахматова</a:t>
            </a:r>
            <a:endParaRPr lang="ru-RU" sz="4000" b="1" dirty="0">
              <a:latin typeface="Monotype Corsiva" panose="03010101010201010101" pitchFamily="66" charset="0"/>
            </a:endParaRPr>
          </a:p>
        </p:txBody>
      </p:sp>
    </p:spTree>
    <p:extLst>
      <p:ext uri="{BB962C8B-B14F-4D97-AF65-F5344CB8AC3E}">
        <p14:creationId xmlns:p14="http://schemas.microsoft.com/office/powerpoint/2010/main" val="3168216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Творчество</a:t>
            </a:r>
            <a:endParaRPr lang="ru-RU" dirty="0"/>
          </a:p>
        </p:txBody>
      </p:sp>
      <p:sp>
        <p:nvSpPr>
          <p:cNvPr id="4" name="Объект 3"/>
          <p:cNvSpPr>
            <a:spLocks noGrp="1"/>
          </p:cNvSpPr>
          <p:nvPr>
            <p:ph sz="half" idx="2"/>
          </p:nvPr>
        </p:nvSpPr>
        <p:spPr>
          <a:xfrm>
            <a:off x="4648200" y="1417638"/>
            <a:ext cx="4038600" cy="4708525"/>
          </a:xfrm>
        </p:spPr>
        <p:txBody>
          <a:bodyPr>
            <a:noAutofit/>
          </a:bodyPr>
          <a:lstStyle/>
          <a:p>
            <a:pPr marL="0" indent="0">
              <a:buNone/>
            </a:pPr>
            <a:r>
              <a:rPr lang="ru-RU" sz="2400" b="1" dirty="0" smtClean="0"/>
              <a:t>В 1909 г. </a:t>
            </a:r>
            <a:r>
              <a:rPr lang="ru-RU" sz="2400" b="1" dirty="0" err="1" smtClean="0"/>
              <a:t>А.Блок</a:t>
            </a:r>
            <a:r>
              <a:rPr lang="ru-RU" sz="2400" b="1" dirty="0" smtClean="0"/>
              <a:t> совершает путешествие по Германии и Италии. Впечатления</a:t>
            </a:r>
            <a:r>
              <a:rPr lang="ru-RU" sz="2400" b="1" dirty="0"/>
              <a:t>, вынесенные им из </a:t>
            </a:r>
            <a:r>
              <a:rPr lang="ru-RU" sz="2400" b="1" dirty="0" smtClean="0"/>
              <a:t>этой поездки, </a:t>
            </a:r>
            <a:r>
              <a:rPr lang="ru-RU" sz="2400" b="1" dirty="0"/>
              <a:t>воплотились в </a:t>
            </a:r>
            <a:r>
              <a:rPr lang="ru-RU" sz="2400" b="1" dirty="0" smtClean="0"/>
              <a:t>циклах «Итальянские стихи» и «Кармен». </a:t>
            </a:r>
          </a:p>
          <a:p>
            <a:pPr marL="0" indent="0">
              <a:buNone/>
            </a:pPr>
            <a:r>
              <a:rPr lang="ru-RU" sz="2400" b="1" dirty="0" smtClean="0"/>
              <a:t>В 1911 г. – еще одно путешествие по Германии и Франции, результатом которого стала поэма «Возмездие».  </a:t>
            </a:r>
            <a:endParaRPr lang="ru-RU" sz="2400" b="1" dirty="0"/>
          </a:p>
        </p:txBody>
      </p:sp>
      <p:pic>
        <p:nvPicPr>
          <p:cNvPr id="7" name="Объект 6"/>
          <p:cNvPicPr>
            <a:picLocks noGrp="1" noChangeAspect="1"/>
          </p:cNvPicPr>
          <p:nvPr>
            <p:ph sz="half" idx="1"/>
          </p:nvPr>
        </p:nvPicPr>
        <p:blipFill>
          <a:blip r:embed="rId2"/>
          <a:stretch>
            <a:fillRect/>
          </a:stretch>
        </p:blipFill>
        <p:spPr>
          <a:xfrm>
            <a:off x="970374" y="1319052"/>
            <a:ext cx="3115612" cy="4807111"/>
          </a:xfrm>
          <a:prstGeom prst="rect">
            <a:avLst/>
          </a:prstGeom>
        </p:spPr>
      </p:pic>
    </p:spTree>
    <p:extLst>
      <p:ext uri="{BB962C8B-B14F-4D97-AF65-F5344CB8AC3E}">
        <p14:creationId xmlns:p14="http://schemas.microsoft.com/office/powerpoint/2010/main" val="290649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50000"/>
                  </a:schemeClr>
                </a:solidFill>
              </a:rPr>
              <a:t>Война и Блок</a:t>
            </a:r>
            <a:endParaRPr lang="ru-RU" b="1" dirty="0">
              <a:solidFill>
                <a:schemeClr val="accent2">
                  <a:lumMod val="50000"/>
                </a:schemeClr>
              </a:solidFill>
            </a:endParaRPr>
          </a:p>
        </p:txBody>
      </p:sp>
      <p:pic>
        <p:nvPicPr>
          <p:cNvPr id="5" name="Объект 4"/>
          <p:cNvPicPr>
            <a:picLocks noGrp="1" noChangeAspect="1"/>
          </p:cNvPicPr>
          <p:nvPr>
            <p:ph sz="half" idx="1"/>
          </p:nvPr>
        </p:nvPicPr>
        <p:blipFill>
          <a:blip r:embed="rId2"/>
          <a:stretch>
            <a:fillRect/>
          </a:stretch>
        </p:blipFill>
        <p:spPr>
          <a:xfrm>
            <a:off x="755576" y="1643145"/>
            <a:ext cx="3672408" cy="4697821"/>
          </a:xfrm>
          <a:prstGeom prst="rect">
            <a:avLst/>
          </a:prstGeom>
        </p:spPr>
      </p:pic>
      <p:sp>
        <p:nvSpPr>
          <p:cNvPr id="4" name="Объект 3"/>
          <p:cNvSpPr>
            <a:spLocks noGrp="1"/>
          </p:cNvSpPr>
          <p:nvPr>
            <p:ph sz="half" idx="2"/>
          </p:nvPr>
        </p:nvSpPr>
        <p:spPr/>
        <p:txBody>
          <a:bodyPr>
            <a:normAutofit fontScale="92500" lnSpcReduction="10000"/>
          </a:bodyPr>
          <a:lstStyle/>
          <a:p>
            <a:pPr marL="0" indent="0">
              <a:buNone/>
            </a:pPr>
            <a:r>
              <a:rPr lang="ru-RU" b="1" dirty="0" smtClean="0"/>
              <a:t>В </a:t>
            </a:r>
            <a:r>
              <a:rPr lang="ru-RU" b="1" dirty="0"/>
              <a:t>феврале </a:t>
            </a:r>
            <a:r>
              <a:rPr lang="ru-RU" b="1" dirty="0" smtClean="0"/>
              <a:t>1914 г. Блок </a:t>
            </a:r>
            <a:r>
              <a:rPr lang="ru-RU" b="1" dirty="0"/>
              <a:t>записал: «Пахнет войной». В июле Россия вступила в войну с Германией… Жена </a:t>
            </a:r>
            <a:r>
              <a:rPr lang="ru-RU" b="1" dirty="0" smtClean="0"/>
              <a:t>отправилась</a:t>
            </a:r>
            <a:r>
              <a:rPr lang="ru-RU" b="1" dirty="0" smtClean="0"/>
              <a:t> </a:t>
            </a:r>
            <a:r>
              <a:rPr lang="ru-RU" b="1" dirty="0"/>
              <a:t>на фронт сестрой милосердия. </a:t>
            </a:r>
            <a:r>
              <a:rPr lang="ru-RU" b="1" dirty="0" smtClean="0"/>
              <a:t>Сам Блок в </a:t>
            </a:r>
            <a:r>
              <a:rPr lang="ru-RU" b="1" dirty="0"/>
              <a:t>1916 </a:t>
            </a:r>
            <a:r>
              <a:rPr lang="ru-RU" b="1" dirty="0" smtClean="0"/>
              <a:t>году </a:t>
            </a:r>
            <a:r>
              <a:rPr lang="ru-RU" b="1" dirty="0"/>
              <a:t>призван в армию, зачислен табельщиком в инженерно-строительную дружину. </a:t>
            </a:r>
          </a:p>
        </p:txBody>
      </p:sp>
    </p:spTree>
    <p:extLst>
      <p:ext uri="{BB962C8B-B14F-4D97-AF65-F5344CB8AC3E}">
        <p14:creationId xmlns:p14="http://schemas.microsoft.com/office/powerpoint/2010/main" val="4086521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504D">
                    <a:lumMod val="50000"/>
                  </a:srgbClr>
                </a:solidFill>
              </a:rPr>
              <a:t>Блок  и революция</a:t>
            </a:r>
            <a:endParaRPr lang="ru-RU" dirty="0"/>
          </a:p>
        </p:txBody>
      </p:sp>
      <p:pic>
        <p:nvPicPr>
          <p:cNvPr id="5" name="Объект 4"/>
          <p:cNvPicPr>
            <a:picLocks noGrp="1" noChangeAspect="1"/>
          </p:cNvPicPr>
          <p:nvPr>
            <p:ph sz="half" idx="1"/>
          </p:nvPr>
        </p:nvPicPr>
        <p:blipFill>
          <a:blip r:embed="rId2"/>
          <a:stretch>
            <a:fillRect/>
          </a:stretch>
        </p:blipFill>
        <p:spPr>
          <a:xfrm>
            <a:off x="827584" y="1417638"/>
            <a:ext cx="2976430" cy="4812789"/>
          </a:xfrm>
          <a:prstGeom prst="rect">
            <a:avLst/>
          </a:prstGeom>
        </p:spPr>
      </p:pic>
      <p:sp>
        <p:nvSpPr>
          <p:cNvPr id="4" name="Объект 3"/>
          <p:cNvSpPr>
            <a:spLocks noGrp="1"/>
          </p:cNvSpPr>
          <p:nvPr>
            <p:ph sz="half" idx="2"/>
          </p:nvPr>
        </p:nvSpPr>
        <p:spPr/>
        <p:txBody>
          <a:bodyPr>
            <a:normAutofit fontScale="77500" lnSpcReduction="20000"/>
          </a:bodyPr>
          <a:lstStyle/>
          <a:p>
            <a:pPr marL="0" indent="0">
              <a:buNone/>
            </a:pPr>
            <a:r>
              <a:rPr lang="ru-RU" b="1" dirty="0" smtClean="0"/>
              <a:t>Октябрьскую </a:t>
            </a:r>
            <a:r>
              <a:rPr lang="ru-RU" b="1" dirty="0"/>
              <a:t>революцию </a:t>
            </a:r>
            <a:r>
              <a:rPr lang="ru-RU" b="1" dirty="0" smtClean="0"/>
              <a:t>Блок воспринял </a:t>
            </a:r>
            <a:r>
              <a:rPr lang="ru-RU" b="1" dirty="0"/>
              <a:t>с воодушевлением, она вызвала новый духовный взлет поэта и гражданскую активность. В январе 1918 года Блок пишет публицистическую статью "Интеллигенция и революция", в которой выступает с призывом принять революцию: </a:t>
            </a:r>
            <a:r>
              <a:rPr lang="ru-RU" b="1" i="1" dirty="0"/>
              <a:t>"Всем телом, всем сердцем, всем сознанием - слушайте Революцию!" </a:t>
            </a:r>
            <a:r>
              <a:rPr lang="ru-RU" b="1" dirty="0"/>
              <a:t>Ему казалось, что сам он улавливает в грохоте событий ее грозную, но величавую "музыку</a:t>
            </a:r>
            <a:r>
              <a:rPr lang="ru-RU" b="1" dirty="0" smtClean="0"/>
              <a:t>".</a:t>
            </a:r>
            <a:endParaRPr lang="ru-RU" b="1" dirty="0"/>
          </a:p>
        </p:txBody>
      </p:sp>
    </p:spTree>
    <p:extLst>
      <p:ext uri="{BB962C8B-B14F-4D97-AF65-F5344CB8AC3E}">
        <p14:creationId xmlns:p14="http://schemas.microsoft.com/office/powerpoint/2010/main" val="791158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50000"/>
                  </a:schemeClr>
                </a:solidFill>
              </a:rPr>
              <a:t>Поэма «Двенадцать»</a:t>
            </a:r>
            <a:endParaRPr lang="ru-RU" b="1" dirty="0">
              <a:solidFill>
                <a:schemeClr val="accent2">
                  <a:lumMod val="50000"/>
                </a:schemeClr>
              </a:solidFill>
            </a:endParaRPr>
          </a:p>
        </p:txBody>
      </p:sp>
      <p:sp>
        <p:nvSpPr>
          <p:cNvPr id="4" name="Объект 3"/>
          <p:cNvSpPr>
            <a:spLocks noGrp="1"/>
          </p:cNvSpPr>
          <p:nvPr>
            <p:ph sz="half" idx="2"/>
          </p:nvPr>
        </p:nvSpPr>
        <p:spPr>
          <a:xfrm>
            <a:off x="4211960" y="1268760"/>
            <a:ext cx="4474840" cy="4857403"/>
          </a:xfrm>
        </p:spPr>
        <p:txBody>
          <a:bodyPr>
            <a:noAutofit/>
          </a:bodyPr>
          <a:lstStyle/>
          <a:p>
            <a:pPr marL="0" indent="0">
              <a:buNone/>
            </a:pPr>
            <a:r>
              <a:rPr lang="ru-RU" sz="2400" b="1" dirty="0"/>
              <a:t>Кульминацией этих блоковских настроений становится поэма "Двенадцать" (1918 г.). Блок считает, что революция ведет к неведомым, но прекрасным целям. Вокруг поэмы разгорелись страстные споры: одни восторженно приветствовали ее, другие с негодованием отвергали (среди противников - некогда близкие Блоку люди: </a:t>
            </a:r>
            <a:r>
              <a:rPr lang="ru-RU" sz="2400" b="1" dirty="0" smtClean="0">
                <a:solidFill>
                  <a:prstClr val="black"/>
                </a:solidFill>
              </a:rPr>
              <a:t>Д. Мережковский,</a:t>
            </a:r>
            <a:r>
              <a:rPr lang="ru-RU" sz="2400" b="1" dirty="0" smtClean="0"/>
              <a:t>                                 С. </a:t>
            </a:r>
            <a:r>
              <a:rPr lang="ru-RU" sz="2400" b="1" dirty="0"/>
              <a:t>Соловьев, 3</a:t>
            </a:r>
            <a:r>
              <a:rPr lang="ru-RU" sz="2400" b="1" dirty="0" smtClean="0"/>
              <a:t>. Гиппиус).</a:t>
            </a:r>
            <a:endParaRPr lang="ru-RU" sz="2400" b="1" dirty="0"/>
          </a:p>
        </p:txBody>
      </p:sp>
      <p:sp>
        <p:nvSpPr>
          <p:cNvPr id="7" name="Объект 6"/>
          <p:cNvSpPr>
            <a:spLocks noGrp="1"/>
          </p:cNvSpPr>
          <p:nvPr>
            <p:ph sz="half" idx="1"/>
          </p:nvPr>
        </p:nvSpPr>
        <p:spPr>
          <a:xfrm>
            <a:off x="457200" y="2534169"/>
            <a:ext cx="2962672" cy="3591994"/>
          </a:xfrm>
        </p:spPr>
        <p:txBody>
          <a:bodyPr/>
          <a:lstStyle/>
          <a:p>
            <a:endParaRPr lang="ru-RU" dirty="0"/>
          </a:p>
        </p:txBody>
      </p:sp>
      <p:pic>
        <p:nvPicPr>
          <p:cNvPr id="8" name="Рисунок 7"/>
          <p:cNvPicPr>
            <a:picLocks noChangeAspect="1"/>
          </p:cNvPicPr>
          <p:nvPr/>
        </p:nvPicPr>
        <p:blipFill>
          <a:blip r:embed="rId2"/>
          <a:stretch>
            <a:fillRect/>
          </a:stretch>
        </p:blipFill>
        <p:spPr>
          <a:xfrm>
            <a:off x="457199" y="1417638"/>
            <a:ext cx="3718593" cy="4708525"/>
          </a:xfrm>
          <a:prstGeom prst="rect">
            <a:avLst/>
          </a:prstGeom>
        </p:spPr>
      </p:pic>
    </p:spTree>
    <p:extLst>
      <p:ext uri="{BB962C8B-B14F-4D97-AF65-F5344CB8AC3E}">
        <p14:creationId xmlns:p14="http://schemas.microsoft.com/office/powerpoint/2010/main" val="186883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50000"/>
                  </a:schemeClr>
                </a:solidFill>
              </a:rPr>
              <a:t>Советский период</a:t>
            </a:r>
            <a:endParaRPr lang="ru-RU" b="1" dirty="0">
              <a:solidFill>
                <a:schemeClr val="accent2">
                  <a:lumMod val="50000"/>
                </a:schemeClr>
              </a:solidFill>
            </a:endParaRPr>
          </a:p>
        </p:txBody>
      </p:sp>
      <p:sp>
        <p:nvSpPr>
          <p:cNvPr id="4" name="Объект 3"/>
          <p:cNvSpPr>
            <a:spLocks noGrp="1"/>
          </p:cNvSpPr>
          <p:nvPr>
            <p:ph sz="half" idx="2"/>
          </p:nvPr>
        </p:nvSpPr>
        <p:spPr>
          <a:xfrm>
            <a:off x="457200" y="1196752"/>
            <a:ext cx="8229600" cy="2088231"/>
          </a:xfrm>
        </p:spPr>
        <p:txBody>
          <a:bodyPr>
            <a:normAutofit fontScale="77500" lnSpcReduction="20000"/>
          </a:bodyPr>
          <a:lstStyle/>
          <a:p>
            <a:pPr marL="0" indent="0" algn="just">
              <a:buNone/>
            </a:pPr>
            <a:r>
              <a:rPr lang="ru-RU" b="1" dirty="0"/>
              <a:t>Поэма "Двенадцать" и стихотворение "Скифы" (1918) стали заключительным аккордом поэтического творчества Блока. Жизнь в голодном Петербурге, обилие мешающих творчеству заседаний, напряженные отношения в семье и восприятие конца Гражданской войны и начала нэпа как спада "революционной волны" приводят к творческому кризису, который Блок не смог </a:t>
            </a:r>
            <a:r>
              <a:rPr lang="ru-RU" b="1" dirty="0" smtClean="0"/>
              <a:t>преодолеть</a:t>
            </a:r>
            <a:r>
              <a:rPr lang="ru-RU" b="1" dirty="0"/>
              <a:t>.</a:t>
            </a:r>
            <a:endParaRPr lang="ru-RU" b="1" dirty="0"/>
          </a:p>
        </p:txBody>
      </p:sp>
      <p:pic>
        <p:nvPicPr>
          <p:cNvPr id="7" name="Объект 6"/>
          <p:cNvPicPr>
            <a:picLocks noGrp="1" noChangeAspect="1"/>
          </p:cNvPicPr>
          <p:nvPr>
            <p:ph sz="half" idx="1"/>
          </p:nvPr>
        </p:nvPicPr>
        <p:blipFill>
          <a:blip r:embed="rId2"/>
          <a:stretch>
            <a:fillRect/>
          </a:stretch>
        </p:blipFill>
        <p:spPr>
          <a:xfrm>
            <a:off x="1403648" y="3446415"/>
            <a:ext cx="6408712" cy="3140269"/>
          </a:xfrm>
          <a:prstGeom prst="rect">
            <a:avLst/>
          </a:prstGeom>
        </p:spPr>
      </p:pic>
    </p:spTree>
    <p:extLst>
      <p:ext uri="{BB962C8B-B14F-4D97-AF65-F5344CB8AC3E}">
        <p14:creationId xmlns:p14="http://schemas.microsoft.com/office/powerpoint/2010/main" val="339588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835696" y="3140967"/>
            <a:ext cx="5400600" cy="3249421"/>
          </a:xfrm>
          <a:prstGeom prst="rect">
            <a:avLst/>
          </a:prstGeom>
        </p:spPr>
      </p:pic>
      <p:sp>
        <p:nvSpPr>
          <p:cNvPr id="4" name="Заголовок 3"/>
          <p:cNvSpPr>
            <a:spLocks noGrp="1"/>
          </p:cNvSpPr>
          <p:nvPr>
            <p:ph type="title"/>
          </p:nvPr>
        </p:nvSpPr>
        <p:spPr>
          <a:xfrm>
            <a:off x="457200" y="274638"/>
            <a:ext cx="8229600" cy="739552"/>
          </a:xfrm>
        </p:spPr>
        <p:txBody>
          <a:bodyPr>
            <a:normAutofit fontScale="90000"/>
          </a:bodyPr>
          <a:lstStyle/>
          <a:p>
            <a:r>
              <a:rPr lang="ru-RU" b="1" dirty="0">
                <a:solidFill>
                  <a:srgbClr val="C0504D">
                    <a:lumMod val="50000"/>
                  </a:srgbClr>
                </a:solidFill>
              </a:rPr>
              <a:t>Советский период</a:t>
            </a:r>
            <a:endParaRPr lang="ru-RU" dirty="0"/>
          </a:p>
        </p:txBody>
      </p:sp>
      <p:sp>
        <p:nvSpPr>
          <p:cNvPr id="5" name="Объект 4"/>
          <p:cNvSpPr>
            <a:spLocks noGrp="1"/>
          </p:cNvSpPr>
          <p:nvPr>
            <p:ph sz="half" idx="1"/>
          </p:nvPr>
        </p:nvSpPr>
        <p:spPr>
          <a:xfrm>
            <a:off x="457200" y="3933056"/>
            <a:ext cx="4038600" cy="2260848"/>
          </a:xfrm>
        </p:spPr>
        <p:txBody>
          <a:bodyPr/>
          <a:lstStyle/>
          <a:p>
            <a:pPr marL="0" indent="0">
              <a:buNone/>
            </a:pPr>
            <a:endParaRPr lang="ru-RU" dirty="0"/>
          </a:p>
        </p:txBody>
      </p:sp>
      <p:sp>
        <p:nvSpPr>
          <p:cNvPr id="6" name="Объект 5"/>
          <p:cNvSpPr>
            <a:spLocks noGrp="1"/>
          </p:cNvSpPr>
          <p:nvPr>
            <p:ph sz="half" idx="2"/>
          </p:nvPr>
        </p:nvSpPr>
        <p:spPr>
          <a:xfrm>
            <a:off x="539552" y="1196752"/>
            <a:ext cx="8424936" cy="1761653"/>
          </a:xfrm>
        </p:spPr>
        <p:txBody>
          <a:bodyPr>
            <a:noAutofit/>
          </a:bodyPr>
          <a:lstStyle/>
          <a:p>
            <a:pPr marL="0" lvl="0" indent="0" algn="just">
              <a:buNone/>
            </a:pPr>
            <a:r>
              <a:rPr lang="ru-RU" sz="2400" b="1" dirty="0" smtClean="0">
                <a:solidFill>
                  <a:prstClr val="black"/>
                </a:solidFill>
              </a:rPr>
              <a:t>После </a:t>
            </a:r>
            <a:r>
              <a:rPr lang="ru-RU" sz="2400" b="1" dirty="0">
                <a:solidFill>
                  <a:prstClr val="black"/>
                </a:solidFill>
              </a:rPr>
              <a:t>января 1918 года он почти не пишет лирических стихотворений. 1920-1921 годы пронизаны настроениями глубокой депрессии, неразрешимым трагизмом мироощущения, переживанием острого разлада с действительностью.</a:t>
            </a:r>
          </a:p>
          <a:p>
            <a:pPr marL="0" indent="0">
              <a:buNone/>
            </a:pPr>
            <a:endParaRPr lang="ru-RU" sz="2400" dirty="0"/>
          </a:p>
        </p:txBody>
      </p:sp>
    </p:spTree>
    <p:extLst>
      <p:ext uri="{BB962C8B-B14F-4D97-AF65-F5344CB8AC3E}">
        <p14:creationId xmlns:p14="http://schemas.microsoft.com/office/powerpoint/2010/main" val="224550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Последние годы</a:t>
            </a:r>
            <a:endParaRPr lang="ru-RU" dirty="0"/>
          </a:p>
        </p:txBody>
      </p:sp>
      <p:pic>
        <p:nvPicPr>
          <p:cNvPr id="5" name="Объект 4"/>
          <p:cNvPicPr>
            <a:picLocks noGrp="1" noChangeAspect="1"/>
          </p:cNvPicPr>
          <p:nvPr>
            <p:ph sz="half" idx="1"/>
          </p:nvPr>
        </p:nvPicPr>
        <p:blipFill>
          <a:blip r:embed="rId2"/>
          <a:stretch>
            <a:fillRect/>
          </a:stretch>
        </p:blipFill>
        <p:spPr>
          <a:xfrm>
            <a:off x="992174" y="1417638"/>
            <a:ext cx="3096343" cy="4938470"/>
          </a:xfrm>
          <a:prstGeom prst="rect">
            <a:avLst/>
          </a:prstGeom>
        </p:spPr>
      </p:pic>
      <p:sp>
        <p:nvSpPr>
          <p:cNvPr id="4" name="Объект 3"/>
          <p:cNvSpPr>
            <a:spLocks noGrp="1"/>
          </p:cNvSpPr>
          <p:nvPr>
            <p:ph sz="half" idx="2"/>
          </p:nvPr>
        </p:nvSpPr>
        <p:spPr>
          <a:xfrm>
            <a:off x="4648200" y="1340768"/>
            <a:ext cx="4038600" cy="4785395"/>
          </a:xfrm>
        </p:spPr>
        <p:txBody>
          <a:bodyPr>
            <a:normAutofit fontScale="92500" lnSpcReduction="20000"/>
          </a:bodyPr>
          <a:lstStyle/>
          <a:p>
            <a:pPr marL="0" indent="0">
              <a:buNone/>
            </a:pPr>
            <a:endParaRPr lang="ru-RU" dirty="0"/>
          </a:p>
          <a:p>
            <a:pPr marL="0" indent="0">
              <a:buNone/>
            </a:pPr>
            <a:r>
              <a:rPr lang="ru-RU" b="1" dirty="0"/>
              <a:t>В</a:t>
            </a:r>
            <a:r>
              <a:rPr lang="ru-RU" b="1" dirty="0" smtClean="0"/>
              <a:t> </a:t>
            </a:r>
            <a:r>
              <a:rPr lang="ru-RU" b="1" dirty="0"/>
              <a:t>это время </a:t>
            </a:r>
            <a:r>
              <a:rPr lang="ru-RU" b="1" dirty="0" smtClean="0"/>
              <a:t>поэт </a:t>
            </a:r>
            <a:r>
              <a:rPr lang="ru-RU" b="1" dirty="0"/>
              <a:t>работает в комиссии по изданию классиков русской литературы, становится (летом 1920 г.) председателем Петроградского отделения Всероссийского Союза поэтов. А в 1920-1921 годах несколько раз выступает с чтением своих стихов в Москве. </a:t>
            </a:r>
            <a:endParaRPr lang="ru-RU" b="1" dirty="0" smtClean="0"/>
          </a:p>
          <a:p>
            <a:pPr marL="0" indent="0">
              <a:buNone/>
            </a:pPr>
            <a:endParaRPr lang="ru-RU" b="1" dirty="0"/>
          </a:p>
        </p:txBody>
      </p:sp>
    </p:spTree>
    <p:extLst>
      <p:ext uri="{BB962C8B-B14F-4D97-AF65-F5344CB8AC3E}">
        <p14:creationId xmlns:p14="http://schemas.microsoft.com/office/powerpoint/2010/main" val="2263076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50000"/>
                  </a:schemeClr>
                </a:solidFill>
              </a:rPr>
              <a:t>Болезнь и смерть поэта</a:t>
            </a:r>
            <a:endParaRPr lang="ru-RU" b="1" dirty="0">
              <a:solidFill>
                <a:schemeClr val="accent2">
                  <a:lumMod val="50000"/>
                </a:schemeClr>
              </a:solidFill>
            </a:endParaRPr>
          </a:p>
        </p:txBody>
      </p:sp>
      <p:pic>
        <p:nvPicPr>
          <p:cNvPr id="5" name="Объект 4"/>
          <p:cNvPicPr>
            <a:picLocks noGrp="1" noChangeAspect="1"/>
          </p:cNvPicPr>
          <p:nvPr>
            <p:ph sz="half" idx="1"/>
          </p:nvPr>
        </p:nvPicPr>
        <p:blipFill>
          <a:blip r:embed="rId2"/>
          <a:stretch>
            <a:fillRect/>
          </a:stretch>
        </p:blipFill>
        <p:spPr>
          <a:xfrm>
            <a:off x="694402" y="1600200"/>
            <a:ext cx="3661574" cy="4649619"/>
          </a:xfrm>
          <a:prstGeom prst="rect">
            <a:avLst/>
          </a:prstGeom>
        </p:spPr>
      </p:pic>
      <p:sp>
        <p:nvSpPr>
          <p:cNvPr id="4" name="Объект 3"/>
          <p:cNvSpPr>
            <a:spLocks noGrp="1"/>
          </p:cNvSpPr>
          <p:nvPr>
            <p:ph sz="half" idx="2"/>
          </p:nvPr>
        </p:nvSpPr>
        <p:spPr>
          <a:xfrm>
            <a:off x="4648200" y="1700808"/>
            <a:ext cx="4100264" cy="4425355"/>
          </a:xfrm>
        </p:spPr>
        <p:txBody>
          <a:bodyPr>
            <a:noAutofit/>
          </a:bodyPr>
          <a:lstStyle/>
          <a:p>
            <a:pPr marL="0" indent="0">
              <a:buNone/>
            </a:pPr>
            <a:r>
              <a:rPr lang="ru-RU" sz="2000" b="1" dirty="0"/>
              <a:t>В 1920 г. у Блока появились первые явные признаки душевной </a:t>
            </a:r>
            <a:r>
              <a:rPr lang="ru-RU" sz="2000" b="1" dirty="0" smtClean="0"/>
              <a:t>депрессии.</a:t>
            </a:r>
            <a:endParaRPr lang="ru-RU" sz="2000" b="1" dirty="0"/>
          </a:p>
          <a:p>
            <a:pPr marL="0" indent="0">
              <a:buNone/>
            </a:pPr>
            <a:r>
              <a:rPr lang="ru-RU" sz="2000" b="1" dirty="0" smtClean="0"/>
              <a:t>Современник </a:t>
            </a:r>
            <a:r>
              <a:rPr lang="ru-RU" sz="2000" b="1" dirty="0"/>
              <a:t>поэта, Георгий Иванов, пишет, что врачи, лечившие Блока, </a:t>
            </a:r>
            <a:r>
              <a:rPr lang="ru-RU" sz="2000" b="1" i="1" dirty="0"/>
              <a:t>"так и не могли определить, чем он, собственно, был болен. Сначала они старались подкрепить его быстро падавшие без явной причины силы, потом, когда он стал, неизвестно от чего, невыносимо страдать, ему стали впрыскивать морфий..."</a:t>
            </a:r>
          </a:p>
          <a:p>
            <a:pPr marL="0" indent="0">
              <a:buNone/>
            </a:pPr>
            <a:endParaRPr lang="ru-RU" sz="2400" b="1" dirty="0"/>
          </a:p>
        </p:txBody>
      </p:sp>
    </p:spTree>
    <p:extLst>
      <p:ext uri="{BB962C8B-B14F-4D97-AF65-F5344CB8AC3E}">
        <p14:creationId xmlns:p14="http://schemas.microsoft.com/office/powerpoint/2010/main" val="1954329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Болезнь и смерть поэта</a:t>
            </a:r>
            <a:endParaRPr lang="ru-RU" b="1" dirty="0">
              <a:solidFill>
                <a:schemeClr val="accent2">
                  <a:lumMod val="50000"/>
                </a:schemeClr>
              </a:solidFill>
            </a:endParaRPr>
          </a:p>
        </p:txBody>
      </p:sp>
      <p:pic>
        <p:nvPicPr>
          <p:cNvPr id="5" name="Объект 4"/>
          <p:cNvPicPr>
            <a:picLocks noGrp="1" noChangeAspect="1"/>
          </p:cNvPicPr>
          <p:nvPr>
            <p:ph sz="half" idx="1"/>
          </p:nvPr>
        </p:nvPicPr>
        <p:blipFill>
          <a:blip r:embed="rId2"/>
          <a:stretch>
            <a:fillRect/>
          </a:stretch>
        </p:blipFill>
        <p:spPr>
          <a:xfrm>
            <a:off x="770936" y="1369450"/>
            <a:ext cx="3585040" cy="4756713"/>
          </a:xfrm>
          <a:prstGeom prst="rect">
            <a:avLst/>
          </a:prstGeom>
        </p:spPr>
      </p:pic>
      <p:sp>
        <p:nvSpPr>
          <p:cNvPr id="4" name="Объект 3"/>
          <p:cNvSpPr>
            <a:spLocks noGrp="1"/>
          </p:cNvSpPr>
          <p:nvPr>
            <p:ph sz="half" idx="2"/>
          </p:nvPr>
        </p:nvSpPr>
        <p:spPr/>
        <p:txBody>
          <a:bodyPr>
            <a:normAutofit/>
          </a:bodyPr>
          <a:lstStyle/>
          <a:p>
            <a:pPr marL="0" lvl="0" indent="0">
              <a:buNone/>
            </a:pPr>
            <a:r>
              <a:rPr lang="ru-RU" sz="2000" b="1" dirty="0">
                <a:solidFill>
                  <a:prstClr val="black"/>
                </a:solidFill>
              </a:rPr>
              <a:t>"Поэт умирает, потому что дышать ему больше нечем". Эти слова, сказанные Блоком на пушкинском вечере, незадолго до смерти, быть может, единственно правильный диагноз его болезни.</a:t>
            </a:r>
          </a:p>
          <a:p>
            <a:pPr marL="0" lvl="0" indent="0">
              <a:buNone/>
            </a:pPr>
            <a:endParaRPr lang="ru-RU" sz="2000" b="1" dirty="0">
              <a:solidFill>
                <a:prstClr val="black"/>
              </a:solidFill>
            </a:endParaRPr>
          </a:p>
          <a:p>
            <a:pPr marL="0" lvl="0" indent="0">
              <a:buNone/>
            </a:pPr>
            <a:r>
              <a:rPr lang="ru-RU" sz="2000" b="1" dirty="0">
                <a:solidFill>
                  <a:prstClr val="black"/>
                </a:solidFill>
              </a:rPr>
              <a:t>В апреле 1921 г. он ощутил приступы воспаления сердечных клапанов. В мае его состояние резко ухудшилось, и 7 августа он скончался.</a:t>
            </a:r>
          </a:p>
          <a:p>
            <a:pPr marL="0" indent="0">
              <a:buNone/>
            </a:pPr>
            <a:endParaRPr lang="ru-RU" dirty="0"/>
          </a:p>
        </p:txBody>
      </p:sp>
    </p:spTree>
    <p:extLst>
      <p:ext uri="{BB962C8B-B14F-4D97-AF65-F5344CB8AC3E}">
        <p14:creationId xmlns:p14="http://schemas.microsoft.com/office/powerpoint/2010/main" val="182890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50000"/>
                  </a:schemeClr>
                </a:solidFill>
              </a:rPr>
              <a:t>СЕМЬЯ</a:t>
            </a:r>
            <a:endParaRPr lang="ru-RU" b="1" dirty="0">
              <a:solidFill>
                <a:schemeClr val="accent2">
                  <a:lumMod val="50000"/>
                </a:schemeClr>
              </a:solidFill>
            </a:endParaRPr>
          </a:p>
        </p:txBody>
      </p:sp>
      <p:pic>
        <p:nvPicPr>
          <p:cNvPr id="5" name="Объект 4"/>
          <p:cNvPicPr>
            <a:picLocks noGrp="1" noChangeAspect="1"/>
          </p:cNvPicPr>
          <p:nvPr>
            <p:ph sz="half" idx="1"/>
          </p:nvPr>
        </p:nvPicPr>
        <p:blipFill>
          <a:blip r:embed="rId2"/>
          <a:stretch>
            <a:fillRect/>
          </a:stretch>
        </p:blipFill>
        <p:spPr>
          <a:xfrm>
            <a:off x="625670" y="1844824"/>
            <a:ext cx="4302707" cy="3427824"/>
          </a:xfrm>
          <a:prstGeom prst="rect">
            <a:avLst/>
          </a:prstGeom>
        </p:spPr>
      </p:pic>
      <p:sp>
        <p:nvSpPr>
          <p:cNvPr id="4" name="Объект 3"/>
          <p:cNvSpPr>
            <a:spLocks noGrp="1"/>
          </p:cNvSpPr>
          <p:nvPr>
            <p:ph sz="half" idx="2"/>
          </p:nvPr>
        </p:nvSpPr>
        <p:spPr>
          <a:xfrm>
            <a:off x="5148064" y="1268760"/>
            <a:ext cx="3538736" cy="4857403"/>
          </a:xfrm>
        </p:spPr>
        <p:txBody>
          <a:bodyPr>
            <a:normAutofit/>
          </a:bodyPr>
          <a:lstStyle/>
          <a:p>
            <a:pPr marL="0" indent="0">
              <a:buNone/>
            </a:pPr>
            <a:r>
              <a:rPr lang="ru-RU" b="1" dirty="0" smtClean="0"/>
              <a:t>16 ноября 1880 г. </a:t>
            </a:r>
            <a:r>
              <a:rPr lang="ru-RU" b="1" dirty="0"/>
              <a:t>в</a:t>
            </a:r>
            <a:r>
              <a:rPr lang="ru-RU" b="1" dirty="0" smtClean="0"/>
              <a:t> Петербурге в стародворянской семье высокой духовной культуры, благородной, гостеприимной, родился мальчик, названный гордым именем героев и поэтов.</a:t>
            </a:r>
            <a:endParaRPr lang="ru-RU" b="1" dirty="0"/>
          </a:p>
        </p:txBody>
      </p:sp>
    </p:spTree>
    <p:extLst>
      <p:ext uri="{BB962C8B-B14F-4D97-AF65-F5344CB8AC3E}">
        <p14:creationId xmlns:p14="http://schemas.microsoft.com/office/powerpoint/2010/main" val="269288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СЕМЬЯ</a:t>
            </a:r>
            <a:endParaRPr lang="ru-RU" dirty="0"/>
          </a:p>
        </p:txBody>
      </p:sp>
      <p:pic>
        <p:nvPicPr>
          <p:cNvPr id="5" name="Объект 4"/>
          <p:cNvPicPr>
            <a:picLocks noGrp="1" noChangeAspect="1"/>
          </p:cNvPicPr>
          <p:nvPr>
            <p:ph sz="half" idx="1"/>
          </p:nvPr>
        </p:nvPicPr>
        <p:blipFill>
          <a:blip r:embed="rId2"/>
          <a:stretch>
            <a:fillRect/>
          </a:stretch>
        </p:blipFill>
        <p:spPr>
          <a:xfrm>
            <a:off x="423417" y="1585424"/>
            <a:ext cx="3925244" cy="4525963"/>
          </a:xfrm>
          <a:prstGeom prst="rect">
            <a:avLst/>
          </a:prstGeom>
        </p:spPr>
      </p:pic>
      <p:sp>
        <p:nvSpPr>
          <p:cNvPr id="4" name="Объект 3"/>
          <p:cNvSpPr>
            <a:spLocks noGrp="1"/>
          </p:cNvSpPr>
          <p:nvPr>
            <p:ph sz="half" idx="2"/>
          </p:nvPr>
        </p:nvSpPr>
        <p:spPr>
          <a:xfrm>
            <a:off x="4427984" y="1196752"/>
            <a:ext cx="4320480" cy="5040560"/>
          </a:xfrm>
        </p:spPr>
        <p:txBody>
          <a:bodyPr>
            <a:noAutofit/>
          </a:bodyPr>
          <a:lstStyle/>
          <a:p>
            <a:pPr marL="0" indent="0">
              <a:buNone/>
            </a:pPr>
            <a:r>
              <a:rPr lang="ru-RU" sz="2400" b="1" dirty="0" smtClean="0"/>
              <a:t>Дед поэта, Андрей Николаевич Бекетов, ботаник, педагог, ученый </a:t>
            </a:r>
            <a:r>
              <a:rPr lang="ru-RU" sz="2400" b="1" dirty="0"/>
              <a:t>и общественный деятель, член многих ученых обществ, был ректором Петербургского </a:t>
            </a:r>
            <a:r>
              <a:rPr lang="ru-RU" sz="2400" b="1" dirty="0" smtClean="0"/>
              <a:t>университета. Он имел </a:t>
            </a:r>
            <a:r>
              <a:rPr lang="ru-RU" sz="2400" b="1" dirty="0"/>
              <a:t>широкие связи в литературных кругах. Был знаком </a:t>
            </a:r>
            <a:r>
              <a:rPr lang="ru-RU" sz="2400" b="1" dirty="0" err="1"/>
              <a:t>Ф.М.Достоевским</a:t>
            </a:r>
            <a:r>
              <a:rPr lang="ru-RU" sz="2400" b="1" dirty="0"/>
              <a:t>, </a:t>
            </a:r>
            <a:r>
              <a:rPr lang="ru-RU" sz="2400" b="1" dirty="0" err="1"/>
              <a:t>Л.Н.Толстым</a:t>
            </a:r>
            <a:r>
              <a:rPr lang="ru-RU" sz="2400" b="1" dirty="0"/>
              <a:t>, </a:t>
            </a:r>
            <a:r>
              <a:rPr lang="ru-RU" sz="2400" b="1" dirty="0" err="1"/>
              <a:t>М.Е.Салтыковым</a:t>
            </a:r>
            <a:r>
              <a:rPr lang="ru-RU" sz="2400" b="1" dirty="0"/>
              <a:t>-Щедриным, </a:t>
            </a:r>
            <a:r>
              <a:rPr lang="ru-RU" sz="2400" b="1" dirty="0" err="1"/>
              <a:t>И.С.Тургеневым</a:t>
            </a:r>
            <a:r>
              <a:rPr lang="ru-RU" sz="2400" b="1" dirty="0"/>
              <a:t>. Он хорошо рисовал, писал </a:t>
            </a:r>
            <a:r>
              <a:rPr lang="ru-RU" sz="2400" b="1" dirty="0" smtClean="0"/>
              <a:t>акварели. </a:t>
            </a:r>
            <a:endParaRPr lang="ru-RU" sz="2400" b="1" dirty="0"/>
          </a:p>
        </p:txBody>
      </p:sp>
    </p:spTree>
    <p:extLst>
      <p:ext uri="{BB962C8B-B14F-4D97-AF65-F5344CB8AC3E}">
        <p14:creationId xmlns:p14="http://schemas.microsoft.com/office/powerpoint/2010/main" val="3363171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СЕМЬЯ</a:t>
            </a:r>
            <a:endParaRPr lang="ru-RU" dirty="0"/>
          </a:p>
        </p:txBody>
      </p:sp>
      <p:pic>
        <p:nvPicPr>
          <p:cNvPr id="6" name="Объект 5"/>
          <p:cNvPicPr>
            <a:picLocks noGrp="1" noChangeAspect="1"/>
          </p:cNvPicPr>
          <p:nvPr>
            <p:ph sz="half" idx="1"/>
          </p:nvPr>
        </p:nvPicPr>
        <p:blipFill>
          <a:blip r:embed="rId2"/>
          <a:stretch>
            <a:fillRect/>
          </a:stretch>
        </p:blipFill>
        <p:spPr>
          <a:xfrm>
            <a:off x="755576" y="1667668"/>
            <a:ext cx="3105150" cy="4391025"/>
          </a:xfrm>
          <a:prstGeom prst="rect">
            <a:avLst/>
          </a:prstGeom>
        </p:spPr>
      </p:pic>
      <p:sp>
        <p:nvSpPr>
          <p:cNvPr id="4" name="Объект 3"/>
          <p:cNvSpPr>
            <a:spLocks noGrp="1"/>
          </p:cNvSpPr>
          <p:nvPr>
            <p:ph sz="half" idx="2"/>
          </p:nvPr>
        </p:nvSpPr>
        <p:spPr>
          <a:xfrm>
            <a:off x="4283968" y="1417638"/>
            <a:ext cx="4402832" cy="4708525"/>
          </a:xfrm>
        </p:spPr>
        <p:txBody>
          <a:bodyPr>
            <a:noAutofit/>
          </a:bodyPr>
          <a:lstStyle/>
          <a:p>
            <a:pPr marL="0" indent="0">
              <a:buNone/>
            </a:pPr>
            <a:r>
              <a:rPr lang="ru-RU" b="1" dirty="0"/>
              <a:t>Отец Александр Львович Блок – профессор Варшавского университета. Закончил гимназию с золотой медалью. Затем обучался в Петербургском университете на юридическом факультете. Человек незаурядный и талантливый. </a:t>
            </a:r>
          </a:p>
        </p:txBody>
      </p:sp>
    </p:spTree>
    <p:extLst>
      <p:ext uri="{BB962C8B-B14F-4D97-AF65-F5344CB8AC3E}">
        <p14:creationId xmlns:p14="http://schemas.microsoft.com/office/powerpoint/2010/main" val="124830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СЕМЬЯ</a:t>
            </a:r>
            <a:endParaRPr lang="ru-RU" dirty="0"/>
          </a:p>
        </p:txBody>
      </p:sp>
      <p:pic>
        <p:nvPicPr>
          <p:cNvPr id="5" name="Объект 4"/>
          <p:cNvPicPr>
            <a:picLocks noGrp="1" noChangeAspect="1"/>
          </p:cNvPicPr>
          <p:nvPr>
            <p:ph sz="half" idx="1"/>
          </p:nvPr>
        </p:nvPicPr>
        <p:blipFill>
          <a:blip r:embed="rId2"/>
          <a:stretch>
            <a:fillRect/>
          </a:stretch>
        </p:blipFill>
        <p:spPr>
          <a:xfrm>
            <a:off x="457200" y="1570228"/>
            <a:ext cx="3250704" cy="4764605"/>
          </a:xfrm>
          <a:prstGeom prst="rect">
            <a:avLst/>
          </a:prstGeom>
        </p:spPr>
      </p:pic>
      <p:sp>
        <p:nvSpPr>
          <p:cNvPr id="4" name="Объект 3"/>
          <p:cNvSpPr>
            <a:spLocks noGrp="1"/>
          </p:cNvSpPr>
          <p:nvPr>
            <p:ph sz="half" idx="2"/>
          </p:nvPr>
        </p:nvSpPr>
        <p:spPr>
          <a:xfrm>
            <a:off x="4427984" y="1600200"/>
            <a:ext cx="4258816" cy="4525963"/>
          </a:xfrm>
        </p:spPr>
        <p:txBody>
          <a:bodyPr>
            <a:noAutofit/>
          </a:bodyPr>
          <a:lstStyle/>
          <a:p>
            <a:pPr marL="0" indent="0">
              <a:buNone/>
            </a:pPr>
            <a:r>
              <a:rPr lang="ru-RU" sz="3200" b="1" dirty="0"/>
              <a:t>Мать Александра Андреевна б</a:t>
            </a:r>
            <a:r>
              <a:rPr lang="ru-RU" sz="3200" b="1" dirty="0" smtClean="0"/>
              <a:t>ыла второй </a:t>
            </a:r>
            <a:r>
              <a:rPr lang="ru-RU" sz="3200" b="1" dirty="0"/>
              <a:t>дочерью в семье. Переводила с французского и писала стихи. Закончила гимназию. Была общей любимицей в семье. </a:t>
            </a:r>
          </a:p>
        </p:txBody>
      </p:sp>
    </p:spTree>
    <p:extLst>
      <p:ext uri="{BB962C8B-B14F-4D97-AF65-F5344CB8AC3E}">
        <p14:creationId xmlns:p14="http://schemas.microsoft.com/office/powerpoint/2010/main" val="387493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СЕМЬЯ</a:t>
            </a:r>
            <a:endParaRPr lang="ru-RU" dirty="0"/>
          </a:p>
        </p:txBody>
      </p:sp>
      <p:pic>
        <p:nvPicPr>
          <p:cNvPr id="5" name="Объект 4"/>
          <p:cNvPicPr>
            <a:picLocks noGrp="1" noChangeAspect="1"/>
          </p:cNvPicPr>
          <p:nvPr>
            <p:ph sz="half" idx="1"/>
          </p:nvPr>
        </p:nvPicPr>
        <p:blipFill>
          <a:blip r:embed="rId2"/>
          <a:stretch>
            <a:fillRect/>
          </a:stretch>
        </p:blipFill>
        <p:spPr>
          <a:xfrm>
            <a:off x="1043608" y="1449334"/>
            <a:ext cx="3168352" cy="4803016"/>
          </a:xfrm>
          <a:prstGeom prst="rect">
            <a:avLst/>
          </a:prstGeom>
        </p:spPr>
      </p:pic>
      <p:sp>
        <p:nvSpPr>
          <p:cNvPr id="4" name="Объект 3"/>
          <p:cNvSpPr>
            <a:spLocks noGrp="1"/>
          </p:cNvSpPr>
          <p:nvPr>
            <p:ph sz="half" idx="2"/>
          </p:nvPr>
        </p:nvSpPr>
        <p:spPr/>
        <p:txBody>
          <a:bodyPr/>
          <a:lstStyle/>
          <a:p>
            <a:pPr marL="0" indent="0">
              <a:buNone/>
            </a:pPr>
            <a:endParaRPr lang="ru-RU" b="1" dirty="0" smtClean="0"/>
          </a:p>
          <a:p>
            <a:pPr marL="0" indent="0">
              <a:buNone/>
            </a:pPr>
            <a:r>
              <a:rPr lang="ru-RU" b="1" dirty="0" smtClean="0"/>
              <a:t>Родители поженились </a:t>
            </a:r>
            <a:r>
              <a:rPr lang="ru-RU" b="1" dirty="0"/>
              <a:t>в 1879 году и сразу после свадьбы уехали в Варшаву, куда получил назначение </a:t>
            </a:r>
            <a:r>
              <a:rPr lang="ru-RU" b="1" dirty="0" err="1"/>
              <a:t>А.Л.Блок</a:t>
            </a:r>
            <a:r>
              <a:rPr lang="ru-RU" b="1" dirty="0"/>
              <a:t>. Вместе прожили около </a:t>
            </a:r>
            <a:r>
              <a:rPr lang="ru-RU" b="1" dirty="0" smtClean="0"/>
              <a:t>двух лет.</a:t>
            </a:r>
            <a:endParaRPr lang="ru-RU" b="1" dirty="0"/>
          </a:p>
        </p:txBody>
      </p:sp>
    </p:spTree>
    <p:extLst>
      <p:ext uri="{BB962C8B-B14F-4D97-AF65-F5344CB8AC3E}">
        <p14:creationId xmlns:p14="http://schemas.microsoft.com/office/powerpoint/2010/main" val="3216044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C0504D">
                    <a:lumMod val="50000"/>
                  </a:srgbClr>
                </a:solidFill>
              </a:rPr>
              <a:t>СЕМЬЯ</a:t>
            </a:r>
            <a:endParaRPr lang="ru-RU" dirty="0"/>
          </a:p>
        </p:txBody>
      </p:sp>
      <p:pic>
        <p:nvPicPr>
          <p:cNvPr id="5" name="Объект 4"/>
          <p:cNvPicPr>
            <a:picLocks noGrp="1" noChangeAspect="1"/>
          </p:cNvPicPr>
          <p:nvPr>
            <p:ph sz="half" idx="1"/>
          </p:nvPr>
        </p:nvPicPr>
        <p:blipFill>
          <a:blip r:embed="rId2"/>
          <a:stretch>
            <a:fillRect/>
          </a:stretch>
        </p:blipFill>
        <p:spPr>
          <a:xfrm>
            <a:off x="539552" y="1600200"/>
            <a:ext cx="3635245" cy="4843964"/>
          </a:xfrm>
          <a:prstGeom prst="rect">
            <a:avLst/>
          </a:prstGeom>
        </p:spPr>
      </p:pic>
      <p:sp>
        <p:nvSpPr>
          <p:cNvPr id="4" name="Объект 3"/>
          <p:cNvSpPr>
            <a:spLocks noGrp="1"/>
          </p:cNvSpPr>
          <p:nvPr>
            <p:ph sz="half" idx="2"/>
          </p:nvPr>
        </p:nvSpPr>
        <p:spPr>
          <a:xfrm>
            <a:off x="4427984" y="1417638"/>
            <a:ext cx="4258816" cy="4963690"/>
          </a:xfrm>
        </p:spPr>
        <p:txBody>
          <a:bodyPr>
            <a:normAutofit lnSpcReduction="10000"/>
          </a:bodyPr>
          <a:lstStyle/>
          <a:p>
            <a:pPr marL="0" indent="0">
              <a:buNone/>
            </a:pPr>
            <a:r>
              <a:rPr lang="ru-RU" b="1" dirty="0" smtClean="0"/>
              <a:t>Сложный характер Александра Львовича вынудил мать Блока уйти от мужа в дом своего отца, где в атмосфере любви и гармонии рос будущий поэт. </a:t>
            </a:r>
          </a:p>
          <a:p>
            <a:pPr marL="0" indent="0">
              <a:buNone/>
            </a:pPr>
            <a:r>
              <a:rPr lang="ru-RU" b="1" dirty="0" smtClean="0"/>
              <a:t>Мать вышла замуж вторично, но отношения между отчимом и пасынком были отстраненные.</a:t>
            </a:r>
            <a:endParaRPr lang="ru-RU" b="1" dirty="0"/>
          </a:p>
        </p:txBody>
      </p:sp>
    </p:spTree>
    <p:extLst>
      <p:ext uri="{BB962C8B-B14F-4D97-AF65-F5344CB8AC3E}">
        <p14:creationId xmlns:p14="http://schemas.microsoft.com/office/powerpoint/2010/main" val="240882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50000"/>
                  </a:schemeClr>
                </a:solidFill>
              </a:rPr>
              <a:t>ОБРАЗОВАНИЕ</a:t>
            </a:r>
            <a:endParaRPr lang="ru-RU" b="1" dirty="0">
              <a:solidFill>
                <a:schemeClr val="accent2">
                  <a:lumMod val="50000"/>
                </a:schemeClr>
              </a:solidFill>
            </a:endParaRPr>
          </a:p>
        </p:txBody>
      </p:sp>
      <p:pic>
        <p:nvPicPr>
          <p:cNvPr id="5" name="Объект 4"/>
          <p:cNvPicPr>
            <a:picLocks noGrp="1" noChangeAspect="1"/>
          </p:cNvPicPr>
          <p:nvPr>
            <p:ph sz="half" idx="1"/>
          </p:nvPr>
        </p:nvPicPr>
        <p:blipFill>
          <a:blip r:embed="rId2"/>
          <a:stretch>
            <a:fillRect/>
          </a:stretch>
        </p:blipFill>
        <p:spPr>
          <a:xfrm>
            <a:off x="827584" y="1461274"/>
            <a:ext cx="3066771" cy="4894748"/>
          </a:xfrm>
          <a:prstGeom prst="rect">
            <a:avLst/>
          </a:prstGeom>
        </p:spPr>
      </p:pic>
      <p:sp>
        <p:nvSpPr>
          <p:cNvPr id="4" name="Объект 3"/>
          <p:cNvSpPr>
            <a:spLocks noGrp="1"/>
          </p:cNvSpPr>
          <p:nvPr>
            <p:ph sz="half" idx="2"/>
          </p:nvPr>
        </p:nvSpPr>
        <p:spPr/>
        <p:txBody>
          <a:bodyPr>
            <a:normAutofit/>
          </a:bodyPr>
          <a:lstStyle/>
          <a:p>
            <a:pPr marL="0" indent="0">
              <a:buNone/>
            </a:pPr>
            <a:r>
              <a:rPr lang="ru-RU" sz="3200" b="1" dirty="0" smtClean="0"/>
              <a:t>В семье Бекетовых многие занимались литературным трудом. Поэтому Александр начал писать в пятилетнем возрасте.</a:t>
            </a:r>
            <a:endParaRPr lang="ru-RU" sz="3200" b="1" dirty="0"/>
          </a:p>
        </p:txBody>
      </p:sp>
    </p:spTree>
    <p:extLst>
      <p:ext uri="{BB962C8B-B14F-4D97-AF65-F5344CB8AC3E}">
        <p14:creationId xmlns:p14="http://schemas.microsoft.com/office/powerpoint/2010/main" val="35269042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1232</Words>
  <Application>Microsoft Office PowerPoint</Application>
  <PresentationFormat>Экран (4:3)</PresentationFormat>
  <Paragraphs>68</Paragraphs>
  <Slides>28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28</vt:i4>
      </vt:variant>
    </vt:vector>
  </HeadingPairs>
  <TitlesOfParts>
    <vt:vector size="32" baseType="lpstr">
      <vt:lpstr>Arial</vt:lpstr>
      <vt:lpstr>Calibri</vt:lpstr>
      <vt:lpstr>Monotype Corsiva</vt:lpstr>
      <vt:lpstr>Тема Office</vt:lpstr>
      <vt:lpstr>Александр Александрович Блок</vt:lpstr>
      <vt:lpstr>Презентация PowerPoint</vt:lpstr>
      <vt:lpstr>СЕМЬЯ</vt:lpstr>
      <vt:lpstr>СЕМЬЯ</vt:lpstr>
      <vt:lpstr>СЕМЬЯ</vt:lpstr>
      <vt:lpstr>СЕМЬЯ</vt:lpstr>
      <vt:lpstr>СЕМЬЯ</vt:lpstr>
      <vt:lpstr>СЕМЬЯ</vt:lpstr>
      <vt:lpstr>ОБРАЗОВАНИЕ</vt:lpstr>
      <vt:lpstr>ОБРАЗОВАНИЕ</vt:lpstr>
      <vt:lpstr>Брак и творчество</vt:lpstr>
      <vt:lpstr>Брак и творчество</vt:lpstr>
      <vt:lpstr>Брак и творчество</vt:lpstr>
      <vt:lpstr>Брак и творчество</vt:lpstr>
      <vt:lpstr>Брак и творчество</vt:lpstr>
      <vt:lpstr>Творчество</vt:lpstr>
      <vt:lpstr>Творчество</vt:lpstr>
      <vt:lpstr>Творчество</vt:lpstr>
      <vt:lpstr>Творчество. Личная драма</vt:lpstr>
      <vt:lpstr>Творчество</vt:lpstr>
      <vt:lpstr>Война и Блок</vt:lpstr>
      <vt:lpstr>Блок  и революция</vt:lpstr>
      <vt:lpstr>Поэма «Двенадцать»</vt:lpstr>
      <vt:lpstr>Советский период</vt:lpstr>
      <vt:lpstr>Советский период</vt:lpstr>
      <vt:lpstr>Последние годы</vt:lpstr>
      <vt:lpstr>Болезнь и смерть поэта</vt:lpstr>
      <vt:lpstr>Болезнь и смерть поэта</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Владимир Владимирович Маяковский (1893 -1930). Жизнь и творчество.</dc:title>
  <dc:creator>User</dc:creator>
  <cp:lastModifiedBy>Сергей Говорухин</cp:lastModifiedBy>
  <cp:revision>57</cp:revision>
  <dcterms:created xsi:type="dcterms:W3CDTF">2012-12-12T15:34:51Z</dcterms:created>
  <dcterms:modified xsi:type="dcterms:W3CDTF">2019-11-25T18:17:02Z</dcterms:modified>
</cp:coreProperties>
</file>