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2" r:id="rId7"/>
    <p:sldId id="263" r:id="rId8"/>
    <p:sldId id="264" r:id="rId9"/>
    <p:sldId id="269" r:id="rId10"/>
    <p:sldId id="267" r:id="rId11"/>
    <p:sldId id="268" r:id="rId12"/>
    <p:sldId id="265" r:id="rId13"/>
    <p:sldId id="270" r:id="rId14"/>
    <p:sldId id="271" r:id="rId15"/>
    <p:sldId id="266" r:id="rId16"/>
    <p:sldId id="272" r:id="rId17"/>
    <p:sldId id="273" r:id="rId18"/>
    <p:sldId id="275" r:id="rId19"/>
    <p:sldId id="277" r:id="rId20"/>
    <p:sldId id="278" r:id="rId21"/>
    <p:sldId id="274" r:id="rId2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33CC"/>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8E403032-F3E5-4D37-8A80-DC03C6BCDB00}" type="slidenum">
              <a:rPr lang="ru-RU" altLang="ru-RU"/>
              <a:pPr/>
              <a:t>‹#›</a:t>
            </a:fld>
            <a:endParaRPr lang="ru-RU" altLang="ru-RU"/>
          </a:p>
        </p:txBody>
      </p:sp>
    </p:spTree>
    <p:extLst>
      <p:ext uri="{BB962C8B-B14F-4D97-AF65-F5344CB8AC3E}">
        <p14:creationId xmlns:p14="http://schemas.microsoft.com/office/powerpoint/2010/main" xmlns="" val="82185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232AE721-AF47-4DE9-88A2-7D00A90F1FB6}" type="slidenum">
              <a:rPr lang="ru-RU" altLang="ru-RU"/>
              <a:pPr/>
              <a:t>‹#›</a:t>
            </a:fld>
            <a:endParaRPr lang="ru-RU" altLang="ru-RU"/>
          </a:p>
        </p:txBody>
      </p:sp>
    </p:spTree>
    <p:extLst>
      <p:ext uri="{BB962C8B-B14F-4D97-AF65-F5344CB8AC3E}">
        <p14:creationId xmlns:p14="http://schemas.microsoft.com/office/powerpoint/2010/main" xmlns="" val="248782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B8522E3F-3C9D-47A2-A69C-EDA91FCF4796}" type="slidenum">
              <a:rPr lang="ru-RU" altLang="ru-RU"/>
              <a:pPr/>
              <a:t>‹#›</a:t>
            </a:fld>
            <a:endParaRPr lang="ru-RU" altLang="ru-RU"/>
          </a:p>
        </p:txBody>
      </p:sp>
    </p:spTree>
    <p:extLst>
      <p:ext uri="{BB962C8B-B14F-4D97-AF65-F5344CB8AC3E}">
        <p14:creationId xmlns:p14="http://schemas.microsoft.com/office/powerpoint/2010/main" xmlns="" val="2142431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8174B6C6-7ED8-4FD3-9BE2-1E45FF042676}" type="slidenum">
              <a:rPr lang="ru-RU" altLang="ru-RU"/>
              <a:pPr/>
              <a:t>‹#›</a:t>
            </a:fld>
            <a:endParaRPr lang="ru-RU" altLang="ru-RU"/>
          </a:p>
        </p:txBody>
      </p:sp>
    </p:spTree>
    <p:extLst>
      <p:ext uri="{BB962C8B-B14F-4D97-AF65-F5344CB8AC3E}">
        <p14:creationId xmlns:p14="http://schemas.microsoft.com/office/powerpoint/2010/main" xmlns="" val="156134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Диаграмма 2"/>
          <p:cNvSpPr>
            <a:spLocks noGrp="1"/>
          </p:cNvSpPr>
          <p:nvPr>
            <p:ph type="chart" idx="1"/>
          </p:nvPr>
        </p:nvSpPr>
        <p:spPr>
          <a:xfrm>
            <a:off x="457200" y="1600200"/>
            <a:ext cx="8229600" cy="4525963"/>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B8B3E155-A40D-405C-B622-3AB60C9FB0F1}" type="slidenum">
              <a:rPr lang="ru-RU" altLang="ru-RU"/>
              <a:pPr/>
              <a:t>‹#›</a:t>
            </a:fld>
            <a:endParaRPr lang="ru-RU" altLang="ru-RU"/>
          </a:p>
        </p:txBody>
      </p:sp>
    </p:spTree>
    <p:extLst>
      <p:ext uri="{BB962C8B-B14F-4D97-AF65-F5344CB8AC3E}">
        <p14:creationId xmlns:p14="http://schemas.microsoft.com/office/powerpoint/2010/main" xmlns="" val="3176735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a:t>Образец заголовка</a:t>
            </a:r>
          </a:p>
        </p:txBody>
      </p:sp>
      <p:sp>
        <p:nvSpPr>
          <p:cNvPr id="3" name="Объект 2"/>
          <p:cNvSpPr>
            <a:spLocks noGrp="1"/>
          </p:cNvSpPr>
          <p:nvPr>
            <p:ph sz="quarter" idx="1"/>
          </p:nvPr>
        </p:nvSpPr>
        <p:spPr>
          <a:xfrm>
            <a:off x="457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quarter" idx="2"/>
          </p:nvPr>
        </p:nvSpPr>
        <p:spPr>
          <a:xfrm>
            <a:off x="4648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Объект 4"/>
          <p:cNvSpPr>
            <a:spLocks noGrp="1"/>
          </p:cNvSpPr>
          <p:nvPr>
            <p:ph sz="quarter" idx="3"/>
          </p:nvPr>
        </p:nvSpPr>
        <p:spPr>
          <a:xfrm>
            <a:off x="457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Объект 5"/>
          <p:cNvSpPr>
            <a:spLocks noGrp="1"/>
          </p:cNvSpPr>
          <p:nvPr>
            <p:ph sz="quarter" idx="4"/>
          </p:nvPr>
        </p:nvSpPr>
        <p:spPr>
          <a:xfrm>
            <a:off x="4648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fld id="{B828792E-A21C-4558-BF1C-336BE840E3DA}" type="slidenum">
              <a:rPr lang="ru-RU" altLang="ru-RU"/>
              <a:pPr/>
              <a:t>‹#›</a:t>
            </a:fld>
            <a:endParaRPr lang="ru-RU" altLang="ru-RU"/>
          </a:p>
        </p:txBody>
      </p:sp>
    </p:spTree>
    <p:extLst>
      <p:ext uri="{BB962C8B-B14F-4D97-AF65-F5344CB8AC3E}">
        <p14:creationId xmlns:p14="http://schemas.microsoft.com/office/powerpoint/2010/main" xmlns="" val="3458522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fld id="{43FA5295-1ED9-4908-B659-8B88532293D0}" type="slidenum">
              <a:rPr lang="ru-RU" altLang="ru-RU"/>
              <a:pPr/>
              <a:t>‹#›</a:t>
            </a:fld>
            <a:endParaRPr lang="ru-RU" altLang="ru-RU"/>
          </a:p>
        </p:txBody>
      </p:sp>
    </p:spTree>
    <p:extLst>
      <p:ext uri="{BB962C8B-B14F-4D97-AF65-F5344CB8AC3E}">
        <p14:creationId xmlns:p14="http://schemas.microsoft.com/office/powerpoint/2010/main" xmlns="" val="173407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E9774CF2-B8D8-4E86-A853-56093CA842B8}" type="slidenum">
              <a:rPr lang="ru-RU" altLang="ru-RU"/>
              <a:pPr/>
              <a:t>‹#›</a:t>
            </a:fld>
            <a:endParaRPr lang="ru-RU" altLang="ru-RU"/>
          </a:p>
        </p:txBody>
      </p:sp>
    </p:spTree>
    <p:extLst>
      <p:ext uri="{BB962C8B-B14F-4D97-AF65-F5344CB8AC3E}">
        <p14:creationId xmlns:p14="http://schemas.microsoft.com/office/powerpoint/2010/main" xmlns="" val="366473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fld id="{5CF8104D-C8D0-43F7-AD89-BAC35CFC0DE5}" type="slidenum">
              <a:rPr lang="ru-RU" altLang="ru-RU"/>
              <a:pPr/>
              <a:t>‹#›</a:t>
            </a:fld>
            <a:endParaRPr lang="ru-RU" altLang="ru-RU"/>
          </a:p>
        </p:txBody>
      </p:sp>
    </p:spTree>
    <p:extLst>
      <p:ext uri="{BB962C8B-B14F-4D97-AF65-F5344CB8AC3E}">
        <p14:creationId xmlns:p14="http://schemas.microsoft.com/office/powerpoint/2010/main" xmlns="" val="123820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fld id="{5B6D7E88-E492-466D-B854-163103D72A99}" type="slidenum">
              <a:rPr lang="ru-RU" altLang="ru-RU"/>
              <a:pPr/>
              <a:t>‹#›</a:t>
            </a:fld>
            <a:endParaRPr lang="ru-RU" altLang="ru-RU"/>
          </a:p>
        </p:txBody>
      </p:sp>
    </p:spTree>
    <p:extLst>
      <p:ext uri="{BB962C8B-B14F-4D97-AF65-F5344CB8AC3E}">
        <p14:creationId xmlns:p14="http://schemas.microsoft.com/office/powerpoint/2010/main" xmlns="" val="58946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fld id="{282CD3C6-B76B-43D8-8561-73600F1CE18D}" type="slidenum">
              <a:rPr lang="ru-RU" altLang="ru-RU"/>
              <a:pPr/>
              <a:t>‹#›</a:t>
            </a:fld>
            <a:endParaRPr lang="ru-RU" altLang="ru-RU"/>
          </a:p>
        </p:txBody>
      </p:sp>
    </p:spTree>
    <p:extLst>
      <p:ext uri="{BB962C8B-B14F-4D97-AF65-F5344CB8AC3E}">
        <p14:creationId xmlns:p14="http://schemas.microsoft.com/office/powerpoint/2010/main" xmlns="" val="27017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fld id="{9D75CA04-7DCA-489B-BE7C-53D33DF3D767}" type="slidenum">
              <a:rPr lang="ru-RU" altLang="ru-RU"/>
              <a:pPr/>
              <a:t>‹#›</a:t>
            </a:fld>
            <a:endParaRPr lang="ru-RU" altLang="ru-RU"/>
          </a:p>
        </p:txBody>
      </p:sp>
    </p:spTree>
    <p:extLst>
      <p:ext uri="{BB962C8B-B14F-4D97-AF65-F5344CB8AC3E}">
        <p14:creationId xmlns:p14="http://schemas.microsoft.com/office/powerpoint/2010/main" xmlns="" val="207927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fld id="{9DEE09B9-CCBF-4AD5-9203-96A6DE956C4A}" type="slidenum">
              <a:rPr lang="ru-RU" altLang="ru-RU"/>
              <a:pPr/>
              <a:t>‹#›</a:t>
            </a:fld>
            <a:endParaRPr lang="ru-RU" altLang="ru-RU"/>
          </a:p>
        </p:txBody>
      </p:sp>
    </p:spTree>
    <p:extLst>
      <p:ext uri="{BB962C8B-B14F-4D97-AF65-F5344CB8AC3E}">
        <p14:creationId xmlns:p14="http://schemas.microsoft.com/office/powerpoint/2010/main" xmlns="" val="92556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fld id="{78A666EB-1E43-41A2-85A1-AE2076989AFA}" type="slidenum">
              <a:rPr lang="ru-RU" altLang="ru-RU"/>
              <a:pPr/>
              <a:t>‹#›</a:t>
            </a:fld>
            <a:endParaRPr lang="ru-RU" altLang="ru-RU"/>
          </a:p>
        </p:txBody>
      </p:sp>
    </p:spTree>
    <p:extLst>
      <p:ext uri="{BB962C8B-B14F-4D97-AF65-F5344CB8AC3E}">
        <p14:creationId xmlns:p14="http://schemas.microsoft.com/office/powerpoint/2010/main" xmlns="" val="281759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fld id="{FD2A8439-D451-4750-9CE6-0BA1A64E194F}" type="slidenum">
              <a:rPr lang="ru-RU" altLang="ru-RU"/>
              <a:pPr/>
              <a:t>‹#›</a:t>
            </a:fld>
            <a:endParaRPr lang="ru-RU" altLang="ru-RU"/>
          </a:p>
        </p:txBody>
      </p:sp>
    </p:spTree>
    <p:extLst>
      <p:ext uri="{BB962C8B-B14F-4D97-AF65-F5344CB8AC3E}">
        <p14:creationId xmlns:p14="http://schemas.microsoft.com/office/powerpoint/2010/main" xmlns="" val="410344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1AC743B-126A-44D4-84C6-430B1C558B66}"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5.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oleObject" Target="../embeddings/oleObject5.bin"/><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685800" y="2130425"/>
            <a:ext cx="7772400" cy="1470025"/>
          </a:xfrm>
        </p:spPr>
        <p:txBody>
          <a:bodyPr anchor="ctr"/>
          <a:lstStyle/>
          <a:p>
            <a:pPr eaLnBrk="1" hangingPunct="1"/>
            <a:r>
              <a:rPr lang="ru-RU" altLang="ru-RU" sz="4400" b="1" smtClean="0">
                <a:solidFill>
                  <a:schemeClr val="bg1"/>
                </a:solidFill>
              </a:rPr>
              <a:t>Случайная изменчивость</a:t>
            </a:r>
          </a:p>
        </p:txBody>
      </p:sp>
      <p:sp>
        <p:nvSpPr>
          <p:cNvPr id="2051" name="Rectangle 5"/>
          <p:cNvSpPr>
            <a:spLocks noGrp="1" noChangeArrowheads="1"/>
          </p:cNvSpPr>
          <p:nvPr>
            <p:ph type="subTitle" idx="1"/>
          </p:nvPr>
        </p:nvSpPr>
        <p:spPr>
          <a:xfrm>
            <a:off x="1371600" y="3886200"/>
            <a:ext cx="6400800" cy="1752600"/>
          </a:xfrm>
        </p:spPr>
        <p:txBody>
          <a:bodyPr/>
          <a:lstStyle/>
          <a:p>
            <a:pPr eaLnBrk="1" hangingPunct="1"/>
            <a:r>
              <a:rPr lang="ru-RU" altLang="ru-RU" sz="3200" smtClean="0">
                <a:solidFill>
                  <a:schemeClr val="bg1"/>
                </a:solidFill>
              </a:rPr>
              <a:t>7 КЛАСС</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260350"/>
            <a:ext cx="8229600" cy="431800"/>
          </a:xfrm>
        </p:spPr>
        <p:txBody>
          <a:bodyPr/>
          <a:lstStyle/>
          <a:p>
            <a:pPr eaLnBrk="1" hangingPunct="1"/>
            <a:r>
              <a:rPr lang="ru-RU" altLang="ru-RU" sz="3200" b="1" smtClean="0"/>
              <a:t>Упражнения</a:t>
            </a:r>
          </a:p>
        </p:txBody>
      </p:sp>
      <p:sp>
        <p:nvSpPr>
          <p:cNvPr id="11267"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11268" name="Text Box 4"/>
          <p:cNvSpPr txBox="1">
            <a:spLocks noChangeArrowheads="1"/>
          </p:cNvSpPr>
          <p:nvPr/>
        </p:nvSpPr>
        <p:spPr bwMode="auto">
          <a:xfrm>
            <a:off x="250825" y="981075"/>
            <a:ext cx="8642350" cy="5646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4. Составьте таблицу отклонений ежегодной урожайности в 1992-1996 и в 1997-2001 гг. от средних показателей за соответствующие пять лет.</a:t>
            </a:r>
          </a:p>
          <a:p>
            <a:pPr eaLnBrk="1" hangingPunct="1">
              <a:spcBef>
                <a:spcPct val="50000"/>
              </a:spcBef>
            </a:pPr>
            <a:endParaRPr lang="ru-RU" altLang="ru-RU" sz="2800" b="1">
              <a:solidFill>
                <a:schemeClr val="accent2"/>
              </a:solidFill>
              <a:latin typeface="Monotype Corsiva" panose="03010101010201010101" pitchFamily="66" charset="0"/>
            </a:endParaRPr>
          </a:p>
          <a:p>
            <a:pPr eaLnBrk="1" hangingPunct="1">
              <a:spcBef>
                <a:spcPct val="50000"/>
              </a:spcBef>
            </a:pPr>
            <a:r>
              <a:rPr lang="ru-RU" altLang="ru-RU" sz="2800" b="1">
                <a:solidFill>
                  <a:schemeClr val="accent2"/>
                </a:solidFill>
                <a:latin typeface="Monotype Corsiva" panose="03010101010201010101" pitchFamily="66" charset="0"/>
              </a:rPr>
              <a:t>5. Составьте таблицу квадратов отклонений ежегодной урожайности в 1992-1996 и 1997-2001 гг. от средних показателей за соответствующие пять лет.</a:t>
            </a:r>
          </a:p>
          <a:p>
            <a:pPr eaLnBrk="1" hangingPunct="1">
              <a:spcBef>
                <a:spcPct val="50000"/>
              </a:spcBef>
            </a:pPr>
            <a:endParaRPr lang="ru-RU" altLang="ru-RU" sz="2800" b="1">
              <a:solidFill>
                <a:schemeClr val="accent2"/>
              </a:solidFill>
              <a:latin typeface="Monotype Corsiva" panose="03010101010201010101" pitchFamily="66" charset="0"/>
            </a:endParaRPr>
          </a:p>
          <a:p>
            <a:pPr eaLnBrk="1" hangingPunct="1">
              <a:spcBef>
                <a:spcPct val="50000"/>
              </a:spcBef>
            </a:pPr>
            <a:r>
              <a:rPr lang="ru-RU" altLang="ru-RU" sz="2800" b="1">
                <a:solidFill>
                  <a:schemeClr val="accent2"/>
                </a:solidFill>
                <a:latin typeface="Monotype Corsiva" panose="03010101010201010101" pitchFamily="66" charset="0"/>
              </a:rPr>
              <a:t>6. Что больше подвержено изменчивости: средняя урожайность за пять последовательных лет или урожайность в отдельные годы?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graphicFrame>
        <p:nvGraphicFramePr>
          <p:cNvPr id="17494" name="Group 86"/>
          <p:cNvGraphicFramePr>
            <a:graphicFrameLocks noGrp="1"/>
          </p:cNvGraphicFramePr>
          <p:nvPr>
            <p:ph/>
          </p:nvPr>
        </p:nvGraphicFramePr>
        <p:xfrm>
          <a:off x="457200" y="274638"/>
          <a:ext cx="8435975" cy="6021390"/>
        </p:xfrm>
        <a:graphic>
          <a:graphicData uri="http://schemas.openxmlformats.org/drawingml/2006/table">
            <a:tbl>
              <a:tblPr/>
              <a:tblGrid>
                <a:gridCol w="1169988">
                  <a:extLst>
                    <a:ext uri="{9D8B030D-6E8A-4147-A177-3AD203B41FA5}">
                      <a16:colId xmlns:a16="http://schemas.microsoft.com/office/drawing/2014/main" xmlns="" val="20000"/>
                    </a:ext>
                  </a:extLst>
                </a:gridCol>
                <a:gridCol w="1865312">
                  <a:extLst>
                    <a:ext uri="{9D8B030D-6E8A-4147-A177-3AD203B41FA5}">
                      <a16:colId xmlns:a16="http://schemas.microsoft.com/office/drawing/2014/main" xmlns="" val="20001"/>
                    </a:ext>
                  </a:extLst>
                </a:gridCol>
                <a:gridCol w="3559175">
                  <a:extLst>
                    <a:ext uri="{9D8B030D-6E8A-4147-A177-3AD203B41FA5}">
                      <a16:colId xmlns:a16="http://schemas.microsoft.com/office/drawing/2014/main" xmlns="" val="20002"/>
                    </a:ext>
                  </a:extLst>
                </a:gridCol>
                <a:gridCol w="1841500">
                  <a:extLst>
                    <a:ext uri="{9D8B030D-6E8A-4147-A177-3AD203B41FA5}">
                      <a16:colId xmlns:a16="http://schemas.microsoft.com/office/drawing/2014/main" xmlns="" val="20003"/>
                    </a:ext>
                  </a:extLst>
                </a:gridCol>
              </a:tblGrid>
              <a:tr h="7011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400" b="0" i="0" u="none" strike="noStrike" cap="none" normalizeH="0" baseline="0">
                          <a:ln>
                            <a:noFill/>
                          </a:ln>
                          <a:solidFill>
                            <a:schemeClr val="tx1"/>
                          </a:solidFill>
                          <a:effectLst/>
                          <a:latin typeface="Arial" panose="020B0604020202020204" pitchFamily="34" charset="0"/>
                        </a:rPr>
                        <a:t>год</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000" b="0" i="0" u="none" strike="noStrike" cap="none" normalizeH="0" baseline="0">
                          <a:ln>
                            <a:noFill/>
                          </a:ln>
                          <a:solidFill>
                            <a:schemeClr val="tx1"/>
                          </a:solidFill>
                          <a:effectLst/>
                          <a:latin typeface="Arial" panose="020B0604020202020204" pitchFamily="34" charset="0"/>
                        </a:rPr>
                        <a:t>Урожайность, ц/га</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000" b="0" i="0" u="none" strike="noStrike" cap="none" normalizeH="0" baseline="0">
                          <a:ln>
                            <a:noFill/>
                          </a:ln>
                          <a:solidFill>
                            <a:schemeClr val="tx1"/>
                          </a:solidFill>
                          <a:effectLst/>
                          <a:latin typeface="Arial" panose="020B0604020202020204" pitchFamily="34" charset="0"/>
                        </a:rPr>
                        <a:t>Отклонение от среднего</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000" b="0" i="0" u="none" strike="noStrike" cap="none" normalizeH="0" baseline="0">
                          <a:ln>
                            <a:noFill/>
                          </a:ln>
                          <a:solidFill>
                            <a:schemeClr val="tx1"/>
                          </a:solidFill>
                          <a:effectLst/>
                          <a:latin typeface="Arial" panose="020B0604020202020204" pitchFamily="34" charset="0"/>
                        </a:rPr>
                        <a:t>Квадрат отклонения</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18,0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18,0-15,68=2,32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5,3824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1"/>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17,1-15,68=1,42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2,0164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2"/>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15,3</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15,3-15,68=-0,38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0,1444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3"/>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13,1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13,1-15,68=-2,58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6,6564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4"/>
                  </a:ext>
                </a:extLst>
              </a:tr>
              <a:tr h="53345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1996</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14,9</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14,9-15,68=-0,78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0,6084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xmlns="" val="10005"/>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1997</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17,8-16,02=1,78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3,1684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xmlns="" val="10006"/>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1998</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12,9</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12,9-16,02=-3,12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9,7344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xmlns="" val="10007"/>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1999</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14,4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14,4-16,02=-1,62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2,6244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xmlns="" val="10008"/>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2000</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15,6</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15,6-16,02=-0,42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0,1764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xmlns="" val="10009"/>
                  </a:ext>
                </a:extLst>
              </a:tr>
              <a:tr h="5318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2001</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19,4-16,02=3,38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11,4244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extLst>
                  <a:ext uri="{0D108BD9-81ED-4DB2-BD59-A6C34878D82A}">
                    <a16:rowId xmlns:a16="http://schemas.microsoft.com/office/drawing/2014/main" xmlns="" val="10010"/>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260350"/>
            <a:ext cx="8229600" cy="431800"/>
          </a:xfrm>
        </p:spPr>
        <p:txBody>
          <a:bodyPr/>
          <a:lstStyle/>
          <a:p>
            <a:pPr eaLnBrk="1" hangingPunct="1"/>
            <a:r>
              <a:rPr lang="ru-RU" altLang="ru-RU" sz="3200" b="1" smtClean="0"/>
              <a:t>Массовое производство</a:t>
            </a:r>
          </a:p>
        </p:txBody>
      </p:sp>
      <p:sp>
        <p:nvSpPr>
          <p:cNvPr id="13315"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13316" name="Text Box 4"/>
          <p:cNvSpPr txBox="1">
            <a:spLocks noChangeArrowheads="1"/>
          </p:cNvSpPr>
          <p:nvPr/>
        </p:nvSpPr>
        <p:spPr bwMode="auto">
          <a:xfrm>
            <a:off x="0" y="620713"/>
            <a:ext cx="9144000" cy="5678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	</a:t>
            </a:r>
            <a:r>
              <a:rPr lang="ru-RU" altLang="ru-RU" sz="2600" b="1">
                <a:solidFill>
                  <a:srgbClr val="0033CC"/>
                </a:solidFill>
                <a:latin typeface="Monotype Corsiva" panose="03010101010201010101" pitchFamily="66" charset="0"/>
              </a:rPr>
              <a:t>На  обертке шоколадного батончика написано, что его масса 50 граммов. Это – номинальная масса или </a:t>
            </a:r>
            <a:r>
              <a:rPr lang="ru-RU" altLang="ru-RU" sz="2600" b="1">
                <a:solidFill>
                  <a:srgbClr val="FF0000"/>
                </a:solidFill>
                <a:latin typeface="Monotype Corsiva" panose="03010101010201010101" pitchFamily="66" charset="0"/>
              </a:rPr>
              <a:t>номинальный вес</a:t>
            </a:r>
            <a:r>
              <a:rPr lang="ru-RU" altLang="ru-RU" sz="2600" b="1">
                <a:solidFill>
                  <a:srgbClr val="0033CC"/>
                </a:solidFill>
                <a:latin typeface="Monotype Corsiva" panose="03010101010201010101" pitchFamily="66" charset="0"/>
              </a:rPr>
              <a:t>. Ребята купили десять батончиков и взвесили их. Они получили следующие 10  значений (в граммах) : </a:t>
            </a:r>
            <a:r>
              <a:rPr lang="ru-RU" altLang="ru-RU" sz="2600" b="1">
                <a:latin typeface="Monotype Corsiva" panose="03010101010201010101" pitchFamily="66" charset="0"/>
              </a:rPr>
              <a:t>  </a:t>
            </a:r>
          </a:p>
          <a:p>
            <a:pPr eaLnBrk="1" hangingPunct="1">
              <a:spcBef>
                <a:spcPct val="50000"/>
              </a:spcBef>
            </a:pPr>
            <a:r>
              <a:rPr lang="ru-RU" altLang="ru-RU" sz="2600" b="1">
                <a:latin typeface="Monotype Corsiva" panose="03010101010201010101" pitchFamily="66" charset="0"/>
              </a:rPr>
              <a:t>        49,1;  50,0;  49,7;  50,5;  48,1;  50,3;  49,7;  51,6;  49,8;  50,1.</a:t>
            </a:r>
          </a:p>
          <a:p>
            <a:pPr eaLnBrk="1" hangingPunct="1">
              <a:spcBef>
                <a:spcPct val="50000"/>
              </a:spcBef>
            </a:pPr>
            <a:r>
              <a:rPr lang="ru-RU" altLang="ru-RU" sz="2600" b="1">
                <a:solidFill>
                  <a:srgbClr val="0033CC"/>
                </a:solidFill>
                <a:latin typeface="Monotype Corsiva" panose="03010101010201010101" pitchFamily="66" charset="0"/>
              </a:rPr>
              <a:t>	Только один батончик весил в точности 50 г. Некоторые батончики весили больше, другие – меньше. В ряде случаев отклонения превышали 1,5 г.</a:t>
            </a:r>
          </a:p>
          <a:p>
            <a:pPr eaLnBrk="1" hangingPunct="1">
              <a:spcBef>
                <a:spcPct val="50000"/>
              </a:spcBef>
            </a:pPr>
            <a:r>
              <a:rPr lang="ru-RU" altLang="ru-RU" sz="2600" b="1">
                <a:solidFill>
                  <a:srgbClr val="0033CC"/>
                </a:solidFill>
                <a:latin typeface="Monotype Corsiva" panose="03010101010201010101" pitchFamily="66" charset="0"/>
              </a:rPr>
              <a:t>	Чтобы понять, всегда ли наблюдается такое явление, ребята купили и взвесили еще одну партию из десяти батончиков. Вот такие значения (в граммах) они получили для второй партии:</a:t>
            </a:r>
          </a:p>
          <a:p>
            <a:pPr eaLnBrk="1" hangingPunct="1">
              <a:spcBef>
                <a:spcPct val="50000"/>
              </a:spcBef>
            </a:pPr>
            <a:r>
              <a:rPr lang="ru-RU" altLang="ru-RU" sz="2600" b="1">
                <a:latin typeface="Monotype Corsiva" panose="03010101010201010101" pitchFamily="66" charset="0"/>
              </a:rPr>
              <a:t>      49,7;  48,8;  51,4;  49,1;  49,6;  50,9;  48,5;  52,0;  50,7;  50,6.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3316">
                                            <p:txEl>
                                              <p:pRg st="2" end="2"/>
                                            </p:txEl>
                                          </p:spTgt>
                                        </p:tgtEl>
                                        <p:attrNameLst>
                                          <p:attrName>style.visibility</p:attrName>
                                        </p:attrNameLst>
                                      </p:cBhvr>
                                      <p:to>
                                        <p:strVal val="visible"/>
                                      </p:to>
                                    </p:set>
                                    <p:anim calcmode="lin" valueType="num">
                                      <p:cBhvr>
                                        <p:cTn id="7" dur="1000" fill="hold"/>
                                        <p:tgtEl>
                                          <p:spTgt spid="13316">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13316">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13316">
                                            <p:txEl>
                                              <p:pRg st="2" end="2"/>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3316">
                                            <p:txEl>
                                              <p:pRg st="3" end="3"/>
                                            </p:txEl>
                                          </p:spTgt>
                                        </p:tgtEl>
                                        <p:attrNameLst>
                                          <p:attrName>style.visibility</p:attrName>
                                        </p:attrNameLst>
                                      </p:cBhvr>
                                      <p:to>
                                        <p:strVal val="visible"/>
                                      </p:to>
                                    </p:set>
                                    <p:anim calcmode="lin" valueType="num">
                                      <p:cBhvr>
                                        <p:cTn id="14" dur="1000" fill="hold"/>
                                        <p:tgtEl>
                                          <p:spTgt spid="13316">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13316">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13316">
                                            <p:txEl>
                                              <p:pRg st="3" end="3"/>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13316">
                                            <p:txEl>
                                              <p:pRg st="4" end="4"/>
                                            </p:txEl>
                                          </p:spTgt>
                                        </p:tgtEl>
                                        <p:attrNameLst>
                                          <p:attrName>style.visibility</p:attrName>
                                        </p:attrNameLst>
                                      </p:cBhvr>
                                      <p:to>
                                        <p:strVal val="visible"/>
                                      </p:to>
                                    </p:set>
                                    <p:anim calcmode="lin" valueType="num">
                                      <p:cBhvr>
                                        <p:cTn id="19" dur="1000" fill="hold"/>
                                        <p:tgtEl>
                                          <p:spTgt spid="13316">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13316">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133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260350"/>
            <a:ext cx="8229600" cy="431800"/>
          </a:xfrm>
        </p:spPr>
        <p:txBody>
          <a:bodyPr/>
          <a:lstStyle/>
          <a:p>
            <a:pPr eaLnBrk="1" hangingPunct="1"/>
            <a:r>
              <a:rPr lang="ru-RU" altLang="ru-RU" sz="3200" b="1" smtClean="0"/>
              <a:t>Массовое производство</a:t>
            </a:r>
          </a:p>
        </p:txBody>
      </p:sp>
      <p:sp>
        <p:nvSpPr>
          <p:cNvPr id="14339"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25604" name="Text Box 4"/>
          <p:cNvSpPr txBox="1">
            <a:spLocks noChangeArrowheads="1"/>
          </p:cNvSpPr>
          <p:nvPr/>
        </p:nvSpPr>
        <p:spPr bwMode="auto">
          <a:xfrm>
            <a:off x="0" y="620713"/>
            <a:ext cx="9144000" cy="6435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7. Найдите наибольший и наименьший вес взвешенных шоколадных батончиков в первой партии. </a:t>
            </a:r>
          </a:p>
          <a:p>
            <a:pPr eaLnBrk="1" hangingPunct="1">
              <a:spcBef>
                <a:spcPct val="50000"/>
              </a:spcBef>
            </a:pPr>
            <a:r>
              <a:rPr lang="ru-RU" altLang="ru-RU" b="1"/>
              <a:t> </a:t>
            </a:r>
            <a:r>
              <a:rPr lang="ru-RU" altLang="ru-RU" sz="2400" b="1"/>
              <a:t>49,1;  50,0;  49,7;  50,5;  48,1;  50,3;  49,7;  51,6;  49,8;  50,1.</a:t>
            </a:r>
          </a:p>
          <a:p>
            <a:pPr eaLnBrk="1" hangingPunct="1">
              <a:spcBef>
                <a:spcPct val="50000"/>
              </a:spcBef>
            </a:pPr>
            <a:r>
              <a:rPr lang="ru-RU" altLang="ru-RU" sz="2800" b="1">
                <a:solidFill>
                  <a:srgbClr val="0033CC"/>
                </a:solidFill>
                <a:latin typeface="Monotype Corsiva" panose="03010101010201010101" pitchFamily="66" charset="0"/>
              </a:rPr>
              <a:t>8. Найдите наибольшее абсолютное отклонение от номинального веса батончиков в первой партии.</a:t>
            </a:r>
          </a:p>
          <a:p>
            <a:pPr eaLnBrk="1" hangingPunct="1">
              <a:spcBef>
                <a:spcPct val="50000"/>
              </a:spcBef>
            </a:pPr>
            <a:r>
              <a:rPr lang="ru-RU" altLang="ru-RU" sz="2800" b="1">
                <a:solidFill>
                  <a:srgbClr val="0033CC"/>
                </a:solidFill>
                <a:latin typeface="Monotype Corsiva" panose="03010101010201010101" pitchFamily="66" charset="0"/>
              </a:rPr>
              <a:t>9. Найдите средний вес шоколадного батончика в первой партии. Убедитесь, что он мало отличается от 50 г.</a:t>
            </a:r>
          </a:p>
          <a:p>
            <a:pPr eaLnBrk="1" hangingPunct="1">
              <a:spcBef>
                <a:spcPct val="50000"/>
              </a:spcBef>
            </a:pPr>
            <a:r>
              <a:rPr lang="ru-RU" altLang="ru-RU" sz="2800" b="1">
                <a:solidFill>
                  <a:srgbClr val="0033CC"/>
                </a:solidFill>
                <a:latin typeface="Monotype Corsiva" panose="03010101010201010101" pitchFamily="66" charset="0"/>
              </a:rPr>
              <a:t>10. Найдите средний вес батончика во второй партии.</a:t>
            </a:r>
          </a:p>
          <a:p>
            <a:pPr eaLnBrk="1" hangingPunct="1">
              <a:spcBef>
                <a:spcPct val="50000"/>
              </a:spcBef>
            </a:pPr>
            <a:r>
              <a:rPr lang="ru-RU" altLang="ru-RU" sz="2400" b="1"/>
              <a:t>49,7;  48,8;  51,4;  49,1;  49,6;  50,9;  48,5;  52,0;  50,7;  50,6.</a:t>
            </a:r>
          </a:p>
          <a:p>
            <a:pPr eaLnBrk="1" hangingPunct="1">
              <a:spcBef>
                <a:spcPct val="50000"/>
              </a:spcBef>
            </a:pPr>
            <a:r>
              <a:rPr lang="ru-RU" altLang="ru-RU" sz="2800" b="1">
                <a:solidFill>
                  <a:srgbClr val="0033CC"/>
                </a:solidFill>
                <a:latin typeface="Monotype Corsiva" panose="03010101010201010101" pitchFamily="66" charset="0"/>
              </a:rPr>
              <a:t>11. Убедитесь, что средние веса батончиков в первой и второй партиях мало отличается друг от друга и от номинального веса.</a:t>
            </a:r>
          </a:p>
          <a:p>
            <a:pPr eaLnBrk="1" hangingPunct="1">
              <a:spcBef>
                <a:spcPct val="50000"/>
              </a:spcBef>
            </a:pPr>
            <a:endParaRPr lang="ru-RU" altLang="ru-RU" sz="2400" b="1">
              <a:solidFill>
                <a:srgbClr val="0033CC"/>
              </a:solidFill>
              <a:latin typeface="Monotype Corsiva" panose="03010101010201010101"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 calcmode="lin" valueType="num">
                                      <p:cBhvr>
                                        <p:cTn id="7" dur="1000" fill="hold"/>
                                        <p:tgtEl>
                                          <p:spTgt spid="2560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0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4">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5604">
                                            <p:txEl>
                                              <p:pRg st="1" end="1"/>
                                            </p:txEl>
                                          </p:spTgt>
                                        </p:tgtEl>
                                        <p:attrNameLst>
                                          <p:attrName>style.visibility</p:attrName>
                                        </p:attrNameLst>
                                      </p:cBhvr>
                                      <p:to>
                                        <p:strVal val="visible"/>
                                      </p:to>
                                    </p:set>
                                    <p:anim calcmode="lin" valueType="num">
                                      <p:cBhvr>
                                        <p:cTn id="12" dur="1000" fill="hold"/>
                                        <p:tgtEl>
                                          <p:spTgt spid="25604">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5604">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5604">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25604">
                                            <p:txEl>
                                              <p:pRg st="2" end="2"/>
                                            </p:txEl>
                                          </p:spTgt>
                                        </p:tgtEl>
                                        <p:attrNameLst>
                                          <p:attrName>style.visibility</p:attrName>
                                        </p:attrNameLst>
                                      </p:cBhvr>
                                      <p:to>
                                        <p:strVal val="visible"/>
                                      </p:to>
                                    </p:set>
                                    <p:anim calcmode="lin" valueType="num">
                                      <p:cBhvr>
                                        <p:cTn id="19" dur="1000" fill="hold"/>
                                        <p:tgtEl>
                                          <p:spTgt spid="2560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560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5604">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25604">
                                            <p:txEl>
                                              <p:pRg st="3" end="3"/>
                                            </p:txEl>
                                          </p:spTgt>
                                        </p:tgtEl>
                                        <p:attrNameLst>
                                          <p:attrName>style.visibility</p:attrName>
                                        </p:attrNameLst>
                                      </p:cBhvr>
                                      <p:to>
                                        <p:strVal val="visible"/>
                                      </p:to>
                                    </p:set>
                                    <p:anim calcmode="lin" valueType="num">
                                      <p:cBhvr>
                                        <p:cTn id="26" dur="1000" fill="hold"/>
                                        <p:tgtEl>
                                          <p:spTgt spid="25604">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25604">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25604">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25604">
                                            <p:txEl>
                                              <p:pRg st="4" end="4"/>
                                            </p:txEl>
                                          </p:spTgt>
                                        </p:tgtEl>
                                        <p:attrNameLst>
                                          <p:attrName>style.visibility</p:attrName>
                                        </p:attrNameLst>
                                      </p:cBhvr>
                                      <p:to>
                                        <p:strVal val="visible"/>
                                      </p:to>
                                    </p:set>
                                    <p:anim calcmode="lin" valueType="num">
                                      <p:cBhvr>
                                        <p:cTn id="33" dur="1000" fill="hold"/>
                                        <p:tgtEl>
                                          <p:spTgt spid="25604">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25604">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25604">
                                            <p:txEl>
                                              <p:pRg st="4" end="4"/>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25604">
                                            <p:txEl>
                                              <p:pRg st="5" end="5"/>
                                            </p:txEl>
                                          </p:spTgt>
                                        </p:tgtEl>
                                        <p:attrNameLst>
                                          <p:attrName>style.visibility</p:attrName>
                                        </p:attrNameLst>
                                      </p:cBhvr>
                                      <p:to>
                                        <p:strVal val="visible"/>
                                      </p:to>
                                    </p:set>
                                    <p:anim calcmode="lin" valueType="num">
                                      <p:cBhvr>
                                        <p:cTn id="38" dur="1000" fill="hold"/>
                                        <p:tgtEl>
                                          <p:spTgt spid="25604">
                                            <p:txEl>
                                              <p:pRg st="5" end="5"/>
                                            </p:txEl>
                                          </p:spTgt>
                                        </p:tgtEl>
                                        <p:attrNameLst>
                                          <p:attrName>ppt_w</p:attrName>
                                        </p:attrNameLst>
                                      </p:cBhvr>
                                      <p:tavLst>
                                        <p:tav tm="0">
                                          <p:val>
                                            <p:strVal val="#ppt_w*0.70"/>
                                          </p:val>
                                        </p:tav>
                                        <p:tav tm="100000">
                                          <p:val>
                                            <p:strVal val="#ppt_w"/>
                                          </p:val>
                                        </p:tav>
                                      </p:tavLst>
                                    </p:anim>
                                    <p:anim calcmode="lin" valueType="num">
                                      <p:cBhvr>
                                        <p:cTn id="39" dur="1000" fill="hold"/>
                                        <p:tgtEl>
                                          <p:spTgt spid="25604">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25604">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nodeType="clickEffect">
                                  <p:stCondLst>
                                    <p:cond delay="0"/>
                                  </p:stCondLst>
                                  <p:childTnLst>
                                    <p:set>
                                      <p:cBhvr>
                                        <p:cTn id="44" dur="1" fill="hold">
                                          <p:stCondLst>
                                            <p:cond delay="0"/>
                                          </p:stCondLst>
                                        </p:cTn>
                                        <p:tgtEl>
                                          <p:spTgt spid="25604">
                                            <p:txEl>
                                              <p:pRg st="6" end="6"/>
                                            </p:txEl>
                                          </p:spTgt>
                                        </p:tgtEl>
                                        <p:attrNameLst>
                                          <p:attrName>style.visibility</p:attrName>
                                        </p:attrNameLst>
                                      </p:cBhvr>
                                      <p:to>
                                        <p:strVal val="visible"/>
                                      </p:to>
                                    </p:set>
                                    <p:anim calcmode="lin" valueType="num">
                                      <p:cBhvr>
                                        <p:cTn id="45" dur="1000" fill="hold"/>
                                        <p:tgtEl>
                                          <p:spTgt spid="25604">
                                            <p:txEl>
                                              <p:pRg st="6" end="6"/>
                                            </p:txEl>
                                          </p:spTgt>
                                        </p:tgtEl>
                                        <p:attrNameLst>
                                          <p:attrName>ppt_w</p:attrName>
                                        </p:attrNameLst>
                                      </p:cBhvr>
                                      <p:tavLst>
                                        <p:tav tm="0">
                                          <p:val>
                                            <p:strVal val="#ppt_w*0.70"/>
                                          </p:val>
                                        </p:tav>
                                        <p:tav tm="100000">
                                          <p:val>
                                            <p:strVal val="#ppt_w"/>
                                          </p:val>
                                        </p:tav>
                                      </p:tavLst>
                                    </p:anim>
                                    <p:anim calcmode="lin" valueType="num">
                                      <p:cBhvr>
                                        <p:cTn id="46" dur="1000" fill="hold"/>
                                        <p:tgtEl>
                                          <p:spTgt spid="25604">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256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260350"/>
            <a:ext cx="8229600" cy="431800"/>
          </a:xfrm>
        </p:spPr>
        <p:txBody>
          <a:bodyPr/>
          <a:lstStyle/>
          <a:p>
            <a:pPr eaLnBrk="1" hangingPunct="1"/>
            <a:r>
              <a:rPr lang="ru-RU" altLang="ru-RU" sz="3200" b="1" smtClean="0"/>
              <a:t>Массовое производство</a:t>
            </a:r>
          </a:p>
        </p:txBody>
      </p:sp>
      <p:sp>
        <p:nvSpPr>
          <p:cNvPr id="15363"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26628" name="Text Box 4"/>
          <p:cNvSpPr txBox="1">
            <a:spLocks noChangeArrowheads="1"/>
          </p:cNvSpPr>
          <p:nvPr/>
        </p:nvSpPr>
        <p:spPr bwMode="auto">
          <a:xfrm>
            <a:off x="250825" y="620713"/>
            <a:ext cx="8713788" cy="6634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12. Сколько в каждой партии батончиков, вес которых превышает 50 г. Сколько таких батончиков в обеих партиях? Какую долю и какой процент они составляют?</a:t>
            </a:r>
          </a:p>
          <a:p>
            <a:pPr eaLnBrk="1" hangingPunct="1">
              <a:spcBef>
                <a:spcPct val="50000"/>
              </a:spcBef>
            </a:pPr>
            <a:r>
              <a:rPr lang="ru-RU" altLang="ru-RU" sz="2400" b="1"/>
              <a:t>49,1;  50,0;  49,7;  50,5;  48,1;  50,3;  49,7;  51,6;  49,8;  50,1.</a:t>
            </a:r>
          </a:p>
          <a:p>
            <a:pPr eaLnBrk="1" hangingPunct="1">
              <a:spcBef>
                <a:spcPct val="50000"/>
              </a:spcBef>
            </a:pPr>
            <a:r>
              <a:rPr lang="ru-RU" altLang="ru-RU" sz="2400" b="1"/>
              <a:t>49,7;  48,8;  51,4;  49,1;  49,6;  50,9;  48,5;  52,0;  50,7;  50,6.</a:t>
            </a:r>
          </a:p>
          <a:p>
            <a:pPr eaLnBrk="1" hangingPunct="1">
              <a:spcBef>
                <a:spcPct val="50000"/>
              </a:spcBef>
            </a:pPr>
            <a:endParaRPr lang="ru-RU" altLang="ru-RU" sz="2800" b="1">
              <a:solidFill>
                <a:srgbClr val="0033CC"/>
              </a:solidFill>
              <a:latin typeface="Monotype Corsiva" panose="03010101010201010101" pitchFamily="66" charset="0"/>
            </a:endParaRPr>
          </a:p>
          <a:p>
            <a:pPr eaLnBrk="1" hangingPunct="1">
              <a:spcBef>
                <a:spcPct val="50000"/>
              </a:spcBef>
            </a:pPr>
            <a:r>
              <a:rPr lang="ru-RU" altLang="ru-RU" sz="2800" b="1">
                <a:solidFill>
                  <a:srgbClr val="0033CC"/>
                </a:solidFill>
                <a:latin typeface="Monotype Corsiva" panose="03010101010201010101" pitchFamily="66" charset="0"/>
              </a:rPr>
              <a:t>13. Вес батончика, который вы покупаете, может быть больше или меньше номинального. Можно ли считать, что шансы этих событий равны, если судить по результатам наших взвешиваний?</a:t>
            </a:r>
          </a:p>
          <a:p>
            <a:pPr eaLnBrk="1" hangingPunct="1">
              <a:spcBef>
                <a:spcPct val="50000"/>
              </a:spcBef>
            </a:pPr>
            <a:endParaRPr lang="ru-RU" altLang="ru-RU" b="1"/>
          </a:p>
          <a:p>
            <a:pPr eaLnBrk="1" hangingPunct="1">
              <a:spcBef>
                <a:spcPct val="50000"/>
              </a:spcBef>
            </a:pPr>
            <a:endParaRPr lang="ru-RU" altLang="ru-RU" sz="2800" b="1">
              <a:solidFill>
                <a:srgbClr val="0033CC"/>
              </a:solidFill>
              <a:latin typeface="Monotype Corsiva" panose="03010101010201010101" pitchFamily="66" charset="0"/>
            </a:endParaRPr>
          </a:p>
          <a:p>
            <a:pPr eaLnBrk="1" hangingPunct="1">
              <a:spcBef>
                <a:spcPct val="50000"/>
              </a:spcBef>
            </a:pPr>
            <a:endParaRPr lang="ru-RU" altLang="ru-RU" sz="2400" b="1">
              <a:solidFill>
                <a:srgbClr val="0033CC"/>
              </a:solidFill>
              <a:latin typeface="Monotype Corsiva" panose="03010101010201010101"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 calcmode="lin" valueType="num">
                                      <p:cBhvr>
                                        <p:cTn id="7" dur="1000" fill="hold"/>
                                        <p:tgtEl>
                                          <p:spTgt spid="2662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6628">
                                            <p:txEl>
                                              <p:pRg st="1" end="1"/>
                                            </p:txEl>
                                          </p:spTgt>
                                        </p:tgtEl>
                                        <p:attrNameLst>
                                          <p:attrName>style.visibility</p:attrName>
                                        </p:attrNameLst>
                                      </p:cBhvr>
                                      <p:to>
                                        <p:strVal val="visible"/>
                                      </p:to>
                                    </p:set>
                                    <p:anim calcmode="lin" valueType="num">
                                      <p:cBhvr>
                                        <p:cTn id="14" dur="1000" fill="hold"/>
                                        <p:tgtEl>
                                          <p:spTgt spid="2662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662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6628">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26628">
                                            <p:txEl>
                                              <p:pRg st="2" end="2"/>
                                            </p:txEl>
                                          </p:spTgt>
                                        </p:tgtEl>
                                        <p:attrNameLst>
                                          <p:attrName>style.visibility</p:attrName>
                                        </p:attrNameLst>
                                      </p:cBhvr>
                                      <p:to>
                                        <p:strVal val="visible"/>
                                      </p:to>
                                    </p:set>
                                    <p:anim calcmode="lin" valueType="num">
                                      <p:cBhvr>
                                        <p:cTn id="19" dur="1000" fill="hold"/>
                                        <p:tgtEl>
                                          <p:spTgt spid="26628">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6628">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6628">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26628">
                                            <p:txEl>
                                              <p:pRg st="4" end="4"/>
                                            </p:txEl>
                                          </p:spTgt>
                                        </p:tgtEl>
                                        <p:attrNameLst>
                                          <p:attrName>style.visibility</p:attrName>
                                        </p:attrNameLst>
                                      </p:cBhvr>
                                      <p:to>
                                        <p:strVal val="visible"/>
                                      </p:to>
                                    </p:set>
                                    <p:anim calcmode="lin" valueType="num">
                                      <p:cBhvr>
                                        <p:cTn id="24" dur="1000" fill="hold"/>
                                        <p:tgtEl>
                                          <p:spTgt spid="26628">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26628">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266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260350"/>
            <a:ext cx="8229600" cy="431800"/>
          </a:xfrm>
        </p:spPr>
        <p:txBody>
          <a:bodyPr/>
          <a:lstStyle/>
          <a:p>
            <a:pPr eaLnBrk="1" hangingPunct="1"/>
            <a:r>
              <a:rPr lang="ru-RU" altLang="ru-RU" sz="2000" b="1" smtClean="0">
                <a:solidFill>
                  <a:srgbClr val="0033CC"/>
                </a:solidFill>
                <a:latin typeface="Monotype Corsiva" panose="03010101010201010101" pitchFamily="66" charset="0"/>
              </a:rPr>
              <a:t/>
            </a:r>
            <a:br>
              <a:rPr lang="ru-RU" altLang="ru-RU" sz="2000" b="1" smtClean="0">
                <a:solidFill>
                  <a:srgbClr val="0033CC"/>
                </a:solidFill>
                <a:latin typeface="Monotype Corsiva" panose="03010101010201010101" pitchFamily="66" charset="0"/>
              </a:rPr>
            </a:br>
            <a:r>
              <a:rPr lang="ru-RU" altLang="ru-RU" sz="2000" b="1" smtClean="0">
                <a:solidFill>
                  <a:srgbClr val="0033CC"/>
                </a:solidFill>
                <a:latin typeface="Monotype Corsiva" panose="03010101010201010101" pitchFamily="66" charset="0"/>
              </a:rPr>
              <a:t/>
            </a:r>
            <a:br>
              <a:rPr lang="ru-RU" altLang="ru-RU" sz="2000" b="1" smtClean="0">
                <a:solidFill>
                  <a:srgbClr val="0033CC"/>
                </a:solidFill>
                <a:latin typeface="Monotype Corsiva" panose="03010101010201010101" pitchFamily="66" charset="0"/>
              </a:rPr>
            </a:br>
            <a:r>
              <a:rPr lang="ru-RU" altLang="ru-RU" sz="2000" b="1" smtClean="0">
                <a:solidFill>
                  <a:srgbClr val="0033CC"/>
                </a:solidFill>
                <a:latin typeface="Monotype Corsiva" panose="03010101010201010101" pitchFamily="66" charset="0"/>
              </a:rPr>
              <a:t/>
            </a:r>
            <a:br>
              <a:rPr lang="ru-RU" altLang="ru-RU" sz="2000" b="1" smtClean="0">
                <a:solidFill>
                  <a:srgbClr val="0033CC"/>
                </a:solidFill>
                <a:latin typeface="Monotype Corsiva" panose="03010101010201010101" pitchFamily="66" charset="0"/>
              </a:rPr>
            </a:br>
            <a:r>
              <a:rPr lang="ru-RU" altLang="ru-RU" sz="2000" b="1" smtClean="0">
                <a:solidFill>
                  <a:srgbClr val="0033CC"/>
                </a:solidFill>
                <a:latin typeface="Monotype Corsiva" panose="03010101010201010101" pitchFamily="66" charset="0"/>
              </a:rPr>
              <a:t/>
            </a:r>
            <a:br>
              <a:rPr lang="ru-RU" altLang="ru-RU" sz="2000" b="1" smtClean="0">
                <a:solidFill>
                  <a:srgbClr val="0033CC"/>
                </a:solidFill>
                <a:latin typeface="Monotype Corsiva" panose="03010101010201010101" pitchFamily="66" charset="0"/>
              </a:rPr>
            </a:br>
            <a:r>
              <a:rPr lang="ru-RU" altLang="ru-RU" sz="4000" b="1" smtClean="0">
                <a:solidFill>
                  <a:srgbClr val="0033CC"/>
                </a:solidFill>
              </a:rPr>
              <a:t/>
            </a:r>
            <a:br>
              <a:rPr lang="ru-RU" altLang="ru-RU" sz="4000" b="1" smtClean="0">
                <a:solidFill>
                  <a:srgbClr val="0033CC"/>
                </a:solidFill>
              </a:rPr>
            </a:br>
            <a:endParaRPr lang="ru-RU" altLang="ru-RU" sz="4000" b="1" smtClean="0">
              <a:solidFill>
                <a:srgbClr val="0033CC"/>
              </a:solidFill>
            </a:endParaRPr>
          </a:p>
        </p:txBody>
      </p:sp>
      <p:sp>
        <p:nvSpPr>
          <p:cNvPr id="16387"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16388" name="Text Box 5"/>
          <p:cNvSpPr txBox="1">
            <a:spLocks noChangeArrowheads="1"/>
          </p:cNvSpPr>
          <p:nvPr/>
        </p:nvSpPr>
        <p:spPr bwMode="auto">
          <a:xfrm>
            <a:off x="250825" y="404813"/>
            <a:ext cx="8713788" cy="5459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Ситуация, с которой столкнулись ребята, часто встречается при массовом производстве различных изделий. Если отклонение размера, массы или иной характеристики изделия не сильно отличается от заданного стандарта, т.е. находится в пределах установленной нормы (допуска), то такое изделие считается годным. Такие изделия идут в продажу или дальнейшее производство. Изделия, для которых отклонения превышают допуск, считают бракованными. Для разных изделий допуски разные.</a:t>
            </a:r>
          </a:p>
          <a:p>
            <a:pPr eaLnBrk="1" hangingPunct="1">
              <a:spcBef>
                <a:spcPct val="50000"/>
              </a:spcBef>
            </a:pPr>
            <a:r>
              <a:rPr lang="ru-RU" altLang="ru-RU" sz="4000" b="1">
                <a:solidFill>
                  <a:srgbClr val="FF0000"/>
                </a:solidFill>
                <a:latin typeface="Monotype Corsiva" panose="03010101010201010101" pitchFamily="66" charset="0"/>
              </a:rPr>
              <a:t>ВЫВОД: Многие величины подвержены случайной изменчивости.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260350"/>
            <a:ext cx="8229600" cy="431800"/>
          </a:xfrm>
        </p:spPr>
        <p:txBody>
          <a:bodyPr/>
          <a:lstStyle/>
          <a:p>
            <a:pPr algn="r" eaLnBrk="1" hangingPunct="1"/>
            <a:r>
              <a:rPr lang="ru-RU" altLang="ru-RU" sz="3200" b="1" smtClean="0"/>
              <a:t>Рост человека</a:t>
            </a:r>
          </a:p>
        </p:txBody>
      </p:sp>
      <p:sp>
        <p:nvSpPr>
          <p:cNvPr id="17411"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pic>
        <p:nvPicPr>
          <p:cNvPr id="1741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4213" y="4365625"/>
            <a:ext cx="2438400" cy="1858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3" name="Text Box 5"/>
          <p:cNvSpPr txBox="1">
            <a:spLocks noChangeArrowheads="1"/>
          </p:cNvSpPr>
          <p:nvPr/>
        </p:nvSpPr>
        <p:spPr bwMode="auto">
          <a:xfrm>
            <a:off x="250825" y="1196975"/>
            <a:ext cx="8424863" cy="2654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Невозможно заранее предсказать рост незнакомого человека. Для исследователя эта величина случайная. Но если измерить рост многих людей (тоже выбранных случайно), то станет видна закономерность. Чтобы в этом убедиться, мы последовательно обсудим данные о росте человека по малому, среднему и большому числу наблюдений.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r" eaLnBrk="1" hangingPunct="1"/>
            <a:r>
              <a:rPr lang="ru-RU" altLang="ru-RU" sz="3200" b="1" smtClean="0"/>
              <a:t>Малая выборка</a:t>
            </a:r>
          </a:p>
        </p:txBody>
      </p:sp>
      <p:sp>
        <p:nvSpPr>
          <p:cNvPr id="18435"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28678" name="Text Box 6"/>
          <p:cNvSpPr txBox="1">
            <a:spLocks noChangeArrowheads="1"/>
          </p:cNvSpPr>
          <p:nvPr/>
        </p:nvSpPr>
        <p:spPr bwMode="auto">
          <a:xfrm>
            <a:off x="395288" y="1125538"/>
            <a:ext cx="8280400" cy="1587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В таблице приведен рост (в сантиметрах) десяти случайно выбранных девушек.</a:t>
            </a:r>
          </a:p>
          <a:p>
            <a:pPr eaLnBrk="1" hangingPunct="1">
              <a:spcBef>
                <a:spcPct val="50000"/>
              </a:spcBef>
            </a:pPr>
            <a:endParaRPr lang="ru-RU" altLang="ru-RU" sz="2800" b="1">
              <a:solidFill>
                <a:srgbClr val="0033CC"/>
              </a:solidFill>
              <a:latin typeface="Monotype Corsiva" panose="03010101010201010101" pitchFamily="66" charset="0"/>
            </a:endParaRPr>
          </a:p>
        </p:txBody>
      </p:sp>
      <p:graphicFrame>
        <p:nvGraphicFramePr>
          <p:cNvPr id="28705" name="Group 33"/>
          <p:cNvGraphicFramePr>
            <a:graphicFrameLocks noGrp="1"/>
          </p:cNvGraphicFramePr>
          <p:nvPr>
            <p:ph idx="1"/>
          </p:nvPr>
        </p:nvGraphicFramePr>
        <p:xfrm>
          <a:off x="457200" y="2205038"/>
          <a:ext cx="8229600" cy="647700"/>
        </p:xfrm>
        <a:graphic>
          <a:graphicData uri="http://schemas.openxmlformats.org/drawingml/2006/table">
            <a:tbl>
              <a:tblPr/>
              <a:tblGrid>
                <a:gridCol w="822325">
                  <a:extLst>
                    <a:ext uri="{9D8B030D-6E8A-4147-A177-3AD203B41FA5}">
                      <a16:colId xmlns:a16="http://schemas.microsoft.com/office/drawing/2014/main" xmlns="" val="20000"/>
                    </a:ext>
                  </a:extLst>
                </a:gridCol>
                <a:gridCol w="823913">
                  <a:extLst>
                    <a:ext uri="{9D8B030D-6E8A-4147-A177-3AD203B41FA5}">
                      <a16:colId xmlns:a16="http://schemas.microsoft.com/office/drawing/2014/main" xmlns="" val="20001"/>
                    </a:ext>
                  </a:extLst>
                </a:gridCol>
                <a:gridCol w="822325">
                  <a:extLst>
                    <a:ext uri="{9D8B030D-6E8A-4147-A177-3AD203B41FA5}">
                      <a16:colId xmlns:a16="http://schemas.microsoft.com/office/drawing/2014/main" xmlns="" val="20002"/>
                    </a:ext>
                  </a:extLst>
                </a:gridCol>
                <a:gridCol w="823912">
                  <a:extLst>
                    <a:ext uri="{9D8B030D-6E8A-4147-A177-3AD203B41FA5}">
                      <a16:colId xmlns:a16="http://schemas.microsoft.com/office/drawing/2014/main" xmlns="" val="20003"/>
                    </a:ext>
                  </a:extLst>
                </a:gridCol>
                <a:gridCol w="822325">
                  <a:extLst>
                    <a:ext uri="{9D8B030D-6E8A-4147-A177-3AD203B41FA5}">
                      <a16:colId xmlns:a16="http://schemas.microsoft.com/office/drawing/2014/main" xmlns="" val="20004"/>
                    </a:ext>
                  </a:extLst>
                </a:gridCol>
                <a:gridCol w="822325">
                  <a:extLst>
                    <a:ext uri="{9D8B030D-6E8A-4147-A177-3AD203B41FA5}">
                      <a16:colId xmlns:a16="http://schemas.microsoft.com/office/drawing/2014/main" xmlns="" val="20005"/>
                    </a:ext>
                  </a:extLst>
                </a:gridCol>
                <a:gridCol w="823913">
                  <a:extLst>
                    <a:ext uri="{9D8B030D-6E8A-4147-A177-3AD203B41FA5}">
                      <a16:colId xmlns:a16="http://schemas.microsoft.com/office/drawing/2014/main" xmlns="" val="20006"/>
                    </a:ext>
                  </a:extLst>
                </a:gridCol>
                <a:gridCol w="822325">
                  <a:extLst>
                    <a:ext uri="{9D8B030D-6E8A-4147-A177-3AD203B41FA5}">
                      <a16:colId xmlns:a16="http://schemas.microsoft.com/office/drawing/2014/main" xmlns="" val="20007"/>
                    </a:ext>
                  </a:extLst>
                </a:gridCol>
                <a:gridCol w="823912">
                  <a:extLst>
                    <a:ext uri="{9D8B030D-6E8A-4147-A177-3AD203B41FA5}">
                      <a16:colId xmlns:a16="http://schemas.microsoft.com/office/drawing/2014/main" xmlns="" val="20008"/>
                    </a:ext>
                  </a:extLst>
                </a:gridCol>
                <a:gridCol w="822325">
                  <a:extLst>
                    <a:ext uri="{9D8B030D-6E8A-4147-A177-3AD203B41FA5}">
                      <a16:colId xmlns:a16="http://schemas.microsoft.com/office/drawing/2014/main" xmlns="" val="20009"/>
                    </a:ext>
                  </a:extLst>
                </a:gridCol>
              </a:tblGrid>
              <a:tr h="6477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8706" name="Text Box 34"/>
          <p:cNvSpPr txBox="1">
            <a:spLocks noChangeArrowheads="1"/>
          </p:cNvSpPr>
          <p:nvPr/>
        </p:nvSpPr>
        <p:spPr bwMode="auto">
          <a:xfrm>
            <a:off x="0" y="3284538"/>
            <a:ext cx="8893175" cy="2228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Из таблицы видно, что рост человека изменчив. В этой таблице рост колеблется около 166 см.</a:t>
            </a:r>
          </a:p>
          <a:p>
            <a:pPr eaLnBrk="1" hangingPunct="1">
              <a:spcBef>
                <a:spcPct val="50000"/>
              </a:spcBef>
            </a:pPr>
            <a:r>
              <a:rPr lang="ru-RU" altLang="ru-RU" sz="2800" b="1">
                <a:solidFill>
                  <a:srgbClr val="0033CC"/>
                </a:solidFill>
                <a:latin typeface="Monotype Corsiva" panose="03010101010201010101" pitchFamily="66" charset="0"/>
              </a:rPr>
              <a:t>Найдем среднее значение, медиану и размах</a:t>
            </a:r>
          </a:p>
          <a:p>
            <a:pPr eaLnBrk="1" hangingPunct="1">
              <a:spcBef>
                <a:spcPct val="50000"/>
              </a:spcBef>
            </a:pPr>
            <a:r>
              <a:rPr lang="ru-RU" altLang="ru-RU" sz="2800" b="1">
                <a:solidFill>
                  <a:srgbClr val="0033CC"/>
                </a:solidFill>
                <a:latin typeface="Monotype Corsiva" panose="03010101010201010101" pitchFamily="66" charset="0"/>
              </a:rPr>
              <a:t>Среднее значение = 166,4 см, медиана = 166 см, размах = 11 см.</a:t>
            </a:r>
          </a:p>
        </p:txBody>
      </p:sp>
      <p:pic>
        <p:nvPicPr>
          <p:cNvPr id="18462" name="Picture 3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4750" y="3500438"/>
            <a:ext cx="1773238" cy="1620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8678">
                                            <p:txEl>
                                              <p:pRg st="0" end="0"/>
                                            </p:txEl>
                                          </p:spTgt>
                                        </p:tgtEl>
                                        <p:attrNameLst>
                                          <p:attrName>style.visibility</p:attrName>
                                        </p:attrNameLst>
                                      </p:cBhvr>
                                      <p:to>
                                        <p:strVal val="visible"/>
                                      </p:to>
                                    </p:set>
                                    <p:anim calcmode="lin" valueType="num">
                                      <p:cBhvr>
                                        <p:cTn id="7" dur="1000" fill="hold"/>
                                        <p:tgtEl>
                                          <p:spTgt spid="286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6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678">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8705"/>
                                        </p:tgtEl>
                                        <p:attrNameLst>
                                          <p:attrName>style.visibility</p:attrName>
                                        </p:attrNameLst>
                                      </p:cBhvr>
                                      <p:to>
                                        <p:strVal val="visible"/>
                                      </p:to>
                                    </p:set>
                                    <p:anim calcmode="lin" valueType="num">
                                      <p:cBhvr>
                                        <p:cTn id="12" dur="1000" fill="hold"/>
                                        <p:tgtEl>
                                          <p:spTgt spid="28705"/>
                                        </p:tgtEl>
                                        <p:attrNameLst>
                                          <p:attrName>ppt_w</p:attrName>
                                        </p:attrNameLst>
                                      </p:cBhvr>
                                      <p:tavLst>
                                        <p:tav tm="0">
                                          <p:val>
                                            <p:strVal val="#ppt_w*0.70"/>
                                          </p:val>
                                        </p:tav>
                                        <p:tav tm="100000">
                                          <p:val>
                                            <p:strVal val="#ppt_w"/>
                                          </p:val>
                                        </p:tav>
                                      </p:tavLst>
                                    </p:anim>
                                    <p:anim calcmode="lin" valueType="num">
                                      <p:cBhvr>
                                        <p:cTn id="13" dur="1000" fill="hold"/>
                                        <p:tgtEl>
                                          <p:spTgt spid="28705"/>
                                        </p:tgtEl>
                                        <p:attrNameLst>
                                          <p:attrName>ppt_h</p:attrName>
                                        </p:attrNameLst>
                                      </p:cBhvr>
                                      <p:tavLst>
                                        <p:tav tm="0">
                                          <p:val>
                                            <p:strVal val="#ppt_h"/>
                                          </p:val>
                                        </p:tav>
                                        <p:tav tm="100000">
                                          <p:val>
                                            <p:strVal val="#ppt_h"/>
                                          </p:val>
                                        </p:tav>
                                      </p:tavLst>
                                    </p:anim>
                                    <p:animEffect transition="in" filter="fade">
                                      <p:cBhvr>
                                        <p:cTn id="14" dur="1000"/>
                                        <p:tgtEl>
                                          <p:spTgt spid="2870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28706">
                                            <p:txEl>
                                              <p:pRg st="0" end="0"/>
                                            </p:txEl>
                                          </p:spTgt>
                                        </p:tgtEl>
                                        <p:attrNameLst>
                                          <p:attrName>style.visibility</p:attrName>
                                        </p:attrNameLst>
                                      </p:cBhvr>
                                      <p:to>
                                        <p:strVal val="visible"/>
                                      </p:to>
                                    </p:set>
                                    <p:anim calcmode="lin" valueType="num">
                                      <p:cBhvr>
                                        <p:cTn id="19" dur="1000" fill="hold"/>
                                        <p:tgtEl>
                                          <p:spTgt spid="28706">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28706">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28706">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28706">
                                            <p:txEl>
                                              <p:pRg st="1" end="1"/>
                                            </p:txEl>
                                          </p:spTgt>
                                        </p:tgtEl>
                                        <p:attrNameLst>
                                          <p:attrName>style.visibility</p:attrName>
                                        </p:attrNameLst>
                                      </p:cBhvr>
                                      <p:to>
                                        <p:strVal val="visible"/>
                                      </p:to>
                                    </p:set>
                                    <p:anim calcmode="lin" valueType="num">
                                      <p:cBhvr>
                                        <p:cTn id="26" dur="1000" fill="hold"/>
                                        <p:tgtEl>
                                          <p:spTgt spid="28706">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28706">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28706">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28706">
                                            <p:txEl>
                                              <p:pRg st="2" end="2"/>
                                            </p:txEl>
                                          </p:spTgt>
                                        </p:tgtEl>
                                        <p:attrNameLst>
                                          <p:attrName>style.visibility</p:attrName>
                                        </p:attrNameLst>
                                      </p:cBhvr>
                                      <p:to>
                                        <p:strVal val="visible"/>
                                      </p:to>
                                    </p:set>
                                    <p:anim calcmode="lin" valueType="num">
                                      <p:cBhvr>
                                        <p:cTn id="33" dur="1000" fill="hold"/>
                                        <p:tgtEl>
                                          <p:spTgt spid="28706">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28706">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287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eaLnBrk="1" hangingPunct="1"/>
            <a:r>
              <a:rPr lang="ru-RU" altLang="ru-RU" sz="3200" b="1" smtClean="0"/>
              <a:t>Средняя выборка</a:t>
            </a:r>
          </a:p>
        </p:txBody>
      </p:sp>
      <p:sp>
        <p:nvSpPr>
          <p:cNvPr id="19459"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31748" name="Text Box 4"/>
          <p:cNvSpPr txBox="1">
            <a:spLocks noChangeArrowheads="1"/>
          </p:cNvSpPr>
          <p:nvPr/>
        </p:nvSpPr>
        <p:spPr bwMode="auto">
          <a:xfrm>
            <a:off x="395288" y="1125538"/>
            <a:ext cx="82804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В таблице приведен рост (в сантиметрах) 50 случайно выбранных девушек. </a:t>
            </a:r>
          </a:p>
        </p:txBody>
      </p:sp>
      <p:sp>
        <p:nvSpPr>
          <p:cNvPr id="31774" name="Text Box 30"/>
          <p:cNvSpPr txBox="1">
            <a:spLocks noChangeArrowheads="1"/>
          </p:cNvSpPr>
          <p:nvPr/>
        </p:nvSpPr>
        <p:spPr bwMode="auto">
          <a:xfrm>
            <a:off x="250825" y="3284538"/>
            <a:ext cx="74898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sz="2800" u="sng">
              <a:solidFill>
                <a:srgbClr val="FF0000"/>
              </a:solidFill>
              <a:latin typeface="Monotype Corsiva" panose="03010101010201010101" pitchFamily="66" charset="0"/>
            </a:endParaRPr>
          </a:p>
        </p:txBody>
      </p:sp>
      <p:graphicFrame>
        <p:nvGraphicFramePr>
          <p:cNvPr id="31843" name="Group 99"/>
          <p:cNvGraphicFramePr>
            <a:graphicFrameLocks noGrp="1"/>
          </p:cNvGraphicFramePr>
          <p:nvPr>
            <p:ph type="tbl" idx="1"/>
          </p:nvPr>
        </p:nvGraphicFramePr>
        <p:xfrm>
          <a:off x="457200" y="2276475"/>
          <a:ext cx="8229600" cy="3849690"/>
        </p:xfrm>
        <a:graphic>
          <a:graphicData uri="http://schemas.openxmlformats.org/drawingml/2006/table">
            <a:tbl>
              <a:tblPr/>
              <a:tblGrid>
                <a:gridCol w="822325">
                  <a:extLst>
                    <a:ext uri="{9D8B030D-6E8A-4147-A177-3AD203B41FA5}">
                      <a16:colId xmlns:a16="http://schemas.microsoft.com/office/drawing/2014/main" xmlns="" val="20000"/>
                    </a:ext>
                  </a:extLst>
                </a:gridCol>
                <a:gridCol w="823913">
                  <a:extLst>
                    <a:ext uri="{9D8B030D-6E8A-4147-A177-3AD203B41FA5}">
                      <a16:colId xmlns:a16="http://schemas.microsoft.com/office/drawing/2014/main" xmlns="" val="20001"/>
                    </a:ext>
                  </a:extLst>
                </a:gridCol>
                <a:gridCol w="822325">
                  <a:extLst>
                    <a:ext uri="{9D8B030D-6E8A-4147-A177-3AD203B41FA5}">
                      <a16:colId xmlns:a16="http://schemas.microsoft.com/office/drawing/2014/main" xmlns="" val="20002"/>
                    </a:ext>
                  </a:extLst>
                </a:gridCol>
                <a:gridCol w="823912">
                  <a:extLst>
                    <a:ext uri="{9D8B030D-6E8A-4147-A177-3AD203B41FA5}">
                      <a16:colId xmlns:a16="http://schemas.microsoft.com/office/drawing/2014/main" xmlns="" val="20003"/>
                    </a:ext>
                  </a:extLst>
                </a:gridCol>
                <a:gridCol w="822325">
                  <a:extLst>
                    <a:ext uri="{9D8B030D-6E8A-4147-A177-3AD203B41FA5}">
                      <a16:colId xmlns:a16="http://schemas.microsoft.com/office/drawing/2014/main" xmlns="" val="20004"/>
                    </a:ext>
                  </a:extLst>
                </a:gridCol>
                <a:gridCol w="822325">
                  <a:extLst>
                    <a:ext uri="{9D8B030D-6E8A-4147-A177-3AD203B41FA5}">
                      <a16:colId xmlns:a16="http://schemas.microsoft.com/office/drawing/2014/main" xmlns="" val="20005"/>
                    </a:ext>
                  </a:extLst>
                </a:gridCol>
                <a:gridCol w="823913">
                  <a:extLst>
                    <a:ext uri="{9D8B030D-6E8A-4147-A177-3AD203B41FA5}">
                      <a16:colId xmlns:a16="http://schemas.microsoft.com/office/drawing/2014/main" xmlns="" val="20006"/>
                    </a:ext>
                  </a:extLst>
                </a:gridCol>
                <a:gridCol w="822325">
                  <a:extLst>
                    <a:ext uri="{9D8B030D-6E8A-4147-A177-3AD203B41FA5}">
                      <a16:colId xmlns:a16="http://schemas.microsoft.com/office/drawing/2014/main" xmlns="" val="20007"/>
                    </a:ext>
                  </a:extLst>
                </a:gridCol>
                <a:gridCol w="823912">
                  <a:extLst>
                    <a:ext uri="{9D8B030D-6E8A-4147-A177-3AD203B41FA5}">
                      <a16:colId xmlns:a16="http://schemas.microsoft.com/office/drawing/2014/main" xmlns="" val="20008"/>
                    </a:ext>
                  </a:extLst>
                </a:gridCol>
                <a:gridCol w="822325">
                  <a:extLst>
                    <a:ext uri="{9D8B030D-6E8A-4147-A177-3AD203B41FA5}">
                      <a16:colId xmlns:a16="http://schemas.microsoft.com/office/drawing/2014/main" xmlns="" val="20009"/>
                    </a:ext>
                  </a:extLst>
                </a:gridCol>
              </a:tblGrid>
              <a:tr h="769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69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69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69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158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69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0" i="0" u="none" strike="noStrike" cap="none" normalizeH="0" baseline="0">
                          <a:ln>
                            <a:noFill/>
                          </a:ln>
                          <a:solidFill>
                            <a:schemeClr val="tx1"/>
                          </a:solidFill>
                          <a:effectLst/>
                          <a:latin typeface="Arial" panose="020B0604020202020204" pitchFamily="34" charset="0"/>
                        </a:rPr>
                        <a:t>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 calcmode="lin" valueType="num">
                                      <p:cBhvr>
                                        <p:cTn id="7" dur="1000" fill="hold"/>
                                        <p:tgtEl>
                                          <p:spTgt spid="3174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174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174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nodePh="1">
                                  <p:stCondLst>
                                    <p:cond delay="0"/>
                                  </p:stCondLst>
                                  <p:endCondLst>
                                    <p:cond evt="begin" delay="0">
                                      <p:tn val="12"/>
                                    </p:cond>
                                  </p:endCondLst>
                                  <p:childTnLst>
                                    <p:set>
                                      <p:cBhvr>
                                        <p:cTn id="13" dur="1" fill="hold">
                                          <p:stCondLst>
                                            <p:cond delay="0"/>
                                          </p:stCondLst>
                                        </p:cTn>
                                        <p:tgtEl>
                                          <p:spTgt spid="31774">
                                            <p:txEl>
                                              <p:pRg st="0" end="0"/>
                                            </p:txEl>
                                          </p:spTgt>
                                        </p:tgtEl>
                                        <p:attrNameLst>
                                          <p:attrName>style.visibility</p:attrName>
                                        </p:attrNameLst>
                                      </p:cBhvr>
                                      <p:to>
                                        <p:strVal val="visible"/>
                                      </p:to>
                                    </p:set>
                                    <p:anim calcmode="lin" valueType="num">
                                      <p:cBhvr>
                                        <p:cTn id="14" dur="1000" fill="hold"/>
                                        <p:tgtEl>
                                          <p:spTgt spid="3177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177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7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33796" name="Text Box 4"/>
          <p:cNvSpPr txBox="1">
            <a:spLocks noChangeArrowheads="1"/>
          </p:cNvSpPr>
          <p:nvPr/>
        </p:nvSpPr>
        <p:spPr bwMode="auto">
          <a:xfrm>
            <a:off x="395288" y="260350"/>
            <a:ext cx="8424862" cy="6134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ru-RU" altLang="ru-RU" sz="3600" b="1">
                <a:solidFill>
                  <a:srgbClr val="0033CC"/>
                </a:solidFill>
                <a:latin typeface="Monotype Corsiva" panose="03010101010201010101" pitchFamily="66" charset="0"/>
              </a:rPr>
              <a:t>Среднее значение роста в этой выборке равно 165,3 см, а медиана – 165 см. </a:t>
            </a:r>
            <a:r>
              <a:rPr lang="ru-RU" altLang="ru-RU" sz="3600" b="1">
                <a:solidFill>
                  <a:schemeClr val="folHlink"/>
                </a:solidFill>
                <a:latin typeface="Monotype Corsiva" panose="03010101010201010101" pitchFamily="66" charset="0"/>
              </a:rPr>
              <a:t>Эти значения мало отличаются от тех, что были получены для первых двух  выборок.</a:t>
            </a:r>
            <a:r>
              <a:rPr lang="ru-RU" altLang="ru-RU" sz="3600" b="1">
                <a:solidFill>
                  <a:srgbClr val="0033CC"/>
                </a:solidFill>
                <a:latin typeface="Monotype Corsiva" panose="03010101010201010101" pitchFamily="66" charset="0"/>
              </a:rPr>
              <a:t> А вот размах  колебаний роста увеличился до 15см. Это естественно. </a:t>
            </a:r>
            <a:r>
              <a:rPr lang="ru-RU" altLang="ru-RU" sz="3600" b="1">
                <a:solidFill>
                  <a:srgbClr val="FF0000"/>
                </a:solidFill>
                <a:latin typeface="Monotype Corsiva" panose="03010101010201010101" pitchFamily="66" charset="0"/>
              </a:rPr>
              <a:t>Чем больше человек мы случайно</a:t>
            </a:r>
            <a:r>
              <a:rPr lang="en-US" altLang="ru-RU" sz="3600" b="1">
                <a:solidFill>
                  <a:srgbClr val="FF0000"/>
                </a:solidFill>
                <a:latin typeface="Monotype Corsiva" panose="03010101010201010101" pitchFamily="66" charset="0"/>
              </a:rPr>
              <a:t> </a:t>
            </a:r>
            <a:r>
              <a:rPr lang="ru-RU" altLang="ru-RU" sz="3600" b="1">
                <a:solidFill>
                  <a:srgbClr val="FF0000"/>
                </a:solidFill>
                <a:latin typeface="Monotype Corsiva" panose="03010101010201010101" pitchFamily="66" charset="0"/>
              </a:rPr>
              <a:t>выбираем, тем больше шансы, что среди них попадутся более высокие и более низкие люди. Поэтому размах значений роста может увеличиваться, а среднее значение роста</a:t>
            </a:r>
            <a:r>
              <a:rPr lang="ru-RU" altLang="ru-RU" sz="3600" b="1">
                <a:solidFill>
                  <a:schemeClr val="folHlink"/>
                </a:solidFill>
                <a:latin typeface="Monotype Corsiva" panose="03010101010201010101" pitchFamily="66" charset="0"/>
              </a:rPr>
              <a:t> остается практически неизменным.</a:t>
            </a:r>
          </a:p>
        </p:txBody>
      </p:sp>
      <p:sp>
        <p:nvSpPr>
          <p:cNvPr id="33797" name="Text Box 5"/>
          <p:cNvSpPr txBox="1">
            <a:spLocks noChangeArrowheads="1"/>
          </p:cNvSpPr>
          <p:nvPr/>
        </p:nvSpPr>
        <p:spPr bwMode="auto">
          <a:xfrm>
            <a:off x="250825" y="3284538"/>
            <a:ext cx="74898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sz="2800" u="sng">
              <a:solidFill>
                <a:srgbClr val="FF0000"/>
              </a:solidFill>
              <a:latin typeface="Monotype Corsiva" panose="03010101010201010101"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 calcmode="lin" valueType="num">
                                      <p:cBhvr>
                                        <p:cTn id="7" dur="1000" fill="hold"/>
                                        <p:tgtEl>
                                          <p:spTgt spid="3379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379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379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nodePh="1">
                                  <p:stCondLst>
                                    <p:cond delay="0"/>
                                  </p:stCondLst>
                                  <p:endCondLst>
                                    <p:cond evt="begin" delay="0">
                                      <p:tn val="12"/>
                                    </p:cond>
                                  </p:endCondLst>
                                  <p:childTnLst>
                                    <p:set>
                                      <p:cBhvr>
                                        <p:cTn id="13" dur="1" fill="hold">
                                          <p:stCondLst>
                                            <p:cond delay="0"/>
                                          </p:stCondLst>
                                        </p:cTn>
                                        <p:tgtEl>
                                          <p:spTgt spid="33797">
                                            <p:txEl>
                                              <p:pRg st="0" end="0"/>
                                            </p:txEl>
                                          </p:spTgt>
                                        </p:tgtEl>
                                        <p:attrNameLst>
                                          <p:attrName>style.visibility</p:attrName>
                                        </p:attrNameLst>
                                      </p:cBhvr>
                                      <p:to>
                                        <p:strVal val="visible"/>
                                      </p:to>
                                    </p:set>
                                    <p:anim calcmode="lin" valueType="num">
                                      <p:cBhvr>
                                        <p:cTn id="14" dur="1000" fill="hold"/>
                                        <p:tgtEl>
                                          <p:spTgt spid="33797">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379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379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xit" presetSubtype="0" fill="hold" nodeType="clickEffect">
                                  <p:stCondLst>
                                    <p:cond delay="0"/>
                                  </p:stCondLst>
                                  <p:childTnLst>
                                    <p:anim calcmode="lin" valueType="num">
                                      <p:cBhvr>
                                        <p:cTn id="20" dur="1000"/>
                                        <p:tgtEl>
                                          <p:spTgt spid="33796">
                                            <p:txEl>
                                              <p:pRg st="0" end="0"/>
                                            </p:txEl>
                                          </p:spTgt>
                                        </p:tgtEl>
                                        <p:attrNameLst>
                                          <p:attrName>ppt_w</p:attrName>
                                        </p:attrNameLst>
                                      </p:cBhvr>
                                      <p:tavLst>
                                        <p:tav tm="0">
                                          <p:val>
                                            <p:strVal val="ppt_w"/>
                                          </p:val>
                                        </p:tav>
                                        <p:tav tm="100000">
                                          <p:val>
                                            <p:strVal val="ppt_w*0.70"/>
                                          </p:val>
                                        </p:tav>
                                      </p:tavLst>
                                    </p:anim>
                                    <p:anim calcmode="lin" valueType="num">
                                      <p:cBhvr>
                                        <p:cTn id="21" dur="1000"/>
                                        <p:tgtEl>
                                          <p:spTgt spid="33796">
                                            <p:txEl>
                                              <p:pRg st="0" end="0"/>
                                            </p:txEl>
                                          </p:spTgt>
                                        </p:tgtEl>
                                        <p:attrNameLst>
                                          <p:attrName>ppt_h</p:attrName>
                                        </p:attrNameLst>
                                      </p:cBhvr>
                                      <p:tavLst>
                                        <p:tav tm="0">
                                          <p:val>
                                            <p:strVal val="ppt_h"/>
                                          </p:val>
                                        </p:tav>
                                        <p:tav tm="100000">
                                          <p:val>
                                            <p:strVal val="ppt_h"/>
                                          </p:val>
                                        </p:tav>
                                      </p:tavLst>
                                    </p:anim>
                                    <p:animEffect transition="out" filter="fade">
                                      <p:cBhvr>
                                        <p:cTn id="22" dur="1000"/>
                                        <p:tgtEl>
                                          <p:spTgt spid="33796">
                                            <p:txEl>
                                              <p:pRg st="0" end="0"/>
                                            </p:txEl>
                                          </p:spTgt>
                                        </p:tgtEl>
                                      </p:cBhvr>
                                    </p:animEffect>
                                    <p:set>
                                      <p:cBhvr>
                                        <p:cTn id="23" dur="1" fill="hold">
                                          <p:stCondLst>
                                            <p:cond delay="999"/>
                                          </p:stCondLst>
                                        </p:cTn>
                                        <p:tgtEl>
                                          <p:spTgt spid="3379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nchor="ctr"/>
          <a:lstStyle/>
          <a:p>
            <a:pPr eaLnBrk="1" hangingPunct="1"/>
            <a:r>
              <a:rPr lang="ru-RU" altLang="ru-RU" sz="4400" b="1" smtClean="0">
                <a:solidFill>
                  <a:schemeClr val="bg1"/>
                </a:solidFill>
              </a:rPr>
              <a:t>Примеры случайной изменчивости</a:t>
            </a:r>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endParaRPr lang="ru-RU" altLang="ru-RU" sz="32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34820" name="Text Box 4"/>
          <p:cNvSpPr txBox="1">
            <a:spLocks noChangeArrowheads="1"/>
          </p:cNvSpPr>
          <p:nvPr/>
        </p:nvSpPr>
        <p:spPr bwMode="auto">
          <a:xfrm>
            <a:off x="250825" y="3284538"/>
            <a:ext cx="7489825"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sz="2800" u="sng">
              <a:solidFill>
                <a:srgbClr val="FF0000"/>
              </a:solidFill>
              <a:latin typeface="Monotype Corsiva" panose="03010101010201010101" pitchFamily="66" charset="0"/>
            </a:endParaRPr>
          </a:p>
        </p:txBody>
      </p:sp>
      <p:graphicFrame>
        <p:nvGraphicFramePr>
          <p:cNvPr id="34825" name="Object 9"/>
          <p:cNvGraphicFramePr>
            <a:graphicFrameLocks noChangeAspect="1"/>
          </p:cNvGraphicFramePr>
          <p:nvPr>
            <p:ph/>
          </p:nvPr>
        </p:nvGraphicFramePr>
        <p:xfrm>
          <a:off x="1500166" y="1893259"/>
          <a:ext cx="6669080" cy="4669450"/>
        </p:xfrm>
        <a:graphic>
          <a:graphicData uri="http://schemas.openxmlformats.org/presentationml/2006/ole">
            <p:oleObj spid="_x0000_s21510" name="Диаграмма" r:id="rId4" imgW="8229600" imgH="5857875" progId="MSGraph.Chart.8">
              <p:embed followColorScheme="full"/>
            </p:oleObj>
          </a:graphicData>
        </a:graphic>
      </p:graphicFrame>
      <p:sp>
        <p:nvSpPr>
          <p:cNvPr id="34826" name="Text Box 10"/>
          <p:cNvSpPr txBox="1">
            <a:spLocks noChangeArrowheads="1"/>
          </p:cNvSpPr>
          <p:nvPr/>
        </p:nvSpPr>
        <p:spPr bwMode="auto">
          <a:xfrm>
            <a:off x="395288" y="404813"/>
            <a:ext cx="8569325"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3200" b="1" dirty="0">
                <a:latin typeface="Monotype Corsiva" panose="03010101010201010101" pitchFamily="66" charset="0"/>
              </a:rPr>
              <a:t>На диаграмме видно, что девушек   с ростом около 165 см больше, чем девушек  , рост которых сильно отклоняется от среднего значения. </a:t>
            </a:r>
          </a:p>
          <a:p>
            <a:pPr eaLnBrk="1" hangingPunct="1">
              <a:spcBef>
                <a:spcPct val="50000"/>
              </a:spcBef>
            </a:pPr>
            <a:endParaRPr lang="ru-RU" altLang="ru-RU" sz="3200" b="1" dirty="0">
              <a:latin typeface="Monotype Corsiva" panose="03010101010201010101"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nodePh="1">
                                  <p:stCondLst>
                                    <p:cond delay="0"/>
                                  </p:stCondLst>
                                  <p:endCondLst>
                                    <p:cond evt="begin" delay="0">
                                      <p:tn val="5"/>
                                    </p:cond>
                                  </p:end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p:cTn id="7" dur="1000" fill="hold"/>
                                        <p:tgtEl>
                                          <p:spTgt spid="3482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482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482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9" presetClass="path" presetSubtype="0" accel="50000" decel="50000" fill="hold" grpId="0" nodeType="clickEffect">
                                  <p:stCondLst>
                                    <p:cond delay="0"/>
                                  </p:stCondLst>
                                  <p:childTnLst>
                                    <p:animMotion origin="layout" path="M 0 0  L 0.25 0.33302  E" pathEditMode="relative" ptsTypes="">
                                      <p:cBhvr>
                                        <p:cTn id="13" dur="2000" fill="hold"/>
                                        <p:tgtEl>
                                          <p:spTgt spid="34825"/>
                                        </p:tgtEl>
                                        <p:attrNameLst>
                                          <p:attrName>ppt_x</p:attrName>
                                          <p:attrName>ppt_y</p:attrName>
                                        </p:attrNameLst>
                                      </p:cBhvr>
                                    </p:animMotion>
                                  </p:childTnLst>
                                </p:cTn>
                              </p:par>
                              <p:par>
                                <p:cTn id="14" presetID="6" presetClass="emph" presetSubtype="0" fill="hold" grpId="1" nodeType="withEffect">
                                  <p:stCondLst>
                                    <p:cond delay="0"/>
                                  </p:stCondLst>
                                  <p:childTnLst>
                                    <p:animScale>
                                      <p:cBhvr>
                                        <p:cTn id="15" dur="2000" fill="hold"/>
                                        <p:tgtEl>
                                          <p:spTgt spid="34825"/>
                                        </p:tgtEl>
                                      </p:cBhvr>
                                      <p:by x="100000" y="70000"/>
                                    </p:animScale>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34826">
                                            <p:txEl>
                                              <p:pRg st="0" end="0"/>
                                            </p:txEl>
                                          </p:spTgt>
                                        </p:tgtEl>
                                        <p:attrNameLst>
                                          <p:attrName>style.visibility</p:attrName>
                                        </p:attrNameLst>
                                      </p:cBhvr>
                                      <p:to>
                                        <p:strVal val="visible"/>
                                      </p:to>
                                    </p:set>
                                    <p:anim calcmode="lin" valueType="num">
                                      <p:cBhvr>
                                        <p:cTn id="20" dur="1000" fill="hold"/>
                                        <p:tgtEl>
                                          <p:spTgt spid="34826">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34826">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348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4825" grpId="0"/>
      <p:bldOleChart spid="34825"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0"/>
            <a:ext cx="8229600" cy="836613"/>
          </a:xfrm>
        </p:spPr>
        <p:txBody>
          <a:bodyPr/>
          <a:lstStyle/>
          <a:p>
            <a:pPr algn="r" eaLnBrk="1" hangingPunct="1"/>
            <a:r>
              <a:rPr lang="ru-RU" altLang="ru-RU" sz="3200" b="1" smtClean="0"/>
              <a:t>Большая выборка</a:t>
            </a:r>
          </a:p>
        </p:txBody>
      </p:sp>
      <p:sp>
        <p:nvSpPr>
          <p:cNvPr id="22531"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30724" name="Text Box 4"/>
          <p:cNvSpPr txBox="1">
            <a:spLocks noChangeArrowheads="1"/>
          </p:cNvSpPr>
          <p:nvPr/>
        </p:nvSpPr>
        <p:spPr bwMode="auto">
          <a:xfrm>
            <a:off x="395288" y="765175"/>
            <a:ext cx="8280400" cy="201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rgbClr val="0033CC"/>
                </a:solidFill>
                <a:latin typeface="Monotype Corsiva" panose="03010101010201010101" pitchFamily="66" charset="0"/>
              </a:rPr>
              <a:t>Добавим к  уже имеющимся 50 наблюдениям еще 250 новых данных. Теперь в нашей выборке 300 чисел – рост 300 наудачу выбранных  девушек.</a:t>
            </a:r>
          </a:p>
          <a:p>
            <a:pPr eaLnBrk="1" hangingPunct="1">
              <a:spcBef>
                <a:spcPct val="50000"/>
              </a:spcBef>
            </a:pPr>
            <a:endParaRPr lang="ru-RU" altLang="ru-RU" sz="2800" b="1">
              <a:solidFill>
                <a:srgbClr val="0033CC"/>
              </a:solidFill>
              <a:latin typeface="Monotype Corsiva" panose="03010101010201010101" pitchFamily="66" charset="0"/>
            </a:endParaRPr>
          </a:p>
        </p:txBody>
      </p:sp>
      <p:graphicFrame>
        <p:nvGraphicFramePr>
          <p:cNvPr id="30753" name="Object 33"/>
          <p:cNvGraphicFramePr>
            <a:graphicFrameLocks noChangeAspect="1"/>
          </p:cNvGraphicFramePr>
          <p:nvPr>
            <p:ph idx="1"/>
          </p:nvPr>
        </p:nvGraphicFramePr>
        <p:xfrm>
          <a:off x="-323850" y="1773238"/>
          <a:ext cx="9467850" cy="5334000"/>
        </p:xfrm>
        <a:graphic>
          <a:graphicData uri="http://schemas.openxmlformats.org/presentationml/2006/ole">
            <p:oleObj spid="_x0000_s22534" name="Диаграмма" r:id="rId4" imgW="5629275" imgH="3190875" progId="MSGraph.Chart.8">
              <p:embed followColorScheme="full"/>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 calcmode="lin" valueType="num">
                                      <p:cBhvr>
                                        <p:cTn id="7" dur="1000" fill="hold"/>
                                        <p:tgtEl>
                                          <p:spTgt spid="3072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53"/>
                                        </p:tgtEl>
                                        <p:attrNameLst>
                                          <p:attrName>style.visibility</p:attrName>
                                        </p:attrNameLst>
                                      </p:cBhvr>
                                      <p:to>
                                        <p:strVal val="visible"/>
                                      </p:to>
                                    </p:set>
                                    <p:anim calcmode="lin" valueType="num">
                                      <p:cBhvr>
                                        <p:cTn id="14" dur="1000" fill="hold"/>
                                        <p:tgtEl>
                                          <p:spTgt spid="30753"/>
                                        </p:tgtEl>
                                        <p:attrNameLst>
                                          <p:attrName>ppt_w</p:attrName>
                                        </p:attrNameLst>
                                      </p:cBhvr>
                                      <p:tavLst>
                                        <p:tav tm="0">
                                          <p:val>
                                            <p:strVal val="#ppt_w*0.70"/>
                                          </p:val>
                                        </p:tav>
                                        <p:tav tm="100000">
                                          <p:val>
                                            <p:strVal val="#ppt_w"/>
                                          </p:val>
                                        </p:tav>
                                      </p:tavLst>
                                    </p:anim>
                                    <p:anim calcmode="lin" valueType="num">
                                      <p:cBhvr>
                                        <p:cTn id="15" dur="1000" fill="hold"/>
                                        <p:tgtEl>
                                          <p:spTgt spid="30753"/>
                                        </p:tgtEl>
                                        <p:attrNameLst>
                                          <p:attrName>ppt_h</p:attrName>
                                        </p:attrNameLst>
                                      </p:cBhvr>
                                      <p:tavLst>
                                        <p:tav tm="0">
                                          <p:val>
                                            <p:strVal val="#ppt_h"/>
                                          </p:val>
                                        </p:tav>
                                        <p:tav tm="100000">
                                          <p:val>
                                            <p:strVal val="#ppt_h"/>
                                          </p:val>
                                        </p:tav>
                                      </p:tavLst>
                                    </p:anim>
                                    <p:animEffect transition="in" filter="fade">
                                      <p:cBhvr>
                                        <p:cTn id="16" dur="1000"/>
                                        <p:tgtEl>
                                          <p:spTgt spid="30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075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ru-RU" altLang="ru-RU" sz="3200" b="1" smtClean="0"/>
              <a:t>Колебания напряжения в бытовых электрических сетях</a:t>
            </a:r>
          </a:p>
        </p:txBody>
      </p:sp>
      <p:sp>
        <p:nvSpPr>
          <p:cNvPr id="5125" name="desk1"/>
          <p:cNvSpPr>
            <a:spLocks noEditPoints="1" noChangeArrowheads="1"/>
          </p:cNvSpPr>
          <p:nvPr/>
        </p:nvSpPr>
        <p:spPr bwMode="auto">
          <a:xfrm>
            <a:off x="250825" y="1341438"/>
            <a:ext cx="8569325" cy="1871662"/>
          </a:xfrm>
          <a:custGeom>
            <a:avLst/>
            <a:gdLst>
              <a:gd name="T0" fmla="*/ 0 w 21600"/>
              <a:gd name="T1" fmla="*/ 0 h 21600"/>
              <a:gd name="T2" fmla="*/ 8569325 w 21600"/>
              <a:gd name="T3" fmla="*/ 0 h 21600"/>
              <a:gd name="T4" fmla="*/ 8569325 w 21600"/>
              <a:gd name="T5" fmla="*/ 1871662 h 21600"/>
              <a:gd name="T6" fmla="*/ 0 w 21600"/>
              <a:gd name="T7" fmla="*/ 1871662 h 21600"/>
              <a:gd name="T8" fmla="*/ 4284663 w 21600"/>
              <a:gd name="T9" fmla="*/ 0 h 21600"/>
              <a:gd name="T10" fmla="*/ 8569325 w 21600"/>
              <a:gd name="T11" fmla="*/ 935831 h 21600"/>
              <a:gd name="T12" fmla="*/ 4284663 w 21600"/>
              <a:gd name="T13" fmla="*/ 1871662 h 21600"/>
              <a:gd name="T14" fmla="*/ 0 w 21600"/>
              <a:gd name="T15" fmla="*/ 935831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CCFFFF"/>
          </a:solidFill>
          <a:ln w="38100">
            <a:solidFill>
              <a:srgbClr val="0000FF"/>
            </a:solidFill>
            <a:miter lim="800000"/>
            <a:headEnd/>
            <a:tailEnd/>
          </a:ln>
          <a:effectLst>
            <a:outerShdw dist="107763" dir="2700000" algn="ctr" rotWithShape="0">
              <a:srgbClr val="808080"/>
            </a:outerShdw>
          </a:effectLst>
        </p:spPr>
        <p:txBody>
          <a:bodyPr/>
          <a:lstStyle/>
          <a:p>
            <a:endParaRPr lang="ru-RU"/>
          </a:p>
        </p:txBody>
      </p:sp>
      <p:sp>
        <p:nvSpPr>
          <p:cNvPr id="5126" name="Text Box 6"/>
          <p:cNvSpPr txBox="1">
            <a:spLocks noChangeArrowheads="1"/>
          </p:cNvSpPr>
          <p:nvPr/>
        </p:nvSpPr>
        <p:spPr bwMode="auto">
          <a:xfrm>
            <a:off x="323850" y="1412875"/>
            <a:ext cx="8424863" cy="180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latin typeface="Monotype Corsiva" panose="03010101010201010101" pitchFamily="66" charset="0"/>
              </a:rPr>
              <a:t>Приведены результаты 25 измерений напряжения (в вольтах) в бытовой сети. Все измерения были сделаны в дневное время, в случайно (бессистемно) выбранные моменты времени.</a:t>
            </a:r>
          </a:p>
        </p:txBody>
      </p:sp>
      <p:sp>
        <p:nvSpPr>
          <p:cNvPr id="5128" name="desk1"/>
          <p:cNvSpPr>
            <a:spLocks noEditPoints="1" noChangeArrowheads="1"/>
          </p:cNvSpPr>
          <p:nvPr/>
        </p:nvSpPr>
        <p:spPr bwMode="auto">
          <a:xfrm>
            <a:off x="250825" y="3573463"/>
            <a:ext cx="6192838" cy="2303462"/>
          </a:xfrm>
          <a:custGeom>
            <a:avLst/>
            <a:gdLst>
              <a:gd name="T0" fmla="*/ 0 w 21600"/>
              <a:gd name="T1" fmla="*/ 0 h 21600"/>
              <a:gd name="T2" fmla="*/ 6192838 w 21600"/>
              <a:gd name="T3" fmla="*/ 0 h 21600"/>
              <a:gd name="T4" fmla="*/ 6192838 w 21600"/>
              <a:gd name="T5" fmla="*/ 2303462 h 21600"/>
              <a:gd name="T6" fmla="*/ 0 w 21600"/>
              <a:gd name="T7" fmla="*/ 2303462 h 21600"/>
              <a:gd name="T8" fmla="*/ 3096419 w 21600"/>
              <a:gd name="T9" fmla="*/ 0 h 21600"/>
              <a:gd name="T10" fmla="*/ 6192838 w 21600"/>
              <a:gd name="T11" fmla="*/ 1151731 h 21600"/>
              <a:gd name="T12" fmla="*/ 3096419 w 21600"/>
              <a:gd name="T13" fmla="*/ 2303462 h 21600"/>
              <a:gd name="T14" fmla="*/ 0 w 21600"/>
              <a:gd name="T15" fmla="*/ 1151731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CCFFFF"/>
          </a:solidFill>
          <a:ln w="38100">
            <a:solidFill>
              <a:srgbClr val="0000FF"/>
            </a:solidFill>
            <a:miter lim="800000"/>
            <a:headEnd/>
            <a:tailEnd/>
          </a:ln>
          <a:effectLst>
            <a:outerShdw dist="107763" dir="2700000" algn="ctr" rotWithShape="0">
              <a:srgbClr val="808080"/>
            </a:outerShdw>
          </a:effectLst>
        </p:spPr>
        <p:txBody>
          <a:bodyPr/>
          <a:lstStyle/>
          <a:p>
            <a:endParaRPr lang="ru-RU"/>
          </a:p>
        </p:txBody>
      </p:sp>
      <p:sp>
        <p:nvSpPr>
          <p:cNvPr id="5129" name="Text Box 9"/>
          <p:cNvSpPr txBox="1">
            <a:spLocks noChangeArrowheads="1"/>
          </p:cNvSpPr>
          <p:nvPr/>
        </p:nvSpPr>
        <p:spPr bwMode="auto">
          <a:xfrm>
            <a:off x="323850" y="3716338"/>
            <a:ext cx="5761038" cy="2017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a:t>225 В,	227 В,	225 В,	228 В,	225 В,</a:t>
            </a:r>
          </a:p>
          <a:p>
            <a:pPr algn="ctr" eaLnBrk="1" hangingPunct="1">
              <a:spcBef>
                <a:spcPct val="50000"/>
              </a:spcBef>
            </a:pPr>
            <a:r>
              <a:rPr lang="ru-RU" altLang="ru-RU"/>
              <a:t>228 В,	218 В,	217 В,	218 В,	220 В,</a:t>
            </a:r>
          </a:p>
          <a:p>
            <a:pPr algn="ctr" eaLnBrk="1" hangingPunct="1">
              <a:spcBef>
                <a:spcPct val="50000"/>
              </a:spcBef>
            </a:pPr>
            <a:r>
              <a:rPr lang="ru-RU" altLang="ru-RU"/>
              <a:t>223 В,	225 В,	216 В,	222 В,	224 В,</a:t>
            </a:r>
          </a:p>
          <a:p>
            <a:pPr algn="ctr" eaLnBrk="1" hangingPunct="1">
              <a:spcBef>
                <a:spcPct val="50000"/>
              </a:spcBef>
            </a:pPr>
            <a:r>
              <a:rPr lang="ru-RU" altLang="ru-RU"/>
              <a:t>220 В,	218 В,	221 В,	220 В,	216 В,</a:t>
            </a:r>
          </a:p>
          <a:p>
            <a:pPr algn="ctr" eaLnBrk="1" hangingPunct="1">
              <a:spcBef>
                <a:spcPct val="50000"/>
              </a:spcBef>
            </a:pPr>
            <a:r>
              <a:rPr lang="ru-RU" altLang="ru-RU"/>
              <a:t>214 В,	219 В,	231 В,	228 В,	227 В.</a:t>
            </a:r>
          </a:p>
        </p:txBody>
      </p:sp>
      <p:pic>
        <p:nvPicPr>
          <p:cNvPr id="4103" name="Picture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92950" y="2997200"/>
            <a:ext cx="1793875" cy="3573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p:cTn id="7" dur="1000" fill="hold"/>
                                        <p:tgtEl>
                                          <p:spTgt spid="5125"/>
                                        </p:tgtEl>
                                        <p:attrNameLst>
                                          <p:attrName>ppt_x</p:attrName>
                                        </p:attrNameLst>
                                      </p:cBhvr>
                                      <p:tavLst>
                                        <p:tav tm="0">
                                          <p:val>
                                            <p:strVal val="#ppt_x-.2"/>
                                          </p:val>
                                        </p:tav>
                                        <p:tav tm="100000">
                                          <p:val>
                                            <p:strVal val="#ppt_x"/>
                                          </p:val>
                                        </p:tav>
                                      </p:tavLst>
                                    </p:anim>
                                    <p:anim calcmode="lin" valueType="num">
                                      <p:cBhvr>
                                        <p:cTn id="8" dur="1000" fill="hold"/>
                                        <p:tgtEl>
                                          <p:spTgt spid="51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5"/>
                                        </p:tgtEl>
                                      </p:cBhvr>
                                    </p:animEffect>
                                  </p:childTnLst>
                                </p:cTn>
                              </p:par>
                            </p:childTnLst>
                          </p:cTn>
                        </p:par>
                        <p:par>
                          <p:cTn id="10" fill="hold" nodeType="afterGroup">
                            <p:stCondLst>
                              <p:cond delay="1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5126">
                                            <p:txEl>
                                              <p:pRg st="0" end="0"/>
                                            </p:txEl>
                                          </p:spTgt>
                                        </p:tgtEl>
                                        <p:attrNameLst>
                                          <p:attrName>style.visibility</p:attrName>
                                        </p:attrNameLst>
                                      </p:cBhvr>
                                      <p:to>
                                        <p:strVal val="visible"/>
                                      </p:to>
                                    </p:set>
                                    <p:anim calcmode="discrete" valueType="clr">
                                      <p:cBhvr override="childStyle">
                                        <p:cTn id="13" dur="80"/>
                                        <p:tgtEl>
                                          <p:spTgt spid="512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126">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5126">
                                            <p:txEl>
                                              <p:pRg st="0" end="0"/>
                                            </p:txEl>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5128"/>
                                        </p:tgtEl>
                                        <p:attrNameLst>
                                          <p:attrName>style.visibility</p:attrName>
                                        </p:attrNameLst>
                                      </p:cBhvr>
                                      <p:to>
                                        <p:strVal val="visible"/>
                                      </p:to>
                                    </p:set>
                                    <p:anim calcmode="lin" valueType="num">
                                      <p:cBhvr>
                                        <p:cTn id="20" dur="1000" fill="hold"/>
                                        <p:tgtEl>
                                          <p:spTgt spid="5128"/>
                                        </p:tgtEl>
                                        <p:attrNameLst>
                                          <p:attrName>ppt_x</p:attrName>
                                        </p:attrNameLst>
                                      </p:cBhvr>
                                      <p:tavLst>
                                        <p:tav tm="0">
                                          <p:val>
                                            <p:strVal val="#ppt_x-.2"/>
                                          </p:val>
                                        </p:tav>
                                        <p:tav tm="100000">
                                          <p:val>
                                            <p:strVal val="#ppt_x"/>
                                          </p:val>
                                        </p:tav>
                                      </p:tavLst>
                                    </p:anim>
                                    <p:anim calcmode="lin" valueType="num">
                                      <p:cBhvr>
                                        <p:cTn id="21" dur="1000" fill="hold"/>
                                        <p:tgtEl>
                                          <p:spTgt spid="5128"/>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1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5129">
                                            <p:txEl>
                                              <p:pRg st="0" end="0"/>
                                            </p:txEl>
                                          </p:spTgt>
                                        </p:tgtEl>
                                        <p:attrNameLst>
                                          <p:attrName>style.visibility</p:attrName>
                                        </p:attrNameLst>
                                      </p:cBhvr>
                                      <p:to>
                                        <p:strVal val="visible"/>
                                      </p:to>
                                    </p:set>
                                    <p:animEffect transition="in" filter="checkerboard(across)">
                                      <p:cBhvr>
                                        <p:cTn id="27" dur="500"/>
                                        <p:tgtEl>
                                          <p:spTgt spid="5129">
                                            <p:txEl>
                                              <p:pRg st="0" end="0"/>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5129">
                                            <p:txEl>
                                              <p:pRg st="1" end="1"/>
                                            </p:txEl>
                                          </p:spTgt>
                                        </p:tgtEl>
                                        <p:attrNameLst>
                                          <p:attrName>style.visibility</p:attrName>
                                        </p:attrNameLst>
                                      </p:cBhvr>
                                      <p:to>
                                        <p:strVal val="visible"/>
                                      </p:to>
                                    </p:set>
                                    <p:animEffect transition="in" filter="checkerboard(across)">
                                      <p:cBhvr>
                                        <p:cTn id="30" dur="500"/>
                                        <p:tgtEl>
                                          <p:spTgt spid="5129">
                                            <p:txEl>
                                              <p:pRg st="1" end="1"/>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5129">
                                            <p:txEl>
                                              <p:pRg st="2" end="2"/>
                                            </p:txEl>
                                          </p:spTgt>
                                        </p:tgtEl>
                                        <p:attrNameLst>
                                          <p:attrName>style.visibility</p:attrName>
                                        </p:attrNameLst>
                                      </p:cBhvr>
                                      <p:to>
                                        <p:strVal val="visible"/>
                                      </p:to>
                                    </p:set>
                                    <p:animEffect transition="in" filter="checkerboard(across)">
                                      <p:cBhvr>
                                        <p:cTn id="33" dur="500"/>
                                        <p:tgtEl>
                                          <p:spTgt spid="5129">
                                            <p:txEl>
                                              <p:pRg st="2" end="2"/>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5129">
                                            <p:txEl>
                                              <p:pRg st="3" end="3"/>
                                            </p:txEl>
                                          </p:spTgt>
                                        </p:tgtEl>
                                        <p:attrNameLst>
                                          <p:attrName>style.visibility</p:attrName>
                                        </p:attrNameLst>
                                      </p:cBhvr>
                                      <p:to>
                                        <p:strVal val="visible"/>
                                      </p:to>
                                    </p:set>
                                    <p:animEffect transition="in" filter="checkerboard(across)">
                                      <p:cBhvr>
                                        <p:cTn id="36" dur="500"/>
                                        <p:tgtEl>
                                          <p:spTgt spid="5129">
                                            <p:txEl>
                                              <p:pRg st="3" end="3"/>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5129">
                                            <p:txEl>
                                              <p:pRg st="4" end="4"/>
                                            </p:txEl>
                                          </p:spTgt>
                                        </p:tgtEl>
                                        <p:attrNameLst>
                                          <p:attrName>style.visibility</p:attrName>
                                        </p:attrNameLst>
                                      </p:cBhvr>
                                      <p:to>
                                        <p:strVal val="visible"/>
                                      </p:to>
                                    </p:set>
                                    <p:animEffect transition="in" filter="checkerboard(across)">
                                      <p:cBhvr>
                                        <p:cTn id="39" dur="500"/>
                                        <p:tgtEl>
                                          <p:spTgt spid="51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altLang="ru-RU" sz="3200" b="1" smtClean="0"/>
              <a:t>Колебания напряжения в бытовых электрических сетях</a:t>
            </a:r>
          </a:p>
        </p:txBody>
      </p:sp>
      <p:sp>
        <p:nvSpPr>
          <p:cNvPr id="8195" name="desk1"/>
          <p:cNvSpPr>
            <a:spLocks noEditPoints="1" noChangeArrowheads="1"/>
          </p:cNvSpPr>
          <p:nvPr/>
        </p:nvSpPr>
        <p:spPr bwMode="auto">
          <a:xfrm>
            <a:off x="250825" y="1341438"/>
            <a:ext cx="8569325" cy="1871662"/>
          </a:xfrm>
          <a:custGeom>
            <a:avLst/>
            <a:gdLst>
              <a:gd name="T0" fmla="*/ 0 w 21600"/>
              <a:gd name="T1" fmla="*/ 0 h 21600"/>
              <a:gd name="T2" fmla="*/ 8569325 w 21600"/>
              <a:gd name="T3" fmla="*/ 0 h 21600"/>
              <a:gd name="T4" fmla="*/ 8569325 w 21600"/>
              <a:gd name="T5" fmla="*/ 1871662 h 21600"/>
              <a:gd name="T6" fmla="*/ 0 w 21600"/>
              <a:gd name="T7" fmla="*/ 1871662 h 21600"/>
              <a:gd name="T8" fmla="*/ 4284663 w 21600"/>
              <a:gd name="T9" fmla="*/ 0 h 21600"/>
              <a:gd name="T10" fmla="*/ 8569325 w 21600"/>
              <a:gd name="T11" fmla="*/ 935831 h 21600"/>
              <a:gd name="T12" fmla="*/ 4284663 w 21600"/>
              <a:gd name="T13" fmla="*/ 1871662 h 21600"/>
              <a:gd name="T14" fmla="*/ 0 w 21600"/>
              <a:gd name="T15" fmla="*/ 935831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CCFFFF"/>
          </a:solidFill>
          <a:ln w="38100">
            <a:solidFill>
              <a:srgbClr val="0000FF"/>
            </a:solidFill>
            <a:miter lim="800000"/>
            <a:headEnd/>
            <a:tailEnd/>
          </a:ln>
          <a:effectLst>
            <a:outerShdw dist="107763" dir="2700000" algn="ctr" rotWithShape="0">
              <a:srgbClr val="808080"/>
            </a:outerShdw>
          </a:effectLst>
        </p:spPr>
        <p:txBody>
          <a:bodyPr/>
          <a:lstStyle/>
          <a:p>
            <a:endParaRPr lang="ru-RU"/>
          </a:p>
        </p:txBody>
      </p:sp>
      <p:sp>
        <p:nvSpPr>
          <p:cNvPr id="8196" name="Text Box 4"/>
          <p:cNvSpPr txBox="1">
            <a:spLocks noChangeArrowheads="1"/>
          </p:cNvSpPr>
          <p:nvPr/>
        </p:nvSpPr>
        <p:spPr bwMode="auto">
          <a:xfrm>
            <a:off x="323850" y="1412875"/>
            <a:ext cx="8424863" cy="180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latin typeface="Monotype Corsiva" panose="03010101010201010101" pitchFamily="66" charset="0"/>
              </a:rPr>
              <a:t>Во время измерения напряжения последняя цифра все время изменяется в пределах двух-трех единиц. Поэтому приходиться брать среднее значение этих быстро меняющихся показаний вольтметра.</a:t>
            </a:r>
          </a:p>
        </p:txBody>
      </p:sp>
      <p:sp>
        <p:nvSpPr>
          <p:cNvPr id="8197" name="desk1"/>
          <p:cNvSpPr>
            <a:spLocks noEditPoints="1" noChangeArrowheads="1"/>
          </p:cNvSpPr>
          <p:nvPr/>
        </p:nvSpPr>
        <p:spPr bwMode="auto">
          <a:xfrm>
            <a:off x="250825" y="3429000"/>
            <a:ext cx="8642350" cy="3240088"/>
          </a:xfrm>
          <a:custGeom>
            <a:avLst/>
            <a:gdLst>
              <a:gd name="T0" fmla="*/ 0 w 21600"/>
              <a:gd name="T1" fmla="*/ 0 h 21600"/>
              <a:gd name="T2" fmla="*/ 8642350 w 21600"/>
              <a:gd name="T3" fmla="*/ 0 h 21600"/>
              <a:gd name="T4" fmla="*/ 8642350 w 21600"/>
              <a:gd name="T5" fmla="*/ 3240088 h 21600"/>
              <a:gd name="T6" fmla="*/ 0 w 21600"/>
              <a:gd name="T7" fmla="*/ 3240088 h 21600"/>
              <a:gd name="T8" fmla="*/ 4321175 w 21600"/>
              <a:gd name="T9" fmla="*/ 0 h 21600"/>
              <a:gd name="T10" fmla="*/ 8642350 w 21600"/>
              <a:gd name="T11" fmla="*/ 1620044 h 21600"/>
              <a:gd name="T12" fmla="*/ 4321175 w 21600"/>
              <a:gd name="T13" fmla="*/ 3240088 h 21600"/>
              <a:gd name="T14" fmla="*/ 0 w 21600"/>
              <a:gd name="T15" fmla="*/ 1620044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CCFFFF"/>
          </a:solidFill>
          <a:ln w="38100">
            <a:solidFill>
              <a:srgbClr val="0000FF"/>
            </a:solidFill>
            <a:miter lim="800000"/>
            <a:headEnd/>
            <a:tailEnd/>
          </a:ln>
          <a:effectLst>
            <a:outerShdw dist="107763" dir="2700000" algn="ctr" rotWithShape="0">
              <a:srgbClr val="808080"/>
            </a:outerShdw>
          </a:effectLst>
        </p:spPr>
        <p:txBody>
          <a:bodyPr/>
          <a:lstStyle/>
          <a:p>
            <a:endParaRPr lang="ru-RU"/>
          </a:p>
        </p:txBody>
      </p:sp>
      <p:sp>
        <p:nvSpPr>
          <p:cNvPr id="8198" name="Text Box 6"/>
          <p:cNvSpPr txBox="1">
            <a:spLocks noChangeArrowheads="1"/>
          </p:cNvSpPr>
          <p:nvPr/>
        </p:nvSpPr>
        <p:spPr bwMode="auto">
          <a:xfrm>
            <a:off x="323850" y="3500438"/>
            <a:ext cx="8424863" cy="3081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ru-RU" altLang="ru-RU" sz="2800" b="1">
                <a:latin typeface="Monotype Corsiva" panose="03010101010201010101" pitchFamily="66" charset="0"/>
              </a:rPr>
              <a:t>В  России номинальное напряжение в бытовых сетях 220 В.  Как вы видите, реальное напряжение может отличаться от 220 В. Обычно напряжение либо немного выше этого значения, либо ниже. Это зависит от дополнительно включенных электроприборов. Моменты включения электроприборов является случайными и приводят к случайной изменчивости напряжения</a:t>
            </a:r>
          </a:p>
        </p:txBody>
      </p:sp>
      <p:sp>
        <p:nvSpPr>
          <p:cNvPr id="8200" name="Text Box 8"/>
          <p:cNvSpPr txBox="1">
            <a:spLocks noChangeArrowheads="1"/>
          </p:cNvSpPr>
          <p:nvPr/>
        </p:nvSpPr>
        <p:spPr bwMode="auto">
          <a:xfrm>
            <a:off x="323850" y="3573463"/>
            <a:ext cx="8424863" cy="180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2800" b="1">
                <a:latin typeface="Monotype Corsiva" panose="03010101010201010101" pitchFamily="66" charset="0"/>
              </a:rPr>
              <a:t>Электрические приборы в России рассчитаны на напряжение 220 В. При небольших отклонениях напряжения от 220 В они работают исправно, а при значительных колебаниях напряжения могут прийти в негодность.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1000" fill="hold"/>
                                        <p:tgtEl>
                                          <p:spTgt spid="8195"/>
                                        </p:tgtEl>
                                        <p:attrNameLst>
                                          <p:attrName>ppt_x</p:attrName>
                                        </p:attrNameLst>
                                      </p:cBhvr>
                                      <p:tavLst>
                                        <p:tav tm="0">
                                          <p:val>
                                            <p:strVal val="#ppt_x-.2"/>
                                          </p:val>
                                        </p:tav>
                                        <p:tav tm="100000">
                                          <p:val>
                                            <p:strVal val="#ppt_x"/>
                                          </p:val>
                                        </p:tav>
                                      </p:tavLst>
                                    </p:anim>
                                    <p:anim calcmode="lin" valueType="num">
                                      <p:cBhvr>
                                        <p:cTn id="8" dur="1000" fill="hold"/>
                                        <p:tgtEl>
                                          <p:spTgt spid="8195"/>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5"/>
                                        </p:tgtEl>
                                      </p:cBhvr>
                                    </p:animEffect>
                                  </p:childTnLst>
                                </p:cTn>
                              </p:par>
                            </p:childTnLst>
                          </p:cTn>
                        </p:par>
                        <p:par>
                          <p:cTn id="10" fill="hold" nodeType="afterGroup">
                            <p:stCondLst>
                              <p:cond delay="10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8196">
                                            <p:txEl>
                                              <p:pRg st="0" end="0"/>
                                            </p:txEl>
                                          </p:spTgt>
                                        </p:tgtEl>
                                        <p:attrNameLst>
                                          <p:attrName>style.visibility</p:attrName>
                                        </p:attrNameLst>
                                      </p:cBhvr>
                                      <p:to>
                                        <p:strVal val="visible"/>
                                      </p:to>
                                    </p:set>
                                    <p:anim calcmode="discrete" valueType="clr">
                                      <p:cBhvr override="childStyle">
                                        <p:cTn id="13" dur="80"/>
                                        <p:tgtEl>
                                          <p:spTgt spid="819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196">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8196">
                                            <p:txEl>
                                              <p:pRg st="0" end="0"/>
                                            </p:txEl>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8197"/>
                                        </p:tgtEl>
                                        <p:attrNameLst>
                                          <p:attrName>style.visibility</p:attrName>
                                        </p:attrNameLst>
                                      </p:cBhvr>
                                      <p:to>
                                        <p:strVal val="visible"/>
                                      </p:to>
                                    </p:set>
                                    <p:anim calcmode="lin" valueType="num">
                                      <p:cBhvr>
                                        <p:cTn id="20" dur="1000" fill="hold"/>
                                        <p:tgtEl>
                                          <p:spTgt spid="8197"/>
                                        </p:tgtEl>
                                        <p:attrNameLst>
                                          <p:attrName>ppt_x</p:attrName>
                                        </p:attrNameLst>
                                      </p:cBhvr>
                                      <p:tavLst>
                                        <p:tav tm="0">
                                          <p:val>
                                            <p:strVal val="#ppt_x-.2"/>
                                          </p:val>
                                        </p:tav>
                                        <p:tav tm="100000">
                                          <p:val>
                                            <p:strVal val="#ppt_x"/>
                                          </p:val>
                                        </p:tav>
                                      </p:tavLst>
                                    </p:anim>
                                    <p:anim calcmode="lin" valueType="num">
                                      <p:cBhvr>
                                        <p:cTn id="21" dur="1000" fill="hold"/>
                                        <p:tgtEl>
                                          <p:spTgt spid="819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81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198">
                                            <p:txEl>
                                              <p:pRg st="0" end="0"/>
                                            </p:txEl>
                                          </p:spTgt>
                                        </p:tgtEl>
                                        <p:attrNameLst>
                                          <p:attrName>style.visibility</p:attrName>
                                        </p:attrNameLst>
                                      </p:cBhvr>
                                      <p:to>
                                        <p:strVal val="visible"/>
                                      </p:to>
                                    </p:set>
                                    <p:animEffect transition="in" filter="checkerboard(across)">
                                      <p:cBhvr>
                                        <p:cTn id="27" dur="500"/>
                                        <p:tgtEl>
                                          <p:spTgt spid="819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4" fill="hold" nodeType="clickEffect">
                                  <p:stCondLst>
                                    <p:cond delay="0"/>
                                  </p:stCondLst>
                                  <p:childTnLst>
                                    <p:anim calcmode="lin" valueType="num">
                                      <p:cBhvr additive="base">
                                        <p:cTn id="31" dur="500"/>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32" dur="500"/>
                                        <p:tgtEl>
                                          <p:spTgt spid="8198">
                                            <p:txEl>
                                              <p:pRg st="0" end="0"/>
                                            </p:txEl>
                                          </p:spTgt>
                                        </p:tgtEl>
                                        <p:attrNameLst>
                                          <p:attrName>ppt_y</p:attrName>
                                        </p:attrNameLst>
                                      </p:cBhvr>
                                      <p:tavLst>
                                        <p:tav tm="0">
                                          <p:val>
                                            <p:strVal val="ppt_y"/>
                                          </p:val>
                                        </p:tav>
                                        <p:tav tm="100000">
                                          <p:val>
                                            <p:strVal val="1+ppt_h/2"/>
                                          </p:val>
                                        </p:tav>
                                      </p:tavLst>
                                    </p:anim>
                                    <p:set>
                                      <p:cBhvr>
                                        <p:cTn id="33" dur="1" fill="hold">
                                          <p:stCondLst>
                                            <p:cond delay="499"/>
                                          </p:stCondLst>
                                        </p:cTn>
                                        <p:tgtEl>
                                          <p:spTgt spid="8198">
                                            <p:txEl>
                                              <p:pRg st="0" end="0"/>
                                            </p:txEl>
                                          </p:spTgt>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8200">
                                            <p:txEl>
                                              <p:pRg st="0" end="0"/>
                                            </p:txEl>
                                          </p:spTgt>
                                        </p:tgtEl>
                                        <p:attrNameLst>
                                          <p:attrName>style.visibility</p:attrName>
                                        </p:attrNameLst>
                                      </p:cBhvr>
                                      <p:to>
                                        <p:strVal val="visible"/>
                                      </p:to>
                                    </p:set>
                                    <p:animEffect transition="in" filter="checkerboard(across)">
                                      <p:cBhvr>
                                        <p:cTn id="38" dur="500"/>
                                        <p:tgtEl>
                                          <p:spTgt spid="82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ru-RU" altLang="ru-RU" sz="3200" b="1" smtClean="0"/>
              <a:t>Колебания напряжения в бытовых электрических сетях</a:t>
            </a:r>
          </a:p>
        </p:txBody>
      </p:sp>
      <p:sp>
        <p:nvSpPr>
          <p:cNvPr id="6147" name="desk1"/>
          <p:cNvSpPr>
            <a:spLocks noEditPoints="1" noChangeArrowheads="1"/>
          </p:cNvSpPr>
          <p:nvPr/>
        </p:nvSpPr>
        <p:spPr bwMode="auto">
          <a:xfrm>
            <a:off x="250825" y="1412875"/>
            <a:ext cx="4968875" cy="2303463"/>
          </a:xfrm>
          <a:custGeom>
            <a:avLst/>
            <a:gdLst>
              <a:gd name="T0" fmla="*/ 0 w 21600"/>
              <a:gd name="T1" fmla="*/ 0 h 21600"/>
              <a:gd name="T2" fmla="*/ 4968875 w 21600"/>
              <a:gd name="T3" fmla="*/ 0 h 21600"/>
              <a:gd name="T4" fmla="*/ 4968875 w 21600"/>
              <a:gd name="T5" fmla="*/ 2303463 h 21600"/>
              <a:gd name="T6" fmla="*/ 0 w 21600"/>
              <a:gd name="T7" fmla="*/ 2303463 h 21600"/>
              <a:gd name="T8" fmla="*/ 2484438 w 21600"/>
              <a:gd name="T9" fmla="*/ 0 h 21600"/>
              <a:gd name="T10" fmla="*/ 4968875 w 21600"/>
              <a:gd name="T11" fmla="*/ 1151732 h 21600"/>
              <a:gd name="T12" fmla="*/ 2484438 w 21600"/>
              <a:gd name="T13" fmla="*/ 2303463 h 21600"/>
              <a:gd name="T14" fmla="*/ 0 w 21600"/>
              <a:gd name="T15" fmla="*/ 1151732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CCFFFF"/>
          </a:solidFill>
          <a:ln w="38100">
            <a:solidFill>
              <a:srgbClr val="0000FF"/>
            </a:solidFill>
            <a:miter lim="800000"/>
            <a:headEnd/>
            <a:tailEnd/>
          </a:ln>
          <a:effectLst>
            <a:outerShdw dist="107763" dir="2700000" algn="ctr" rotWithShape="0">
              <a:srgbClr val="808080"/>
            </a:outerShdw>
          </a:effectLst>
        </p:spPr>
        <p:txBody>
          <a:bodyPr/>
          <a:lstStyle/>
          <a:p>
            <a:endParaRPr lang="ru-RU"/>
          </a:p>
        </p:txBody>
      </p:sp>
      <p:sp>
        <p:nvSpPr>
          <p:cNvPr id="6148" name="Text Box 6"/>
          <p:cNvSpPr txBox="1">
            <a:spLocks noChangeArrowheads="1"/>
          </p:cNvSpPr>
          <p:nvPr/>
        </p:nvSpPr>
        <p:spPr bwMode="auto">
          <a:xfrm>
            <a:off x="323850" y="1557338"/>
            <a:ext cx="4895850" cy="2017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a:t>225 В,	227 В,	225 В,	228 В,	225 В,</a:t>
            </a:r>
          </a:p>
          <a:p>
            <a:pPr algn="ctr" eaLnBrk="1" hangingPunct="1">
              <a:spcBef>
                <a:spcPct val="50000"/>
              </a:spcBef>
            </a:pPr>
            <a:r>
              <a:rPr lang="ru-RU" altLang="ru-RU"/>
              <a:t>228 В,	218 В,	217 В,	218 В,	220 В,</a:t>
            </a:r>
          </a:p>
          <a:p>
            <a:pPr algn="ctr" eaLnBrk="1" hangingPunct="1">
              <a:spcBef>
                <a:spcPct val="50000"/>
              </a:spcBef>
            </a:pPr>
            <a:r>
              <a:rPr lang="ru-RU" altLang="ru-RU"/>
              <a:t>223 В,	225 В,	216 В,	222 В,	224 В,</a:t>
            </a:r>
          </a:p>
          <a:p>
            <a:pPr algn="ctr" eaLnBrk="1" hangingPunct="1">
              <a:spcBef>
                <a:spcPct val="50000"/>
              </a:spcBef>
            </a:pPr>
            <a:r>
              <a:rPr lang="ru-RU" altLang="ru-RU"/>
              <a:t>220 В,	218 В,	221 В,	220 В,	216 В,</a:t>
            </a:r>
          </a:p>
          <a:p>
            <a:pPr algn="ctr" eaLnBrk="1" hangingPunct="1">
              <a:spcBef>
                <a:spcPct val="50000"/>
              </a:spcBef>
            </a:pPr>
            <a:r>
              <a:rPr lang="ru-RU" altLang="ru-RU"/>
              <a:t>214 В,	219 В,	231 В,	228 В,	227 В.</a:t>
            </a:r>
          </a:p>
        </p:txBody>
      </p:sp>
      <p:sp>
        <p:nvSpPr>
          <p:cNvPr id="9224" name="Text Box 8"/>
          <p:cNvSpPr txBox="1">
            <a:spLocks noChangeArrowheads="1"/>
          </p:cNvSpPr>
          <p:nvPr/>
        </p:nvSpPr>
        <p:spPr bwMode="auto">
          <a:xfrm>
            <a:off x="5435600" y="1412875"/>
            <a:ext cx="3457575" cy="180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1.Какое  самое большое напряжение было зафиксировано в период наблюдения?</a:t>
            </a:r>
          </a:p>
        </p:txBody>
      </p:sp>
      <p:sp>
        <p:nvSpPr>
          <p:cNvPr id="9226" name="Text Box 10"/>
          <p:cNvSpPr txBox="1">
            <a:spLocks noChangeArrowheads="1"/>
          </p:cNvSpPr>
          <p:nvPr/>
        </p:nvSpPr>
        <p:spPr bwMode="auto">
          <a:xfrm>
            <a:off x="179388" y="3860800"/>
            <a:ext cx="8964612" cy="116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2.Какое  самое маленькое напряжение было зафиксировано?</a:t>
            </a:r>
          </a:p>
          <a:p>
            <a:pPr eaLnBrk="1" hangingPunct="1">
              <a:spcBef>
                <a:spcPct val="50000"/>
              </a:spcBef>
            </a:pPr>
            <a:endParaRPr lang="ru-RU" altLang="ru-RU" sz="2800">
              <a:solidFill>
                <a:schemeClr val="accent2"/>
              </a:solidFill>
              <a:latin typeface="Monotype Corsiva" panose="03010101010201010101" pitchFamily="66" charset="0"/>
            </a:endParaRPr>
          </a:p>
        </p:txBody>
      </p:sp>
      <p:sp>
        <p:nvSpPr>
          <p:cNvPr id="9227" name="Text Box 11"/>
          <p:cNvSpPr txBox="1">
            <a:spLocks noChangeArrowheads="1"/>
          </p:cNvSpPr>
          <p:nvPr/>
        </p:nvSpPr>
        <p:spPr bwMode="auto">
          <a:xfrm>
            <a:off x="179388" y="4581525"/>
            <a:ext cx="82804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3. Каков размах значений напряжения?</a:t>
            </a:r>
          </a:p>
        </p:txBody>
      </p:sp>
      <p:sp>
        <p:nvSpPr>
          <p:cNvPr id="6152" name="Text Box 12"/>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9229" name="Text Box 13"/>
          <p:cNvSpPr txBox="1">
            <a:spLocks noChangeArrowheads="1"/>
          </p:cNvSpPr>
          <p:nvPr/>
        </p:nvSpPr>
        <p:spPr bwMode="auto">
          <a:xfrm>
            <a:off x="179388" y="5157788"/>
            <a:ext cx="8713787"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4. Какова медиана и мода напряжения?</a:t>
            </a:r>
          </a:p>
        </p:txBody>
      </p:sp>
      <p:sp>
        <p:nvSpPr>
          <p:cNvPr id="9230" name="Text Box 14"/>
          <p:cNvSpPr txBox="1">
            <a:spLocks noChangeArrowheads="1"/>
          </p:cNvSpPr>
          <p:nvPr/>
        </p:nvSpPr>
        <p:spPr bwMode="auto">
          <a:xfrm>
            <a:off x="250825" y="5805488"/>
            <a:ext cx="8281988"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5. Каково среднее значение напряжения?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checkerboard(across)">
                                      <p:cBhvr>
                                        <p:cTn id="7" dur="500"/>
                                        <p:tgtEl>
                                          <p:spTgt spid="92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226">
                                            <p:txEl>
                                              <p:pRg st="0" end="0"/>
                                            </p:txEl>
                                          </p:spTgt>
                                        </p:tgtEl>
                                        <p:attrNameLst>
                                          <p:attrName>style.visibility</p:attrName>
                                        </p:attrNameLst>
                                      </p:cBhvr>
                                      <p:to>
                                        <p:strVal val="visible"/>
                                      </p:to>
                                    </p:set>
                                    <p:animEffect transition="in" filter="checkerboard(across)">
                                      <p:cBhvr>
                                        <p:cTn id="12" dur="500"/>
                                        <p:tgtEl>
                                          <p:spTgt spid="92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227">
                                            <p:txEl>
                                              <p:pRg st="0" end="0"/>
                                            </p:txEl>
                                          </p:spTgt>
                                        </p:tgtEl>
                                        <p:attrNameLst>
                                          <p:attrName>style.visibility</p:attrName>
                                        </p:attrNameLst>
                                      </p:cBhvr>
                                      <p:to>
                                        <p:strVal val="visible"/>
                                      </p:to>
                                    </p:set>
                                    <p:animEffect transition="in" filter="checkerboard(across)">
                                      <p:cBhvr>
                                        <p:cTn id="17" dur="500"/>
                                        <p:tgtEl>
                                          <p:spTgt spid="922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9229">
                                            <p:txEl>
                                              <p:pRg st="0" end="0"/>
                                            </p:txEl>
                                          </p:spTgt>
                                        </p:tgtEl>
                                        <p:attrNameLst>
                                          <p:attrName>style.visibility</p:attrName>
                                        </p:attrNameLst>
                                      </p:cBhvr>
                                      <p:to>
                                        <p:strVal val="visible"/>
                                      </p:to>
                                    </p:set>
                                    <p:animEffect transition="in" filter="checkerboard(across)">
                                      <p:cBhvr>
                                        <p:cTn id="22" dur="500"/>
                                        <p:tgtEl>
                                          <p:spTgt spid="9229">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230"/>
                                        </p:tgtEl>
                                        <p:attrNameLst>
                                          <p:attrName>style.visibility</p:attrName>
                                        </p:attrNameLst>
                                      </p:cBhvr>
                                      <p:to>
                                        <p:strVal val="visible"/>
                                      </p:to>
                                    </p:set>
                                    <p:animEffect transition="in" filter="checkerboard(across)">
                                      <p:cBhvr>
                                        <p:cTn id="27" dur="500"/>
                                        <p:tgtEl>
                                          <p:spTgt spid="9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3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8229600" cy="574675"/>
          </a:xfrm>
        </p:spPr>
        <p:txBody>
          <a:bodyPr/>
          <a:lstStyle/>
          <a:p>
            <a:pPr eaLnBrk="1" hangingPunct="1"/>
            <a:r>
              <a:rPr lang="ru-RU" altLang="ru-RU" sz="3200" b="1" smtClean="0"/>
              <a:t>Урожайность зерновых культур</a:t>
            </a:r>
          </a:p>
        </p:txBody>
      </p:sp>
      <p:sp>
        <p:nvSpPr>
          <p:cNvPr id="7171" name="Line 14"/>
          <p:cNvSpPr>
            <a:spLocks noChangeShapeType="1"/>
          </p:cNvSpPr>
          <p:nvPr/>
        </p:nvSpPr>
        <p:spPr bwMode="auto">
          <a:xfrm flipH="1">
            <a:off x="7812088" y="0"/>
            <a:ext cx="73025" cy="6742113"/>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7172" name="Rectangle 15"/>
          <p:cNvSpPr>
            <a:spLocks noChangeArrowheads="1"/>
          </p:cNvSpPr>
          <p:nvPr/>
        </p:nvSpPr>
        <p:spPr bwMode="auto">
          <a:xfrm>
            <a:off x="179388" y="620713"/>
            <a:ext cx="8785225" cy="792162"/>
          </a:xfrm>
          <a:prstGeom prst="rect">
            <a:avLst/>
          </a:prstGeom>
          <a:solidFill>
            <a:srgbClr val="CCFFFF"/>
          </a:solidFill>
          <a:ln w="38100">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7173" name="Text Box 16"/>
          <p:cNvSpPr txBox="1">
            <a:spLocks noChangeArrowheads="1"/>
          </p:cNvSpPr>
          <p:nvPr/>
        </p:nvSpPr>
        <p:spPr bwMode="auto">
          <a:xfrm>
            <a:off x="250825" y="692150"/>
            <a:ext cx="8569325" cy="1054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b="1">
                <a:solidFill>
                  <a:srgbClr val="0033CC"/>
                </a:solidFill>
              </a:rPr>
              <a:t>Таблица 1.  Урожайность зерновых культур в России в 1992-2001 гг.                       (вес после доработки)</a:t>
            </a:r>
          </a:p>
          <a:p>
            <a:pPr eaLnBrk="1" hangingPunct="1">
              <a:spcBef>
                <a:spcPct val="50000"/>
              </a:spcBef>
            </a:pPr>
            <a:endParaRPr lang="ru-RU" altLang="ru-RU"/>
          </a:p>
        </p:txBody>
      </p:sp>
      <p:graphicFrame>
        <p:nvGraphicFramePr>
          <p:cNvPr id="10309" name="Group 69"/>
          <p:cNvGraphicFramePr>
            <a:graphicFrameLocks noGrp="1"/>
          </p:cNvGraphicFramePr>
          <p:nvPr>
            <p:ph idx="1"/>
          </p:nvPr>
        </p:nvGraphicFramePr>
        <p:xfrm>
          <a:off x="179388" y="1557338"/>
          <a:ext cx="8713787" cy="1198562"/>
        </p:xfrm>
        <a:graphic>
          <a:graphicData uri="http://schemas.openxmlformats.org/drawingml/2006/table">
            <a:tbl>
              <a:tblPr/>
              <a:tblGrid>
                <a:gridCol w="792162">
                  <a:extLst>
                    <a:ext uri="{9D8B030D-6E8A-4147-A177-3AD203B41FA5}">
                      <a16:colId xmlns:a16="http://schemas.microsoft.com/office/drawing/2014/main" xmlns="" val="20000"/>
                    </a:ext>
                  </a:extLst>
                </a:gridCol>
                <a:gridCol w="793750">
                  <a:extLst>
                    <a:ext uri="{9D8B030D-6E8A-4147-A177-3AD203B41FA5}">
                      <a16:colId xmlns:a16="http://schemas.microsoft.com/office/drawing/2014/main" xmlns="" val="20001"/>
                    </a:ext>
                  </a:extLst>
                </a:gridCol>
                <a:gridCol w="790575">
                  <a:extLst>
                    <a:ext uri="{9D8B030D-6E8A-4147-A177-3AD203B41FA5}">
                      <a16:colId xmlns:a16="http://schemas.microsoft.com/office/drawing/2014/main" xmlns="" val="20002"/>
                    </a:ext>
                  </a:extLst>
                </a:gridCol>
                <a:gridCol w="792163">
                  <a:extLst>
                    <a:ext uri="{9D8B030D-6E8A-4147-A177-3AD203B41FA5}">
                      <a16:colId xmlns:a16="http://schemas.microsoft.com/office/drawing/2014/main" xmlns="" val="20003"/>
                    </a:ext>
                  </a:extLst>
                </a:gridCol>
                <a:gridCol w="792162">
                  <a:extLst>
                    <a:ext uri="{9D8B030D-6E8A-4147-A177-3AD203B41FA5}">
                      <a16:colId xmlns:a16="http://schemas.microsoft.com/office/drawing/2014/main" xmlns="" val="20004"/>
                    </a:ext>
                  </a:extLst>
                </a:gridCol>
                <a:gridCol w="792163">
                  <a:extLst>
                    <a:ext uri="{9D8B030D-6E8A-4147-A177-3AD203B41FA5}">
                      <a16:colId xmlns:a16="http://schemas.microsoft.com/office/drawing/2014/main" xmlns="" val="20005"/>
                    </a:ext>
                  </a:extLst>
                </a:gridCol>
                <a:gridCol w="792162">
                  <a:extLst>
                    <a:ext uri="{9D8B030D-6E8A-4147-A177-3AD203B41FA5}">
                      <a16:colId xmlns:a16="http://schemas.microsoft.com/office/drawing/2014/main" xmlns="" val="20006"/>
                    </a:ext>
                  </a:extLst>
                </a:gridCol>
                <a:gridCol w="793750">
                  <a:extLst>
                    <a:ext uri="{9D8B030D-6E8A-4147-A177-3AD203B41FA5}">
                      <a16:colId xmlns:a16="http://schemas.microsoft.com/office/drawing/2014/main" xmlns="" val="20007"/>
                    </a:ext>
                  </a:extLst>
                </a:gridCol>
                <a:gridCol w="790575">
                  <a:extLst>
                    <a:ext uri="{9D8B030D-6E8A-4147-A177-3AD203B41FA5}">
                      <a16:colId xmlns:a16="http://schemas.microsoft.com/office/drawing/2014/main" xmlns="" val="20008"/>
                    </a:ext>
                  </a:extLst>
                </a:gridCol>
                <a:gridCol w="792163">
                  <a:extLst>
                    <a:ext uri="{9D8B030D-6E8A-4147-A177-3AD203B41FA5}">
                      <a16:colId xmlns:a16="http://schemas.microsoft.com/office/drawing/2014/main" xmlns="" val="20009"/>
                    </a:ext>
                  </a:extLst>
                </a:gridCol>
                <a:gridCol w="792162">
                  <a:extLst>
                    <a:ext uri="{9D8B030D-6E8A-4147-A177-3AD203B41FA5}">
                      <a16:colId xmlns:a16="http://schemas.microsoft.com/office/drawing/2014/main" xmlns="" val="20010"/>
                    </a:ext>
                  </a:extLst>
                </a:gridCol>
              </a:tblGrid>
              <a:tr h="69516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год</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1995</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1996</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1997</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1999</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2000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2001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extLst>
                  <a:ext uri="{0D108BD9-81ED-4DB2-BD59-A6C34878D82A}">
                    <a16:rowId xmlns:a16="http://schemas.microsoft.com/office/drawing/2014/main" xmlns="" val="10000"/>
                  </a:ext>
                </a:extLst>
              </a:tr>
              <a:tr h="50339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ц/га</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18,0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17,1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15,3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13,1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14,9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17,8</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12,9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14,4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15,6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19,4</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extLst>
                  <a:ext uri="{0D108BD9-81ED-4DB2-BD59-A6C34878D82A}">
                    <a16:rowId xmlns:a16="http://schemas.microsoft.com/office/drawing/2014/main" xmlns="" val="10001"/>
                  </a:ext>
                </a:extLst>
              </a:tr>
            </a:tbl>
          </a:graphicData>
        </a:graphic>
      </p:graphicFrame>
      <p:sp>
        <p:nvSpPr>
          <p:cNvPr id="10310" name="Text Box 70"/>
          <p:cNvSpPr txBox="1">
            <a:spLocks noChangeArrowheads="1"/>
          </p:cNvSpPr>
          <p:nvPr/>
        </p:nvSpPr>
        <p:spPr bwMode="auto">
          <a:xfrm>
            <a:off x="285720" y="2997200"/>
            <a:ext cx="860745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dirty="0">
                <a:solidFill>
                  <a:schemeClr val="accent2"/>
                </a:solidFill>
                <a:latin typeface="Monotype Corsiva" panose="03010101010201010101" pitchFamily="66" charset="0"/>
              </a:rPr>
              <a:t>6. </a:t>
            </a:r>
            <a:r>
              <a:rPr lang="ru-RU" altLang="ru-RU" sz="2000" b="1" dirty="0">
                <a:solidFill>
                  <a:schemeClr val="accent2"/>
                </a:solidFill>
                <a:latin typeface="Monotype Corsiva" panose="03010101010201010101" pitchFamily="66" charset="0"/>
              </a:rPr>
              <a:t>Является ли урожайность зерновых культур в разные годы постоянной величиной?</a:t>
            </a:r>
            <a:endParaRPr lang="ru-RU" altLang="ru-RU" sz="2800" b="1" dirty="0">
              <a:solidFill>
                <a:schemeClr val="accent2"/>
              </a:solidFill>
              <a:latin typeface="Monotype Corsiva" panose="03010101010201010101" pitchFamily="66" charset="0"/>
            </a:endParaRPr>
          </a:p>
        </p:txBody>
      </p:sp>
      <p:sp>
        <p:nvSpPr>
          <p:cNvPr id="10311" name="Text Box 71"/>
          <p:cNvSpPr txBox="1">
            <a:spLocks noChangeArrowheads="1"/>
          </p:cNvSpPr>
          <p:nvPr/>
        </p:nvSpPr>
        <p:spPr bwMode="auto">
          <a:xfrm>
            <a:off x="285720" y="3429000"/>
            <a:ext cx="856932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000" b="1" dirty="0" smtClean="0">
                <a:solidFill>
                  <a:schemeClr val="accent2"/>
                </a:solidFill>
                <a:latin typeface="Monotype Corsiva" panose="03010101010201010101" pitchFamily="66" charset="0"/>
              </a:rPr>
              <a:t>7. Одна или несколько </a:t>
            </a:r>
            <a:r>
              <a:rPr lang="ru-RU" altLang="ru-RU" sz="2000" b="1" dirty="0">
                <a:solidFill>
                  <a:schemeClr val="accent2"/>
                </a:solidFill>
                <a:latin typeface="Monotype Corsiva" panose="03010101010201010101" pitchFamily="66" charset="0"/>
              </a:rPr>
              <a:t>причин, на ваш взгляд, могут влиять на </a:t>
            </a:r>
            <a:r>
              <a:rPr lang="ru-RU" altLang="ru-RU" sz="2000" b="1" dirty="0" smtClean="0">
                <a:solidFill>
                  <a:schemeClr val="accent2"/>
                </a:solidFill>
                <a:latin typeface="Monotype Corsiva" panose="03010101010201010101" pitchFamily="66" charset="0"/>
              </a:rPr>
              <a:t>урожайность?</a:t>
            </a:r>
            <a:endParaRPr lang="ru-RU" altLang="ru-RU" sz="2000" b="1" dirty="0">
              <a:solidFill>
                <a:schemeClr val="accent2"/>
              </a:solidFill>
              <a:latin typeface="Monotype Corsiva" panose="03010101010201010101" pitchFamily="66" charset="0"/>
            </a:endParaRPr>
          </a:p>
        </p:txBody>
      </p:sp>
      <p:sp>
        <p:nvSpPr>
          <p:cNvPr id="10312" name="Text Box 72"/>
          <p:cNvSpPr txBox="1">
            <a:spLocks noChangeArrowheads="1"/>
          </p:cNvSpPr>
          <p:nvPr/>
        </p:nvSpPr>
        <p:spPr bwMode="auto">
          <a:xfrm>
            <a:off x="285720" y="3786190"/>
            <a:ext cx="8569325"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000" b="1" dirty="0">
                <a:solidFill>
                  <a:schemeClr val="accent2"/>
                </a:solidFill>
                <a:latin typeface="Monotype Corsiva" panose="03010101010201010101" pitchFamily="66" charset="0"/>
              </a:rPr>
              <a:t>8. Укажите, какие причины могут, на ваш взгляд, повлиять на урожайность.</a:t>
            </a:r>
          </a:p>
        </p:txBody>
      </p:sp>
      <p:sp>
        <p:nvSpPr>
          <p:cNvPr id="10313" name="Text Box 73"/>
          <p:cNvSpPr txBox="1">
            <a:spLocks noChangeArrowheads="1"/>
          </p:cNvSpPr>
          <p:nvPr/>
        </p:nvSpPr>
        <p:spPr bwMode="auto">
          <a:xfrm>
            <a:off x="6000760" y="5572140"/>
            <a:ext cx="228436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sz="2800" b="1" dirty="0">
              <a:solidFill>
                <a:schemeClr val="accent2"/>
              </a:solidFill>
              <a:latin typeface="Monotype Corsiva" panose="03010101010201010101" pitchFamily="66" charset="0"/>
            </a:endParaRPr>
          </a:p>
        </p:txBody>
      </p:sp>
      <p:sp>
        <p:nvSpPr>
          <p:cNvPr id="11" name="Прямоугольник 10"/>
          <p:cNvSpPr/>
          <p:nvPr/>
        </p:nvSpPr>
        <p:spPr>
          <a:xfrm>
            <a:off x="428596" y="4357694"/>
            <a:ext cx="8501122" cy="2031325"/>
          </a:xfrm>
          <a:prstGeom prst="rect">
            <a:avLst/>
          </a:prstGeom>
        </p:spPr>
        <p:txBody>
          <a:bodyPr wrap="square">
            <a:spAutoFit/>
          </a:bodyPr>
          <a:lstStyle/>
          <a:p>
            <a:pPr eaLnBrk="1" hangingPunct="1">
              <a:spcBef>
                <a:spcPct val="50000"/>
              </a:spcBef>
            </a:pPr>
            <a:r>
              <a:rPr lang="ru-RU" altLang="ru-RU" b="1" dirty="0" smtClean="0">
                <a:solidFill>
                  <a:schemeClr val="accent2"/>
                </a:solidFill>
                <a:latin typeface="Monotype Corsiva" panose="03010101010201010101" pitchFamily="66" charset="0"/>
              </a:rPr>
              <a:t>9. Какие из перечисленных ниже причин могут влиять на урожайность:</a:t>
            </a:r>
          </a:p>
          <a:p>
            <a:pPr eaLnBrk="1" hangingPunct="1">
              <a:spcBef>
                <a:spcPct val="50000"/>
              </a:spcBef>
            </a:pPr>
            <a:r>
              <a:rPr lang="ru-RU" altLang="ru-RU" b="1" dirty="0" smtClean="0">
                <a:solidFill>
                  <a:schemeClr val="accent2"/>
                </a:solidFill>
                <a:latin typeface="Monotype Corsiva" panose="03010101010201010101" pitchFamily="66" charset="0"/>
              </a:rPr>
              <a:t>а) погодные условия;		б) тип почвы;		в) удобрения;</a:t>
            </a:r>
          </a:p>
          <a:p>
            <a:pPr eaLnBrk="1" hangingPunct="1">
              <a:spcBef>
                <a:spcPct val="50000"/>
              </a:spcBef>
            </a:pPr>
            <a:r>
              <a:rPr lang="ru-RU" altLang="ru-RU" b="1" dirty="0" smtClean="0">
                <a:solidFill>
                  <a:schemeClr val="accent2"/>
                </a:solidFill>
                <a:latin typeface="Monotype Corsiva" panose="03010101010201010101" pitchFamily="66" charset="0"/>
              </a:rPr>
              <a:t>г) сроки посева;		</a:t>
            </a:r>
            <a:r>
              <a:rPr lang="ru-RU" altLang="ru-RU" b="1" dirty="0" err="1" smtClean="0">
                <a:solidFill>
                  <a:schemeClr val="accent2"/>
                </a:solidFill>
                <a:latin typeface="Monotype Corsiva" panose="03010101010201010101" pitchFamily="66" charset="0"/>
              </a:rPr>
              <a:t>д</a:t>
            </a:r>
            <a:r>
              <a:rPr lang="ru-RU" altLang="ru-RU" b="1" dirty="0" smtClean="0">
                <a:solidFill>
                  <a:schemeClr val="accent2"/>
                </a:solidFill>
                <a:latin typeface="Monotype Corsiva" panose="03010101010201010101" pitchFamily="66" charset="0"/>
              </a:rPr>
              <a:t>) результаты футбольного матча;</a:t>
            </a:r>
          </a:p>
          <a:p>
            <a:pPr eaLnBrk="1" hangingPunct="1">
              <a:spcBef>
                <a:spcPct val="50000"/>
              </a:spcBef>
            </a:pPr>
            <a:r>
              <a:rPr lang="ru-RU" altLang="ru-RU" b="1" dirty="0" smtClean="0">
                <a:solidFill>
                  <a:schemeClr val="accent2"/>
                </a:solidFill>
                <a:latin typeface="Monotype Corsiva" panose="03010101010201010101" pitchFamily="66" charset="0"/>
              </a:rPr>
              <a:t>е) сроки уборки;		ж) птицы и насекомые;</a:t>
            </a:r>
          </a:p>
          <a:p>
            <a:pPr eaLnBrk="1" hangingPunct="1">
              <a:spcBef>
                <a:spcPct val="50000"/>
              </a:spcBef>
            </a:pPr>
            <a:r>
              <a:rPr lang="ru-RU" altLang="ru-RU" b="1" dirty="0" err="1" smtClean="0">
                <a:solidFill>
                  <a:schemeClr val="accent2"/>
                </a:solidFill>
                <a:latin typeface="Monotype Corsiva" panose="03010101010201010101" pitchFamily="66" charset="0"/>
              </a:rPr>
              <a:t>з</a:t>
            </a:r>
            <a:r>
              <a:rPr lang="ru-RU" altLang="ru-RU" b="1" dirty="0" smtClean="0">
                <a:solidFill>
                  <a:schemeClr val="accent2"/>
                </a:solidFill>
                <a:latin typeface="Monotype Corsiva" panose="03010101010201010101" pitchFamily="66" charset="0"/>
              </a:rPr>
              <a:t>) качество посевного зерна.</a:t>
            </a:r>
            <a:endParaRPr lang="ru-RU" altLang="ru-RU" b="1" dirty="0">
              <a:solidFill>
                <a:schemeClr val="accent2"/>
              </a:solidFill>
              <a:latin typeface="Monotype Corsiva" panose="03010101010201010101"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0310">
                                            <p:txEl>
                                              <p:pRg st="0" end="0"/>
                                            </p:txEl>
                                          </p:spTgt>
                                        </p:tgtEl>
                                        <p:attrNameLst>
                                          <p:attrName>style.visibility</p:attrName>
                                        </p:attrNameLst>
                                      </p:cBhvr>
                                      <p:to>
                                        <p:strVal val="visible"/>
                                      </p:to>
                                    </p:set>
                                    <p:animEffect transition="in" filter="strips(upRight)">
                                      <p:cBhvr>
                                        <p:cTn id="7" dur="500"/>
                                        <p:tgtEl>
                                          <p:spTgt spid="103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10311">
                                            <p:txEl>
                                              <p:pRg st="0" end="0"/>
                                            </p:txEl>
                                          </p:spTgt>
                                        </p:tgtEl>
                                        <p:attrNameLst>
                                          <p:attrName>style.visibility</p:attrName>
                                        </p:attrNameLst>
                                      </p:cBhvr>
                                      <p:to>
                                        <p:strVal val="visible"/>
                                      </p:to>
                                    </p:set>
                                    <p:animEffect transition="in" filter="strips(upRight)">
                                      <p:cBhvr>
                                        <p:cTn id="12" dur="500"/>
                                        <p:tgtEl>
                                          <p:spTgt spid="103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10312">
                                            <p:txEl>
                                              <p:pRg st="0" end="0"/>
                                            </p:txEl>
                                          </p:spTgt>
                                        </p:tgtEl>
                                        <p:attrNameLst>
                                          <p:attrName>style.visibility</p:attrName>
                                        </p:attrNameLst>
                                      </p:cBhvr>
                                      <p:to>
                                        <p:strVal val="visible"/>
                                      </p:to>
                                    </p:set>
                                    <p:animEffect transition="in" filter="strips(upRight)">
                                      <p:cBhvr>
                                        <p:cTn id="17" dur="500"/>
                                        <p:tgtEl>
                                          <p:spTgt spid="1031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xit" presetSubtype="12" fill="hold" nodeType="clickEffect">
                                  <p:stCondLst>
                                    <p:cond delay="0"/>
                                  </p:stCondLst>
                                  <p:childTnLst>
                                    <p:animEffect transition="out" filter="strips(downLeft)">
                                      <p:cBhvr>
                                        <p:cTn id="21" dur="500"/>
                                        <p:tgtEl>
                                          <p:spTgt spid="10310">
                                            <p:txEl>
                                              <p:pRg st="0" end="0"/>
                                            </p:txEl>
                                          </p:spTgt>
                                        </p:tgtEl>
                                      </p:cBhvr>
                                    </p:animEffect>
                                    <p:set>
                                      <p:cBhvr>
                                        <p:cTn id="22" dur="1" fill="hold">
                                          <p:stCondLst>
                                            <p:cond delay="499"/>
                                          </p:stCondLst>
                                        </p:cTn>
                                        <p:tgtEl>
                                          <p:spTgt spid="10310">
                                            <p:txEl>
                                              <p:pRg st="0" end="0"/>
                                            </p:txEl>
                                          </p:spTgt>
                                        </p:tgtEl>
                                        <p:attrNameLst>
                                          <p:attrName>style.visibility</p:attrName>
                                        </p:attrNameLst>
                                      </p:cBhvr>
                                      <p:to>
                                        <p:strVal val="hidden"/>
                                      </p:to>
                                    </p:set>
                                  </p:childTnLst>
                                </p:cTn>
                              </p:par>
                              <p:par>
                                <p:cTn id="23" presetID="18" presetClass="exit" presetSubtype="12" fill="hold" nodeType="withEffect">
                                  <p:stCondLst>
                                    <p:cond delay="0"/>
                                  </p:stCondLst>
                                  <p:childTnLst>
                                    <p:animEffect transition="out" filter="strips(downLeft)">
                                      <p:cBhvr>
                                        <p:cTn id="24" dur="500"/>
                                        <p:tgtEl>
                                          <p:spTgt spid="10311">
                                            <p:txEl>
                                              <p:pRg st="0" end="0"/>
                                            </p:txEl>
                                          </p:spTgt>
                                        </p:tgtEl>
                                      </p:cBhvr>
                                    </p:animEffect>
                                    <p:set>
                                      <p:cBhvr>
                                        <p:cTn id="25" dur="1" fill="hold">
                                          <p:stCondLst>
                                            <p:cond delay="499"/>
                                          </p:stCondLst>
                                        </p:cTn>
                                        <p:tgtEl>
                                          <p:spTgt spid="10311">
                                            <p:txEl>
                                              <p:pRg st="0" end="0"/>
                                            </p:txEl>
                                          </p:spTgt>
                                        </p:tgtEl>
                                        <p:attrNameLst>
                                          <p:attrName>style.visibility</p:attrName>
                                        </p:attrNameLst>
                                      </p:cBhvr>
                                      <p:to>
                                        <p:strVal val="hidden"/>
                                      </p:to>
                                    </p:set>
                                  </p:childTnLst>
                                </p:cTn>
                              </p:par>
                              <p:par>
                                <p:cTn id="26" presetID="18" presetClass="exit" presetSubtype="12" fill="hold" nodeType="withEffect">
                                  <p:stCondLst>
                                    <p:cond delay="0"/>
                                  </p:stCondLst>
                                  <p:childTnLst>
                                    <p:animEffect transition="out" filter="strips(downLeft)">
                                      <p:cBhvr>
                                        <p:cTn id="27" dur="500"/>
                                        <p:tgtEl>
                                          <p:spTgt spid="10312">
                                            <p:txEl>
                                              <p:pRg st="0" end="0"/>
                                            </p:txEl>
                                          </p:spTgt>
                                        </p:tgtEl>
                                      </p:cBhvr>
                                    </p:animEffect>
                                    <p:set>
                                      <p:cBhvr>
                                        <p:cTn id="28" dur="1" fill="hold">
                                          <p:stCondLst>
                                            <p:cond delay="499"/>
                                          </p:stCondLst>
                                        </p:cTn>
                                        <p:tgtEl>
                                          <p:spTgt spid="10312">
                                            <p:txEl>
                                              <p:pRg st="0" end="0"/>
                                            </p:txEl>
                                          </p:spTgt>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3" fill="hold" nodeType="clickEffect" nodePh="1">
                                  <p:stCondLst>
                                    <p:cond delay="0"/>
                                  </p:stCondLst>
                                  <p:endCondLst>
                                    <p:cond evt="begin" delay="0">
                                      <p:tn val="31"/>
                                    </p:cond>
                                  </p:endCondLst>
                                  <p:childTnLst>
                                    <p:set>
                                      <p:cBhvr>
                                        <p:cTn id="32" dur="1" fill="hold">
                                          <p:stCondLst>
                                            <p:cond delay="0"/>
                                          </p:stCondLst>
                                        </p:cTn>
                                        <p:tgtEl>
                                          <p:spTgt spid="10313">
                                            <p:txEl>
                                              <p:pRg st="0" end="0"/>
                                            </p:txEl>
                                          </p:spTgt>
                                        </p:tgtEl>
                                        <p:attrNameLst>
                                          <p:attrName>style.visibility</p:attrName>
                                        </p:attrNameLst>
                                      </p:cBhvr>
                                      <p:to>
                                        <p:strVal val="visible"/>
                                      </p:to>
                                    </p:set>
                                    <p:animEffect transition="in" filter="strips(upRight)">
                                      <p:cBhvr>
                                        <p:cTn id="33" dur="500"/>
                                        <p:tgtEl>
                                          <p:spTgt spid="103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11269" name="Text Box 5"/>
          <p:cNvSpPr txBox="1">
            <a:spLocks noChangeArrowheads="1"/>
          </p:cNvSpPr>
          <p:nvPr/>
        </p:nvSpPr>
        <p:spPr bwMode="auto">
          <a:xfrm>
            <a:off x="250825" y="692150"/>
            <a:ext cx="8569325" cy="5005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Как видно из таблицы 1, урожайность зерновых культур – </a:t>
            </a:r>
            <a:r>
              <a:rPr lang="ru-RU" altLang="ru-RU" sz="2800" b="1">
                <a:solidFill>
                  <a:srgbClr val="FF0000"/>
                </a:solidFill>
                <a:latin typeface="Monotype Corsiva" panose="03010101010201010101" pitchFamily="66" charset="0"/>
              </a:rPr>
              <a:t>изменчивая величина. </a:t>
            </a:r>
          </a:p>
          <a:p>
            <a:pPr eaLnBrk="1" hangingPunct="1">
              <a:spcBef>
                <a:spcPct val="50000"/>
              </a:spcBef>
            </a:pPr>
            <a:r>
              <a:rPr lang="ru-RU" altLang="ru-RU" sz="2800" b="1">
                <a:solidFill>
                  <a:schemeClr val="accent2"/>
                </a:solidFill>
                <a:latin typeface="Monotype Corsiva" panose="03010101010201010101" pitchFamily="66" charset="0"/>
              </a:rPr>
              <a:t>Ее значение зависит от многих причин, главное из которых – погодные условия и деятельность человека (удобрения, выбор посевного материала и сроков сева, совершенство уборочной техники). </a:t>
            </a:r>
          </a:p>
          <a:p>
            <a:pPr eaLnBrk="1" hangingPunct="1">
              <a:spcBef>
                <a:spcPct val="50000"/>
              </a:spcBef>
            </a:pPr>
            <a:r>
              <a:rPr lang="ru-RU" altLang="ru-RU" sz="2800" b="1">
                <a:solidFill>
                  <a:schemeClr val="accent2"/>
                </a:solidFill>
                <a:latin typeface="Monotype Corsiva" panose="03010101010201010101" pitchFamily="66" charset="0"/>
              </a:rPr>
              <a:t>Можно ли найти в этой изменчивости закономерности?</a:t>
            </a:r>
          </a:p>
          <a:p>
            <a:pPr eaLnBrk="1" hangingPunct="1">
              <a:spcBef>
                <a:spcPct val="50000"/>
              </a:spcBef>
            </a:pPr>
            <a:r>
              <a:rPr lang="ru-RU" altLang="ru-RU" sz="2800" b="1">
                <a:solidFill>
                  <a:schemeClr val="accent2"/>
                </a:solidFill>
                <a:latin typeface="Monotype Corsiva" panose="03010101010201010101" pitchFamily="66" charset="0"/>
              </a:rPr>
              <a:t>Для этого следует провести анализ данных в таблице. Некоторые этапы этого анализа сформулированы в следующих упражнениях.</a:t>
            </a:r>
          </a:p>
        </p:txBody>
      </p:sp>
      <p:sp>
        <p:nvSpPr>
          <p:cNvPr id="11270" name="Line 6"/>
          <p:cNvSpPr>
            <a:spLocks noChangeShapeType="1"/>
          </p:cNvSpPr>
          <p:nvPr/>
        </p:nvSpPr>
        <p:spPr bwMode="auto">
          <a:xfrm>
            <a:off x="250825" y="188913"/>
            <a:ext cx="8642350" cy="0"/>
          </a:xfrm>
          <a:prstGeom prst="line">
            <a:avLst/>
          </a:prstGeom>
          <a:noFill/>
          <a:ln w="38100">
            <a:pattFill prst="pct80">
              <a:fgClr>
                <a:srgbClr val="FF0000"/>
              </a:fgClr>
              <a:bgClr>
                <a:srgbClr val="FFFFFF"/>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1271" name="Line 7"/>
          <p:cNvSpPr>
            <a:spLocks noChangeShapeType="1"/>
          </p:cNvSpPr>
          <p:nvPr/>
        </p:nvSpPr>
        <p:spPr bwMode="auto">
          <a:xfrm>
            <a:off x="8893175" y="188913"/>
            <a:ext cx="0" cy="6264275"/>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1272" name="Line 8"/>
          <p:cNvSpPr>
            <a:spLocks noChangeShapeType="1"/>
          </p:cNvSpPr>
          <p:nvPr/>
        </p:nvSpPr>
        <p:spPr bwMode="auto">
          <a:xfrm flipH="1">
            <a:off x="250825" y="6453188"/>
            <a:ext cx="8642350" cy="0"/>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
        <p:nvSpPr>
          <p:cNvPr id="11273" name="Line 9"/>
          <p:cNvSpPr>
            <a:spLocks noChangeShapeType="1"/>
          </p:cNvSpPr>
          <p:nvPr/>
        </p:nvSpPr>
        <p:spPr bwMode="auto">
          <a:xfrm flipV="1">
            <a:off x="250825" y="188913"/>
            <a:ext cx="0" cy="6264275"/>
          </a:xfrm>
          <a:prstGeom prst="line">
            <a:avLst/>
          </a:prstGeom>
          <a:noFill/>
          <a:ln w="381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strips(upRigh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strips(upRight)">
                                      <p:cBhvr>
                                        <p:cTn id="12" dur="500"/>
                                        <p:tgtEl>
                                          <p:spTgt spid="112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strips(upRight)">
                                      <p:cBhvr>
                                        <p:cTn id="17" dur="500"/>
                                        <p:tgtEl>
                                          <p:spTgt spid="112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strips(upRight)">
                                      <p:cBhvr>
                                        <p:cTn id="22" dur="500"/>
                                        <p:tgtEl>
                                          <p:spTgt spid="11269">
                                            <p:txEl>
                                              <p:pRg st="3" end="3"/>
                                            </p:txEl>
                                          </p:spTgt>
                                        </p:tgtEl>
                                      </p:cBhvr>
                                    </p:animEffect>
                                  </p:childTnLst>
                                </p:cTn>
                              </p:par>
                              <p:par>
                                <p:cTn id="23" presetID="18" presetClass="entr" presetSubtype="3" fill="hold" nodeType="withEffect">
                                  <p:stCondLst>
                                    <p:cond delay="0"/>
                                  </p:stCondLst>
                                  <p:childTnLst>
                                    <p:set>
                                      <p:cBhvr>
                                        <p:cTn id="24" dur="1" fill="hold">
                                          <p:stCondLst>
                                            <p:cond delay="0"/>
                                          </p:stCondLst>
                                        </p:cTn>
                                        <p:tgtEl>
                                          <p:spTgt spid="11270"/>
                                        </p:tgtEl>
                                        <p:attrNameLst>
                                          <p:attrName>style.visibility</p:attrName>
                                        </p:attrNameLst>
                                      </p:cBhvr>
                                      <p:to>
                                        <p:strVal val="visible"/>
                                      </p:to>
                                    </p:set>
                                    <p:animEffect transition="in" filter="strips(upRight)">
                                      <p:cBhvr>
                                        <p:cTn id="25" dur="500"/>
                                        <p:tgtEl>
                                          <p:spTgt spid="11270"/>
                                        </p:tgtEl>
                                      </p:cBhvr>
                                    </p:animEffect>
                                  </p:childTnLst>
                                </p:cTn>
                              </p:par>
                              <p:par>
                                <p:cTn id="26" presetID="18" presetClass="entr" presetSubtype="6" fill="hold" nodeType="withEffect">
                                  <p:stCondLst>
                                    <p:cond delay="0"/>
                                  </p:stCondLst>
                                  <p:childTnLst>
                                    <p:set>
                                      <p:cBhvr>
                                        <p:cTn id="27" dur="1" fill="hold">
                                          <p:stCondLst>
                                            <p:cond delay="0"/>
                                          </p:stCondLst>
                                        </p:cTn>
                                        <p:tgtEl>
                                          <p:spTgt spid="11271"/>
                                        </p:tgtEl>
                                        <p:attrNameLst>
                                          <p:attrName>style.visibility</p:attrName>
                                        </p:attrNameLst>
                                      </p:cBhvr>
                                      <p:to>
                                        <p:strVal val="visible"/>
                                      </p:to>
                                    </p:set>
                                    <p:animEffect transition="in" filter="strips(downRight)">
                                      <p:cBhvr>
                                        <p:cTn id="28" dur="500"/>
                                        <p:tgtEl>
                                          <p:spTgt spid="11271"/>
                                        </p:tgtEl>
                                      </p:cBhvr>
                                    </p:animEffect>
                                  </p:childTnLst>
                                </p:cTn>
                              </p:par>
                              <p:par>
                                <p:cTn id="29" presetID="18" presetClass="entr" presetSubtype="9" fill="hold" nodeType="withEffect">
                                  <p:stCondLst>
                                    <p:cond delay="0"/>
                                  </p:stCondLst>
                                  <p:childTnLst>
                                    <p:set>
                                      <p:cBhvr>
                                        <p:cTn id="30" dur="1" fill="hold">
                                          <p:stCondLst>
                                            <p:cond delay="0"/>
                                          </p:stCondLst>
                                        </p:cTn>
                                        <p:tgtEl>
                                          <p:spTgt spid="11272"/>
                                        </p:tgtEl>
                                        <p:attrNameLst>
                                          <p:attrName>style.visibility</p:attrName>
                                        </p:attrNameLst>
                                      </p:cBhvr>
                                      <p:to>
                                        <p:strVal val="visible"/>
                                      </p:to>
                                    </p:set>
                                    <p:animEffect transition="in" filter="strips(upLeft)">
                                      <p:cBhvr>
                                        <p:cTn id="31" dur="500"/>
                                        <p:tgtEl>
                                          <p:spTgt spid="11272"/>
                                        </p:tgtEl>
                                      </p:cBhvr>
                                    </p:animEffect>
                                  </p:childTnLst>
                                </p:cTn>
                              </p:par>
                              <p:par>
                                <p:cTn id="32" presetID="18" presetClass="entr" presetSubtype="9" fill="hold" nodeType="withEffect">
                                  <p:stCondLst>
                                    <p:cond delay="0"/>
                                  </p:stCondLst>
                                  <p:childTnLst>
                                    <p:set>
                                      <p:cBhvr>
                                        <p:cTn id="33" dur="1" fill="hold">
                                          <p:stCondLst>
                                            <p:cond delay="0"/>
                                          </p:stCondLst>
                                        </p:cTn>
                                        <p:tgtEl>
                                          <p:spTgt spid="11273"/>
                                        </p:tgtEl>
                                        <p:attrNameLst>
                                          <p:attrName>style.visibility</p:attrName>
                                        </p:attrNameLst>
                                      </p:cBhvr>
                                      <p:to>
                                        <p:strVal val="visible"/>
                                      </p:to>
                                    </p:set>
                                    <p:animEffect transition="in" filter="strips(upLeft)">
                                      <p:cBhvr>
                                        <p:cTn id="34"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ru-RU" altLang="ru-RU" sz="3200" b="1" smtClean="0"/>
              <a:t>Упражнения</a:t>
            </a:r>
          </a:p>
        </p:txBody>
      </p:sp>
      <p:sp>
        <p:nvSpPr>
          <p:cNvPr id="9219" name="Text Box 3"/>
          <p:cNvSpPr txBox="1">
            <a:spLocks noChangeArrowheads="1"/>
          </p:cNvSpPr>
          <p:nvPr/>
        </p:nvSpPr>
        <p:spPr bwMode="auto">
          <a:xfrm>
            <a:off x="179388" y="5229225"/>
            <a:ext cx="871378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sp>
        <p:nvSpPr>
          <p:cNvPr id="9220" name="Text Box 4"/>
          <p:cNvSpPr txBox="1">
            <a:spLocks noChangeArrowheads="1"/>
          </p:cNvSpPr>
          <p:nvPr/>
        </p:nvSpPr>
        <p:spPr bwMode="auto">
          <a:xfrm>
            <a:off x="250825" y="1052513"/>
            <a:ext cx="8713788"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1. По данным таблицы 1 постройте столбиковую диаграмму урожайности зерновых культур в разные годы.</a:t>
            </a:r>
          </a:p>
        </p:txBody>
      </p:sp>
      <p:graphicFrame>
        <p:nvGraphicFramePr>
          <p:cNvPr id="12293" name="Object 5"/>
          <p:cNvGraphicFramePr>
            <a:graphicFrameLocks noChangeAspect="1"/>
          </p:cNvGraphicFramePr>
          <p:nvPr>
            <p:ph idx="1"/>
          </p:nvPr>
        </p:nvGraphicFramePr>
        <p:xfrm>
          <a:off x="-612775" y="1830388"/>
          <a:ext cx="9756775" cy="4694237"/>
        </p:xfrm>
        <a:graphic>
          <a:graphicData uri="http://schemas.openxmlformats.org/presentationml/2006/ole">
            <p:oleObj spid="_x0000_s9222" name="Диаграмма" r:id="rId4" imgW="6096000" imgH="4067175" progId="MSGraph.Chart.8">
              <p:embed followColorScheme="full"/>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strips(upRight)">
                                      <p:cBhvr>
                                        <p:cTn id="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29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sz="quarter"/>
          </p:nvPr>
        </p:nvSpPr>
        <p:spPr>
          <a:xfrm>
            <a:off x="457200" y="274638"/>
            <a:ext cx="8229600" cy="561975"/>
          </a:xfrm>
        </p:spPr>
        <p:txBody>
          <a:bodyPr/>
          <a:lstStyle/>
          <a:p>
            <a:pPr eaLnBrk="1" hangingPunct="1"/>
            <a:r>
              <a:rPr lang="ru-RU" altLang="ru-RU" sz="3200" b="1" smtClean="0"/>
              <a:t>Упражнения</a:t>
            </a:r>
          </a:p>
        </p:txBody>
      </p:sp>
      <p:graphicFrame>
        <p:nvGraphicFramePr>
          <p:cNvPr id="19592" name="Group 136"/>
          <p:cNvGraphicFramePr>
            <a:graphicFrameLocks noGrp="1"/>
          </p:cNvGraphicFramePr>
          <p:nvPr>
            <p:ph sz="quarter" idx="1"/>
          </p:nvPr>
        </p:nvGraphicFramePr>
        <p:xfrm>
          <a:off x="457200" y="1600200"/>
          <a:ext cx="8291513" cy="1060660"/>
        </p:xfrm>
        <a:graphic>
          <a:graphicData uri="http://schemas.openxmlformats.org/drawingml/2006/table">
            <a:tbl>
              <a:tblPr/>
              <a:tblGrid>
                <a:gridCol w="752475">
                  <a:extLst>
                    <a:ext uri="{9D8B030D-6E8A-4147-A177-3AD203B41FA5}">
                      <a16:colId xmlns:a16="http://schemas.microsoft.com/office/drawing/2014/main" xmlns="" val="20000"/>
                    </a:ext>
                  </a:extLst>
                </a:gridCol>
                <a:gridCol w="757238">
                  <a:extLst>
                    <a:ext uri="{9D8B030D-6E8A-4147-A177-3AD203B41FA5}">
                      <a16:colId xmlns:a16="http://schemas.microsoft.com/office/drawing/2014/main" xmlns="" val="20001"/>
                    </a:ext>
                  </a:extLst>
                </a:gridCol>
                <a:gridCol w="752475">
                  <a:extLst>
                    <a:ext uri="{9D8B030D-6E8A-4147-A177-3AD203B41FA5}">
                      <a16:colId xmlns:a16="http://schemas.microsoft.com/office/drawing/2014/main" xmlns="" val="20002"/>
                    </a:ext>
                  </a:extLst>
                </a:gridCol>
                <a:gridCol w="752475">
                  <a:extLst>
                    <a:ext uri="{9D8B030D-6E8A-4147-A177-3AD203B41FA5}">
                      <a16:colId xmlns:a16="http://schemas.microsoft.com/office/drawing/2014/main" xmlns="" val="20003"/>
                    </a:ext>
                  </a:extLst>
                </a:gridCol>
                <a:gridCol w="752475">
                  <a:extLst>
                    <a:ext uri="{9D8B030D-6E8A-4147-A177-3AD203B41FA5}">
                      <a16:colId xmlns:a16="http://schemas.microsoft.com/office/drawing/2014/main" xmlns="" val="20004"/>
                    </a:ext>
                  </a:extLst>
                </a:gridCol>
                <a:gridCol w="757237">
                  <a:extLst>
                    <a:ext uri="{9D8B030D-6E8A-4147-A177-3AD203B41FA5}">
                      <a16:colId xmlns:a16="http://schemas.microsoft.com/office/drawing/2014/main" xmlns="" val="20005"/>
                    </a:ext>
                  </a:extLst>
                </a:gridCol>
                <a:gridCol w="752475">
                  <a:extLst>
                    <a:ext uri="{9D8B030D-6E8A-4147-A177-3AD203B41FA5}">
                      <a16:colId xmlns:a16="http://schemas.microsoft.com/office/drawing/2014/main" xmlns="" val="20006"/>
                    </a:ext>
                  </a:extLst>
                </a:gridCol>
                <a:gridCol w="755650">
                  <a:extLst>
                    <a:ext uri="{9D8B030D-6E8A-4147-A177-3AD203B41FA5}">
                      <a16:colId xmlns:a16="http://schemas.microsoft.com/office/drawing/2014/main" xmlns="" val="20007"/>
                    </a:ext>
                  </a:extLst>
                </a:gridCol>
                <a:gridCol w="749300">
                  <a:extLst>
                    <a:ext uri="{9D8B030D-6E8A-4147-A177-3AD203B41FA5}">
                      <a16:colId xmlns:a16="http://schemas.microsoft.com/office/drawing/2014/main" xmlns="" val="20008"/>
                    </a:ext>
                  </a:extLst>
                </a:gridCol>
                <a:gridCol w="779463">
                  <a:extLst>
                    <a:ext uri="{9D8B030D-6E8A-4147-A177-3AD203B41FA5}">
                      <a16:colId xmlns:a16="http://schemas.microsoft.com/office/drawing/2014/main" xmlns="" val="20009"/>
                    </a:ext>
                  </a:extLst>
                </a:gridCol>
                <a:gridCol w="730250">
                  <a:extLst>
                    <a:ext uri="{9D8B030D-6E8A-4147-A177-3AD203B41FA5}">
                      <a16:colId xmlns:a16="http://schemas.microsoft.com/office/drawing/2014/main" xmlns="" val="20010"/>
                    </a:ext>
                  </a:extLst>
                </a:gridCol>
              </a:tblGrid>
              <a:tr h="69477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год</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1995</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1996</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1997</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1999</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2000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2001</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1" i="0" u="none" strike="noStrike" cap="none" normalizeH="0" baseline="0">
                        <a:ln>
                          <a:noFill/>
                        </a:ln>
                        <a:solidFill>
                          <a:schemeClr val="tx1"/>
                        </a:solidFill>
                        <a:effectLst/>
                        <a:latin typeface="Arial" panose="020B0604020202020204"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extLst>
                  <a:ext uri="{0D108BD9-81ED-4DB2-BD59-A6C34878D82A}">
                    <a16:rowId xmlns:a16="http://schemas.microsoft.com/office/drawing/2014/main" xmlns="" val="10000"/>
                  </a:ext>
                </a:extLst>
              </a:tr>
              <a:tr h="36567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chemeClr val="tx1"/>
                          </a:solidFill>
                          <a:effectLst/>
                          <a:latin typeface="Arial" panose="020B0604020202020204" pitchFamily="34" charset="0"/>
                        </a:rPr>
                        <a:t>ц/га</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18,0</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17,1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15,3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13,1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14,9</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17,8</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12,9</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14,4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15,6</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1800" b="1" i="0" u="none" strike="noStrike" cap="none" normalizeH="0" baseline="0">
                          <a:ln>
                            <a:noFill/>
                          </a:ln>
                          <a:solidFill>
                            <a:srgbClr val="0033CC"/>
                          </a:solidFill>
                          <a:effectLst/>
                          <a:latin typeface="Arial" panose="020B0604020202020204" pitchFamily="34" charset="0"/>
                        </a:rPr>
                        <a:t>19,4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extLst>
                  <a:ext uri="{0D108BD9-81ED-4DB2-BD59-A6C34878D82A}">
                    <a16:rowId xmlns:a16="http://schemas.microsoft.com/office/drawing/2014/main" xmlns="" val="10001"/>
                  </a:ext>
                </a:extLst>
              </a:tr>
            </a:tbl>
          </a:graphicData>
        </a:graphic>
      </p:graphicFrame>
      <p:graphicFrame>
        <p:nvGraphicFramePr>
          <p:cNvPr id="19580" name="Object 124"/>
          <p:cNvGraphicFramePr>
            <a:graphicFrameLocks noChangeAspect="1"/>
          </p:cNvGraphicFramePr>
          <p:nvPr>
            <p:ph sz="quarter" idx="2"/>
          </p:nvPr>
        </p:nvGraphicFramePr>
        <p:xfrm>
          <a:off x="684213" y="4797425"/>
          <a:ext cx="3816350" cy="788988"/>
        </p:xfrm>
        <a:graphic>
          <a:graphicData uri="http://schemas.openxmlformats.org/presentationml/2006/ole">
            <p:oleObj spid="_x0000_s10289" name="Формула" r:id="rId4" imgW="1905000" imgH="393700" progId="Equation.3">
              <p:embed/>
            </p:oleObj>
          </a:graphicData>
        </a:graphic>
      </p:graphicFrame>
      <p:graphicFrame>
        <p:nvGraphicFramePr>
          <p:cNvPr id="19582" name="Object 126"/>
          <p:cNvGraphicFramePr>
            <a:graphicFrameLocks noChangeAspect="1"/>
          </p:cNvGraphicFramePr>
          <p:nvPr>
            <p:ph sz="quarter" idx="3"/>
          </p:nvPr>
        </p:nvGraphicFramePr>
        <p:xfrm>
          <a:off x="4572000" y="4797425"/>
          <a:ext cx="1519238" cy="747713"/>
        </p:xfrm>
        <a:graphic>
          <a:graphicData uri="http://schemas.openxmlformats.org/presentationml/2006/ole">
            <p:oleObj spid="_x0000_s10290" name="Формула" r:id="rId5" imgW="799753" imgH="393529" progId="Equation.3">
              <p:embed/>
            </p:oleObj>
          </a:graphicData>
        </a:graphic>
      </p:graphicFrame>
      <p:sp>
        <p:nvSpPr>
          <p:cNvPr id="10283" name="Text Box 4"/>
          <p:cNvSpPr txBox="1">
            <a:spLocks noChangeArrowheads="1"/>
          </p:cNvSpPr>
          <p:nvPr/>
        </p:nvSpPr>
        <p:spPr bwMode="auto">
          <a:xfrm>
            <a:off x="430213" y="908050"/>
            <a:ext cx="87137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2. Упорядочите данные таблицы 1 в порядке возрастания.</a:t>
            </a:r>
          </a:p>
        </p:txBody>
      </p:sp>
      <p:sp>
        <p:nvSpPr>
          <p:cNvPr id="19578" name="Text Box 122"/>
          <p:cNvSpPr txBox="1">
            <a:spLocks noChangeArrowheads="1"/>
          </p:cNvSpPr>
          <p:nvPr/>
        </p:nvSpPr>
        <p:spPr bwMode="auto">
          <a:xfrm>
            <a:off x="468313" y="2924175"/>
            <a:ext cx="8280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a:t>12,9;    13,1;    14,4;    14,9;     15,3;    15,6;     17,1;    17.8;    18,0;     19,4</a:t>
            </a:r>
          </a:p>
        </p:txBody>
      </p:sp>
      <p:sp>
        <p:nvSpPr>
          <p:cNvPr id="19579" name="Text Box 123"/>
          <p:cNvSpPr txBox="1">
            <a:spLocks noChangeArrowheads="1"/>
          </p:cNvSpPr>
          <p:nvPr/>
        </p:nvSpPr>
        <p:spPr bwMode="auto">
          <a:xfrm>
            <a:off x="539750" y="3429000"/>
            <a:ext cx="8353425" cy="1373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2800" b="1">
                <a:solidFill>
                  <a:schemeClr val="accent2"/>
                </a:solidFill>
                <a:latin typeface="Monotype Corsiva" panose="03010101010201010101" pitchFamily="66" charset="0"/>
              </a:rPr>
              <a:t>3. Вычислите средние урожайности зерновых в периоды 1992-1996 и 1997-2001 гг. Сравните между собой полученные результаты.</a:t>
            </a:r>
          </a:p>
        </p:txBody>
      </p:sp>
      <p:sp>
        <p:nvSpPr>
          <p:cNvPr id="10286" name="Text Box 130"/>
          <p:cNvSpPr txBox="1">
            <a:spLocks noChangeArrowheads="1"/>
          </p:cNvSpPr>
          <p:nvPr/>
        </p:nvSpPr>
        <p:spPr bwMode="auto">
          <a:xfrm>
            <a:off x="468313" y="5876925"/>
            <a:ext cx="8351837"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ru-RU" altLang="ru-RU"/>
          </a:p>
        </p:txBody>
      </p:sp>
      <p:graphicFrame>
        <p:nvGraphicFramePr>
          <p:cNvPr id="19587" name="Object 131"/>
          <p:cNvGraphicFramePr>
            <a:graphicFrameLocks noChangeAspect="1"/>
          </p:cNvGraphicFramePr>
          <p:nvPr>
            <p:ph sz="quarter" idx="4"/>
          </p:nvPr>
        </p:nvGraphicFramePr>
        <p:xfrm>
          <a:off x="684213" y="5734050"/>
          <a:ext cx="3887787" cy="776288"/>
        </p:xfrm>
        <a:graphic>
          <a:graphicData uri="http://schemas.openxmlformats.org/presentationml/2006/ole">
            <p:oleObj spid="_x0000_s10291" name="Формула" r:id="rId6" imgW="1968500" imgH="393700" progId="Equation.3">
              <p:embed/>
            </p:oleObj>
          </a:graphicData>
        </a:graphic>
      </p:graphicFrame>
      <p:graphicFrame>
        <p:nvGraphicFramePr>
          <p:cNvPr id="19590" name="Object 134"/>
          <p:cNvGraphicFramePr>
            <a:graphicFrameLocks noChangeAspect="1"/>
          </p:cNvGraphicFramePr>
          <p:nvPr/>
        </p:nvGraphicFramePr>
        <p:xfrm>
          <a:off x="4643438" y="5734050"/>
          <a:ext cx="1422400" cy="722313"/>
        </p:xfrm>
        <a:graphic>
          <a:graphicData uri="http://schemas.openxmlformats.org/presentationml/2006/ole">
            <p:oleObj spid="_x0000_s10292" name="Формула" r:id="rId7" imgW="774364" imgH="393529"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9578">
                                            <p:txEl>
                                              <p:pRg st="0" end="0"/>
                                            </p:txEl>
                                          </p:spTgt>
                                        </p:tgtEl>
                                        <p:attrNameLst>
                                          <p:attrName>style.visibility</p:attrName>
                                        </p:attrNameLst>
                                      </p:cBhvr>
                                      <p:to>
                                        <p:strVal val="visible"/>
                                      </p:to>
                                    </p:set>
                                    <p:animEffect transition="in" filter="strips(upRight)">
                                      <p:cBhvr>
                                        <p:cTn id="7" dur="500"/>
                                        <p:tgtEl>
                                          <p:spTgt spid="19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19579">
                                            <p:txEl>
                                              <p:pRg st="0" end="0"/>
                                            </p:txEl>
                                          </p:spTgt>
                                        </p:tgtEl>
                                        <p:attrNameLst>
                                          <p:attrName>style.visibility</p:attrName>
                                        </p:attrNameLst>
                                      </p:cBhvr>
                                      <p:to>
                                        <p:strVal val="visible"/>
                                      </p:to>
                                    </p:set>
                                    <p:animEffect transition="in" filter="strips(upRight)">
                                      <p:cBhvr>
                                        <p:cTn id="12" dur="500"/>
                                        <p:tgtEl>
                                          <p:spTgt spid="19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19580"/>
                                        </p:tgtEl>
                                        <p:attrNameLst>
                                          <p:attrName>style.visibility</p:attrName>
                                        </p:attrNameLst>
                                      </p:cBhvr>
                                      <p:to>
                                        <p:strVal val="visible"/>
                                      </p:to>
                                    </p:set>
                                    <p:animEffect transition="in" filter="strips(upRight)">
                                      <p:cBhvr>
                                        <p:cTn id="17" dur="500"/>
                                        <p:tgtEl>
                                          <p:spTgt spid="19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19582"/>
                                        </p:tgtEl>
                                        <p:attrNameLst>
                                          <p:attrName>style.visibility</p:attrName>
                                        </p:attrNameLst>
                                      </p:cBhvr>
                                      <p:to>
                                        <p:strVal val="visible"/>
                                      </p:to>
                                    </p:set>
                                    <p:animEffect transition="in" filter="strips(upRight)">
                                      <p:cBhvr>
                                        <p:cTn id="22" dur="500"/>
                                        <p:tgtEl>
                                          <p:spTgt spid="1958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19587"/>
                                        </p:tgtEl>
                                        <p:attrNameLst>
                                          <p:attrName>style.visibility</p:attrName>
                                        </p:attrNameLst>
                                      </p:cBhvr>
                                      <p:to>
                                        <p:strVal val="visible"/>
                                      </p:to>
                                    </p:set>
                                    <p:animEffect transition="in" filter="strips(upRight)">
                                      <p:cBhvr>
                                        <p:cTn id="27" dur="500"/>
                                        <p:tgtEl>
                                          <p:spTgt spid="1958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19590"/>
                                        </p:tgtEl>
                                        <p:attrNameLst>
                                          <p:attrName>style.visibility</p:attrName>
                                        </p:attrNameLst>
                                      </p:cBhvr>
                                      <p:to>
                                        <p:strVal val="visible"/>
                                      </p:to>
                                    </p:set>
                                    <p:animEffect transition="in" filter="strips(upRight)">
                                      <p:cBhvr>
                                        <p:cTn id="32" dur="500"/>
                                        <p:tgtEl>
                                          <p:spTgt spid="19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1218</Words>
  <Application>Microsoft Office PowerPoint</Application>
  <PresentationFormat>Экран (4:3)</PresentationFormat>
  <Paragraphs>236</Paragraphs>
  <Slides>21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21</vt:i4>
      </vt:variant>
    </vt:vector>
  </HeadingPairs>
  <TitlesOfParts>
    <vt:vector size="24" baseType="lpstr">
      <vt:lpstr>Оформление по умолчанию</vt:lpstr>
      <vt:lpstr>Диаграмма</vt:lpstr>
      <vt:lpstr>Формула</vt:lpstr>
      <vt:lpstr>Случайная изменчивость</vt:lpstr>
      <vt:lpstr>Примеры случайной изменчивости</vt:lpstr>
      <vt:lpstr>Колебания напряжения в бытовых электрических сетях</vt:lpstr>
      <vt:lpstr>Колебания напряжения в бытовых электрических сетях</vt:lpstr>
      <vt:lpstr>Колебания напряжения в бытовых электрических сетях</vt:lpstr>
      <vt:lpstr>Урожайность зерновых культур</vt:lpstr>
      <vt:lpstr>Слайд 7</vt:lpstr>
      <vt:lpstr>Упражнения</vt:lpstr>
      <vt:lpstr>Упражнения</vt:lpstr>
      <vt:lpstr>Упражнения</vt:lpstr>
      <vt:lpstr>Слайд 11</vt:lpstr>
      <vt:lpstr>Массовое производство</vt:lpstr>
      <vt:lpstr>Массовое производство</vt:lpstr>
      <vt:lpstr>Массовое производство</vt:lpstr>
      <vt:lpstr>     </vt:lpstr>
      <vt:lpstr>Рост человека</vt:lpstr>
      <vt:lpstr>Малая выборка</vt:lpstr>
      <vt:lpstr>Средняя выборка</vt:lpstr>
      <vt:lpstr>Слайд 19</vt:lpstr>
      <vt:lpstr>Слайд 20</vt:lpstr>
      <vt:lpstr>Большая выборка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Случайная изменчивость</dc:title>
  <dc:creator>user</dc:creator>
  <cp:lastModifiedBy>User</cp:lastModifiedBy>
  <cp:revision>10</cp:revision>
  <dcterms:created xsi:type="dcterms:W3CDTF">2008-11-18T17:42:17Z</dcterms:created>
  <dcterms:modified xsi:type="dcterms:W3CDTF">2024-02-20T18:24:16Z</dcterms:modified>
</cp:coreProperties>
</file>