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6" r:id="rId5"/>
    <p:sldId id="259" r:id="rId6"/>
    <p:sldId id="261" r:id="rId7"/>
    <p:sldId id="276" r:id="rId8"/>
    <p:sldId id="287" r:id="rId9"/>
    <p:sldId id="282" r:id="rId10"/>
    <p:sldId id="277" r:id="rId11"/>
    <p:sldId id="284" r:id="rId12"/>
    <p:sldId id="285" r:id="rId13"/>
    <p:sldId id="278" r:id="rId14"/>
    <p:sldId id="262" r:id="rId15"/>
    <p:sldId id="263" r:id="rId16"/>
    <p:sldId id="279" r:id="rId17"/>
    <p:sldId id="280" r:id="rId18"/>
    <p:sldId id="264" r:id="rId19"/>
    <p:sldId id="265" r:id="rId20"/>
    <p:sldId id="266" r:id="rId21"/>
    <p:sldId id="267" r:id="rId22"/>
    <p:sldId id="268" r:id="rId23"/>
    <p:sldId id="270" r:id="rId24"/>
    <p:sldId id="289" r:id="rId25"/>
    <p:sldId id="290" r:id="rId26"/>
    <p:sldId id="275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-271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4F7F0-3D25-482C-A275-5692450F25C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A1505-4A85-461E-8FAA-7EB31DF15E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Болконские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Лысые горы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A1505-4A85-461E-8FAA-7EB31DF15E3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Глава семьи Болконских в романе предстает скупым, ограниченным тираном. Он дурно обращается с дочерью, не дружен с сыном.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По отношению к крестьянам князь Николай жесток и безжалостен, он не вникает в нужды зависимых от него людей, предпочитая пользу человеческому отношению.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Превыше всех добродетелей князь ценит ум и деятельность, не обращая внимания на моральные качества человека.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Однако старый князь не является антагонистом – он пылкий патриот России, служащий своему Отечеству верой и правдой.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A1505-4A85-461E-8FAA-7EB31DF15E3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Николенька Болконский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A1505-4A85-461E-8FAA-7EB31DF15E3A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Мадмуазель</a:t>
            </a:r>
            <a:r>
              <a:rPr lang="ru-RU" baseline="0" dirty="0"/>
              <a:t> </a:t>
            </a:r>
            <a:r>
              <a:rPr lang="ru-RU" baseline="0" dirty="0" err="1"/>
              <a:t>Бурьен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A1505-4A85-461E-8FAA-7EB31DF15E3A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 Андрея Болконского претерпевает по мере развития сюжета значительные изменения.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вечере у Анны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Шерер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Андрей предстает перед нами как пресытившийся светским обществом аристократ, которому наскучили все, в первую очередь, его жена.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A1505-4A85-461E-8FAA-7EB31DF15E3A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 Андрея Болконского претерпевает по мере развития сюжета значительные изменения.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вечере у Анны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Шерер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Андрей предстает перед нами как пресытившийся светским обществом аристократ, которому наскучили все, в первую очередь, его жена.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A1505-4A85-461E-8FAA-7EB31DF15E3A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A1505-4A85-461E-8FAA-7EB31DF15E3A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A1505-4A85-461E-8FAA-7EB31DF15E3A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6E70-D2D9-4672-AA13-6675D001BC4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4831-776F-4EE1-93A4-A4137EDC8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6E70-D2D9-4672-AA13-6675D001BC4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4831-776F-4EE1-93A4-A4137EDC8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6E70-D2D9-4672-AA13-6675D001BC4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4831-776F-4EE1-93A4-A4137EDC8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6E70-D2D9-4672-AA13-6675D001BC4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4831-776F-4EE1-93A4-A4137EDC8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4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6E70-D2D9-4672-AA13-6675D001BC4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4831-776F-4EE1-93A4-A4137EDC8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6E70-D2D9-4672-AA13-6675D001BC4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4831-776F-4EE1-93A4-A4137EDC8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6E70-D2D9-4672-AA13-6675D001BC4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4831-776F-4EE1-93A4-A4137EDC8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6E70-D2D9-4672-AA13-6675D001BC4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4831-776F-4EE1-93A4-A4137EDC8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6E70-D2D9-4672-AA13-6675D001BC4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4831-776F-4EE1-93A4-A4137EDC8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6E70-D2D9-4672-AA13-6675D001BC4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4831-776F-4EE1-93A4-A4137EDC8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6E70-D2D9-4672-AA13-6675D001BC4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4831-776F-4EE1-93A4-A4137EDC8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B6E70-D2D9-4672-AA13-6675D001BC4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B4831-776F-4EE1-93A4-A4137EDC8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1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strip.ru/lipstick/vy-sfotografirovalis-na-fotografii-tip-oshibki-slishkom-bolshoe-ili/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trip.ru/the-shape-of-the-eyebrows/voina-i-mir-pervaya-chast-geroi-glavnye-geroi-voina-i-mir/" TargetMode="External"/><Relationship Id="rId7" Type="http://schemas.openxmlformats.org/officeDocument/2006/relationships/hyperlink" Target="https://thestrip.ru/for-brunettes/harakteristika-i-obraz-nikolaya-bolkonskogo-v-romane-tolstogo-voina-i-mi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strip.ru/for-gray-eyes/socialnoe-polozhenie-bubnova-v-pese-na-dne-cochinenie-harakteristika-obraza-bubnova-sochinenie-pro/" TargetMode="External"/><Relationship Id="rId5" Type="http://schemas.openxmlformats.org/officeDocument/2006/relationships/hyperlink" Target="https://thestrip.ru/for-blue-eyes/penzenskaya-kartinnaya-galereya-gbuk-penzenskaya-oblastnaya-kartinnaya/" TargetMode="External"/><Relationship Id="rId4" Type="http://schemas.openxmlformats.org/officeDocument/2006/relationships/hyperlink" Target="https://thestrip.ru/holiday/black-and-white-dresses-for-complete-evening-dresses-in-large-siz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trip.ru/eyebrows/k-chemu-snitsya-mertvecy-v-vode-podrobnosti-snovideniya-mnenie-gospodina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trip.ru/eyes/zolotaya-molodezh-v-voine-mire-razvlechenie-svetskoi-molodezhi-vecher-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522514"/>
            <a:ext cx="120178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Семья Болконских </a:t>
            </a:r>
          </a:p>
          <a:p>
            <a:pPr indent="342900" algn="ctr">
              <a:spcAft>
                <a:spcPts val="0"/>
              </a:spcAft>
            </a:pP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Подведение итогов </a:t>
            </a:r>
          </a:p>
          <a:p>
            <a:pPr indent="342900" algn="ctr"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части 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тома.</a:t>
            </a:r>
          </a:p>
        </p:txBody>
      </p:sp>
    </p:spTree>
    <p:extLst>
      <p:ext uri="{BB962C8B-B14F-4D97-AF65-F5344CB8AC3E}">
        <p14:creationId xmlns:p14="http://schemas.microsoft.com/office/powerpoint/2010/main" val="12589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54316" y="112295"/>
            <a:ext cx="6737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Кто вам больше нравится: </a:t>
            </a:r>
          </a:p>
          <a:p>
            <a:pPr indent="342900" algn="ctr">
              <a:spcAft>
                <a:spcPts val="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Лиза Болконская или княжна   Марья? Почему? Ведь внешне она и неловка, и худа, и некрасива?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53586" y="2495226"/>
            <a:ext cx="3611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«Хочешь знать, счастлив ли я? Нет. Счастлива ли она? Нет. Отчего это? Не знаю…»</a:t>
            </a:r>
          </a:p>
        </p:txBody>
      </p:sp>
    </p:spTree>
    <p:extLst>
      <p:ext uri="{BB962C8B-B14F-4D97-AF65-F5344CB8AC3E}">
        <p14:creationId xmlns:p14="http://schemas.microsoft.com/office/powerpoint/2010/main" val="47911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/>
          <a:srcRect l="33432" t="34707" r="12670" b="17288"/>
          <a:stretch>
            <a:fillRect/>
          </a:stretch>
        </p:blipFill>
        <p:spPr bwMode="auto">
          <a:xfrm>
            <a:off x="728417" y="960895"/>
            <a:ext cx="10740325" cy="538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12877" y="247973"/>
            <a:ext cx="5423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Николенька Болконский</a:t>
            </a:r>
          </a:p>
        </p:txBody>
      </p:sp>
    </p:spTree>
    <p:extLst>
      <p:ext uri="{BB962C8B-B14F-4D97-AF65-F5344CB8AC3E}">
        <p14:creationId xmlns:p14="http://schemas.microsoft.com/office/powerpoint/2010/main" val="47911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 l="34449" t="32317" r="11780" b="24068"/>
          <a:stretch>
            <a:fillRect/>
          </a:stretch>
        </p:blipFill>
        <p:spPr bwMode="auto">
          <a:xfrm>
            <a:off x="464947" y="445420"/>
            <a:ext cx="11034793" cy="480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67788" y="5569079"/>
            <a:ext cx="482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Мадмуазель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Бурьен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1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87" y="4993173"/>
            <a:ext cx="11728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Какие черты Болконских можно назвать фамильными,  свойственными всем Болконским?</a:t>
            </a:r>
          </a:p>
        </p:txBody>
      </p:sp>
      <p:pic>
        <p:nvPicPr>
          <p:cNvPr id="2050" name="Picture 2" descr="https://2.bp.blogspot.com/-m6ebhpJ-cnE/VspUN9b7VRI/AAAAAAAAKAY/_di_U9-IlyI/s200/%25D0%25A1%25D0%25BD%25D0%25B8%25D0%25BC%25D0%25BE%25D0%25BA%2B%25D1%258D%25D0%25BA%25D1%2580%25D0%25B0%25D0%25BD%25D0%25B0%2B%2528305%25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674">
            <a:off x="6171936" y="1067820"/>
            <a:ext cx="3221012" cy="309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1"/>
          <a:stretch>
            <a:fillRect/>
          </a:stretch>
        </p:blipFill>
        <p:spPr>
          <a:xfrm>
            <a:off x="3428753" y="451795"/>
            <a:ext cx="2879057" cy="3748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>
            <a:fillRect/>
          </a:stretch>
        </p:blipFill>
        <p:spPr>
          <a:xfrm>
            <a:off x="189786" y="511698"/>
            <a:ext cx="3033861" cy="3703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5"/>
          <a:stretch>
            <a:fillRect/>
          </a:stretch>
        </p:blipFill>
        <p:spPr>
          <a:xfrm>
            <a:off x="9182882" y="495945"/>
            <a:ext cx="2637159" cy="38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5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9348" y="371959"/>
            <a:ext cx="1009972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Болконские внешне </a:t>
            </a:r>
          </a:p>
          <a:p>
            <a:pPr indent="342900">
              <a:spcAft>
                <a:spcPts val="0"/>
              </a:spcAft>
            </a:pP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 невысоки ростом;</a:t>
            </a:r>
          </a:p>
          <a:p>
            <a:pPr indent="342900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2) у всех строгие и   сухие черты лица;</a:t>
            </a:r>
          </a:p>
          <a:p>
            <a:pPr indent="342900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3) маленькие руки и ноги;</a:t>
            </a:r>
          </a:p>
          <a:p>
            <a:pPr marL="1943100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4) но едва ли не самое главное, объединяющее всех Болконских – сходство их глаз.</a:t>
            </a:r>
          </a:p>
        </p:txBody>
      </p:sp>
    </p:spTree>
    <p:extLst>
      <p:ext uri="{BB962C8B-B14F-4D97-AF65-F5344CB8AC3E}">
        <p14:creationId xmlns:p14="http://schemas.microsoft.com/office/powerpoint/2010/main" val="11835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39024" y="330903"/>
            <a:ext cx="83796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indent="-1371600"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Княжна Марья </a:t>
            </a:r>
          </a:p>
          <a:p>
            <a:pPr marL="1714500" indent="-1371600" algn="ctr"/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«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 хороши глаза, грустные, но глубокие и лучистые, оттого прекрасные»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(автор описывает большие прекрасные глаза княжны, накладывающие отпечаток на весь ее облик и скрывающие внешнюю непривлекательность)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45" y="660989"/>
            <a:ext cx="3892794" cy="527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2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6156" y="1906292"/>
            <a:ext cx="75631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indent="-1371600" algn="ctr">
              <a:spcAft>
                <a:spcPts val="0"/>
              </a:spcAft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Князь Андрей     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«прекрасные глаза, они светились умным и добрым, непривычным блеском».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(гл. 25).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7"/>
          <a:stretch>
            <a:fillRect/>
          </a:stretch>
        </p:blipFill>
        <p:spPr>
          <a:xfrm>
            <a:off x="561625" y="681928"/>
            <a:ext cx="3937720" cy="49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7034" y="550599"/>
            <a:ext cx="64810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indent="-1371600">
              <a:spcAft>
                <a:spcPts val="0"/>
              </a:spcAft>
            </a:pP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Отец    Болконский</a:t>
            </a:r>
          </a:p>
          <a:p>
            <a:pPr marL="1714500" indent="-1371600">
              <a:spcAft>
                <a:spcPts val="0"/>
              </a:spcAft>
            </a:pP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0" indent="-1371600" algn="ctr">
              <a:spcAft>
                <a:spcPts val="0"/>
              </a:spcAft>
            </a:pP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Толстой всюду подчёркивает умные и блестящие глаза </a:t>
            </a:r>
          </a:p>
          <a:p>
            <a:pPr marL="1714500" indent="-1371600" algn="ctr">
              <a:spcAft>
                <a:spcPts val="0"/>
              </a:spcAft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Болконского-отца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96" y="580747"/>
            <a:ext cx="4138046" cy="568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6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9966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indent="-1371600" algn="ctr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Какие же черты характера  свойственны всем Болконским?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1925" y="4314239"/>
            <a:ext cx="111381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Ум, гордость, глубокая работа мысли, глубина душевного мира, аристократизм – вот характерные особенности семьи Болконских, скрываемые от посторонних, видимые через их портреты</a:t>
            </a:r>
          </a:p>
        </p:txBody>
      </p:sp>
    </p:spTree>
    <p:extLst>
      <p:ext uri="{BB962C8B-B14F-4D97-AF65-F5344CB8AC3E}">
        <p14:creationId xmlns:p14="http://schemas.microsoft.com/office/powerpoint/2010/main" val="36650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956" y="0"/>
            <a:ext cx="114067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Как относятся отец, сын, дочь Болконские друг к другу? Любят ли они друг друга?</a:t>
            </a:r>
          </a:p>
          <a:p>
            <a:pPr indent="342900" algn="ctr">
              <a:spcAft>
                <a:spcPts val="0"/>
              </a:spcAft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К</a:t>
            </a:r>
            <a:r>
              <a:rPr lang="ru-RU" sz="32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няж</a:t>
            </a: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Марья и отец  </a:t>
            </a:r>
          </a:p>
          <a:p>
            <a:pPr indent="342900" algn="ctr">
              <a:spcAft>
                <a:spcPts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Анна Павловна говорит о ней, </a:t>
            </a:r>
          </a:p>
          <a:p>
            <a:pPr indent="342900" algn="ctr">
              <a:spcAft>
                <a:spcPts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что она  несчастлива с отцом, как камни. </a:t>
            </a:r>
          </a:p>
          <a:p>
            <a:pPr indent="342900" algn="ctr">
              <a:spcAft>
                <a:spcPts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Вы согласны с нею?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0860" y="3827264"/>
            <a:ext cx="100119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Княжна Марья обожает отца и трепещет перед ним, его умом и воспитанием, не позволяет никому обижать его. Отец – не мыслит жизни без нее, кричит, а сам смотрит на нее заботливо и ласково, строго и внимательно -нежно</a:t>
            </a:r>
          </a:p>
        </p:txBody>
      </p:sp>
    </p:spTree>
    <p:extLst>
      <p:ext uri="{BB962C8B-B14F-4D97-AF65-F5344CB8AC3E}">
        <p14:creationId xmlns:p14="http://schemas.microsoft.com/office/powerpoint/2010/main" val="898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887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 algn="ctr">
              <a:spcAft>
                <a:spcPts val="0"/>
              </a:spcAft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342900" algn="ctr">
              <a:spcAft>
                <a:spcPts val="0"/>
              </a:spcAft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Цели: </a:t>
            </a:r>
          </a:p>
          <a:p>
            <a:pPr marL="685800" indent="-342900" algn="ctr">
              <a:spcAft>
                <a:spcPts val="0"/>
              </a:spcAft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342900" algn="ctr">
              <a:spcAft>
                <a:spcPts val="0"/>
              </a:spcAft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342900" algn="ctr">
              <a:spcAft>
                <a:spcPts val="0"/>
              </a:spcAft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342900" algn="ctr">
              <a:spcAft>
                <a:spcPts val="0"/>
              </a:spcAft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342900" algn="ctr">
              <a:spcAft>
                <a:spcPts val="0"/>
              </a:spcAft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342900" algn="ctr">
              <a:spcAft>
                <a:spcPts val="0"/>
              </a:spcAft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5850" indent="-742950">
              <a:spcAft>
                <a:spcPts val="0"/>
              </a:spcAft>
              <a:buAutoNum type="arabicPeriod"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Показать главные черты характера членов семьи Болконских, их взаимоотношения.</a:t>
            </a:r>
          </a:p>
          <a:p>
            <a:pPr marL="800100" indent="-457200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2. Подвести  итоги 1части 1 тома.</a:t>
            </a:r>
          </a:p>
        </p:txBody>
      </p:sp>
    </p:spTree>
    <p:extLst>
      <p:ext uri="{BB962C8B-B14F-4D97-AF65-F5344CB8AC3E}">
        <p14:creationId xmlns:p14="http://schemas.microsoft.com/office/powerpoint/2010/main" val="5871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8337" y="0"/>
            <a:ext cx="123203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endParaRPr lang="ru-RU" sz="4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4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Князь Андрей и отец </a:t>
            </a:r>
          </a:p>
          <a:p>
            <a:pPr indent="342900" algn="ctr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-любовь и взаимопонимание без слов</a:t>
            </a:r>
          </a:p>
          <a:p>
            <a:pPr algn="ctr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1) Почему князь Андрей непременно хотел к нему заехать?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080084"/>
            <a:ext cx="1219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Не только попрощаться, завещает воспитывать его сына, если его убьют.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119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2) Какое напутствие он дает сыну?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(гл.25)</a:t>
            </a:r>
          </a:p>
        </p:txBody>
      </p:sp>
    </p:spTree>
    <p:extLst>
      <p:ext uri="{BB962C8B-B14F-4D97-AF65-F5344CB8AC3E}">
        <p14:creationId xmlns:p14="http://schemas.microsoft.com/office/powerpoint/2010/main" val="39138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4948" y="232476"/>
            <a:ext cx="6497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«Своя» или нет в семье Болконских Лиза? Почему она не могла быть своей?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7"/>
          <a:stretch>
            <a:fillRect/>
          </a:stretch>
        </p:blipFill>
        <p:spPr>
          <a:xfrm>
            <a:off x="7262451" y="2276751"/>
            <a:ext cx="4206293" cy="458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248" y="412209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«Хочешь знать, счастлив ли я? Нет. Счастлива ли она? Нет. Отчего это? Не знаю…»   Муж Андрей  пытается вырваться из опостылевшего ему быта. Женитьбу он считает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5"/>
              </a:rPr>
              <a:t>большой ошибкой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 к будущему отцовству относится безрадостно</a:t>
            </a:r>
          </a:p>
        </p:txBody>
      </p:sp>
    </p:spTree>
    <p:extLst>
      <p:ext uri="{BB962C8B-B14F-4D97-AF65-F5344CB8AC3E}">
        <p14:creationId xmlns:p14="http://schemas.microsoft.com/office/powerpoint/2010/main" val="16152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"/>
            <a:ext cx="12191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42900" algn="ctr">
              <a:spcAft>
                <a:spcPts val="0"/>
              </a:spcAft>
            </a:pP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 кому ближе семья Болконских –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Шерер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или Ростовым?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195842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Жизнь семьи Болконских в Лысых Горах в каких-то своих элементах    ближе к жизни Ростовых: та же взаимная любовь членов семьи, та же  глубокая сердечность, естественность поведения, большая близость в языке и во взаимоотношениях, к народу. В этом отношении они противопоставлены петербургскому высшему свету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0448" y="212578"/>
            <a:ext cx="109108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 чем основана семейная близость Болконских  ?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 во многих дворянских домах России, членов семьи сплачивали общие славные предки, долг перед Отечеством, интересы семьи и рода.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Нерассуждающая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привязанность друг к другу не для Болконских – они рационалистичны, руководствуются не сердцем, но разумом</a:t>
            </a:r>
          </a:p>
        </p:txBody>
      </p:sp>
    </p:spTree>
    <p:extLst>
      <p:ext uri="{BB962C8B-B14F-4D97-AF65-F5344CB8AC3E}">
        <p14:creationId xmlns:p14="http://schemas.microsoft.com/office/powerpoint/2010/main" val="7815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87118"/>
            <a:ext cx="121523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 письме к Фету Толстой одобрил его определение двух видов ума – </a:t>
            </a:r>
          </a:p>
          <a:p>
            <a:pPr indent="342900" algn="ctr"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“ум ума” и “ум сердца”.</a:t>
            </a:r>
          </a:p>
          <a:p>
            <a:pPr indent="342900"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Где же (у Ростовых или у Болконских ) мы видим “ум ума” ярко выраженный, а где “ум сердца”?</a:t>
            </a:r>
          </a:p>
        </p:txBody>
      </p:sp>
    </p:spTree>
    <p:extLst>
      <p:ext uri="{BB962C8B-B14F-4D97-AF65-F5344CB8AC3E}">
        <p14:creationId xmlns:p14="http://schemas.microsoft.com/office/powerpoint/2010/main" val="10054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644793"/>
              </p:ext>
            </p:extLst>
          </p:nvPr>
        </p:nvGraphicFramePr>
        <p:xfrm>
          <a:off x="1372435" y="957731"/>
          <a:ext cx="9903416" cy="5514243"/>
        </p:xfrm>
        <a:graphic>
          <a:graphicData uri="http://schemas.openxmlformats.org/drawingml/2006/table">
            <a:tbl>
              <a:tblPr/>
              <a:tblGrid>
                <a:gridCol w="46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0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6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25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/>
                        <a:t>№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/>
                        <a:t>Критерий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/>
                        <a:t>Болконские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/>
                        <a:t>Ростовы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300">
                <a:tc>
                  <a:txBody>
                    <a:bodyPr/>
                    <a:lstStyle/>
                    <a:p>
                      <a:pPr algn="l"/>
                      <a:r>
                        <a:rPr lang="ru-RU" sz="2000" b="1"/>
                        <a:t>1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/>
                        <a:t>Семья и отношения в ней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/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/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311">
                <a:tc>
                  <a:txBody>
                    <a:bodyPr/>
                    <a:lstStyle/>
                    <a:p>
                      <a:pPr algn="l"/>
                      <a:r>
                        <a:rPr lang="ru-RU" sz="2000" b="1"/>
                        <a:t>2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/>
                        <a:t>Конфликт поколений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/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/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276">
                <a:tc>
                  <a:txBody>
                    <a:bodyPr/>
                    <a:lstStyle/>
                    <a:p>
                      <a:pPr algn="l"/>
                      <a:r>
                        <a:rPr lang="ru-RU" sz="2000" b="1"/>
                        <a:t>3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/>
                        <a:t>Отношение к природе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/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/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252">
                <a:tc>
                  <a:txBody>
                    <a:bodyPr/>
                    <a:lstStyle/>
                    <a:p>
                      <a:pPr algn="l"/>
                      <a:r>
                        <a:rPr lang="ru-RU" sz="2000" b="1"/>
                        <a:t>4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/>
                        <a:t>Патриотизм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/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/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276">
                <a:tc>
                  <a:txBody>
                    <a:bodyPr/>
                    <a:lstStyle/>
                    <a:p>
                      <a:pPr algn="l"/>
                      <a:r>
                        <a:rPr lang="ru-RU" sz="2000" b="1"/>
                        <a:t>5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/>
                        <a:t>Духовность</a:t>
                      </a:r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/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/>
                    </a:p>
                  </a:txBody>
                  <a:tcPr marL="85671" marR="85671" marT="44620" marB="446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293750" y="216976"/>
            <a:ext cx="8748870" cy="553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Сравнение семьи Болконских и Ростовых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87118"/>
            <a:ext cx="12152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451" y="2183819"/>
            <a:ext cx="115152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Семья Болконских нетипична для описываемого времени. Строгий жизненный уклад, рационалистичность, несгибаемость, высокие требования к морали характеризуют всех ее членов.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Писатель возлагает надежду на лучшее будущее России на продолжателей рода Болконских и невымышленных людей, похожих на них</a:t>
            </a:r>
          </a:p>
          <a:p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797" y="563128"/>
            <a:ext cx="3991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0054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421" y="192506"/>
            <a:ext cx="1183907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задание:</a:t>
            </a:r>
          </a:p>
          <a:p>
            <a:pPr algn="ctr">
              <a:spcAft>
                <a:spcPts val="0"/>
              </a:spcAft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 перечитать :</a:t>
            </a: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 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ч.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главы ,3,8,12,15,17,18,19,20,21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1вариант: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 Готова ли русская армия к войне?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2. Что предпринимал Кутузов?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3. Как представлял себе войну князь Андрей и свою       роль в ней?</a:t>
            </a:r>
          </a:p>
          <a:p>
            <a:pPr marL="685800" indent="-685800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вариант: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Почему после встреч с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Тушиным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князь Андрей подумал 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 Все это было так странно, так непохоже на то, на что он надеялся?” (гл.15-20-21).</a:t>
            </a:r>
          </a:p>
          <a:p>
            <a:pPr marL="685800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(закладки о Кутузове, человеке и полководце, о князе Андрее). </a:t>
            </a:r>
          </a:p>
          <a:p>
            <a:pPr marL="685800" algn="ctr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532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2955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ВСЕМ: подведение итогов работы по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части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тома</a:t>
            </a:r>
          </a:p>
          <a:p>
            <a:pPr indent="342900" algn="ctr">
              <a:spcAft>
                <a:spcPts val="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(запишите краткий ответ)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7095" y="1545480"/>
            <a:ext cx="11774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Какое время изображено в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части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тома?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252" y="2121558"/>
            <a:ext cx="120797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Происходит ли в этой части столкновение двух миров- России и Франции? Какую роль оно играет? 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3.Какие слои русского общества показывает здесь Толстой?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4. Какие же основные группы людей намечает Толстой в этом многолюдье, так что не создается ощущение “толкотни и давки”?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5. Какие события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части группируют вокруг себя эти герои?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6. Главный прием, с помощью которого характеризует Толстой своих героев? 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7. Что повторяется во всех эпизодах, скрепляя их в единое целое?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2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450" y="2918576"/>
            <a:ext cx="114222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В 1 части 1 тома Толстой знакомит нас с различными группами и представителями дворянства. Мы уже побывали в аристократическом салоне А. П.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Шерер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отметили, чем отличается от великосветских аристократов семья Ростовых, а теперь автор знакомит нас с новыми своими героями –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семьей князя Андрея Болконского. Вслед за автором мы  попадаем в родовое имение Болконских – Лысые Горы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928" t="18764" r="30230" b="65211"/>
          <a:stretch>
            <a:fillRect/>
          </a:stretch>
        </p:blipFill>
        <p:spPr bwMode="auto">
          <a:xfrm>
            <a:off x="526943" y="263471"/>
            <a:ext cx="11081288" cy="159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8854" t="21424" r="30112" b="68017"/>
          <a:stretch>
            <a:fillRect/>
          </a:stretch>
        </p:blipFill>
        <p:spPr bwMode="auto">
          <a:xfrm>
            <a:off x="511445" y="1255364"/>
            <a:ext cx="11114869" cy="130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34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9683663" y="882316"/>
            <a:ext cx="9047748" cy="69249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Описание имения Болконских Лысые горы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  </a:t>
            </a:r>
            <a:r>
              <a:rPr kumimoji="0" lang="ru-RU" sz="120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                                                                               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Лысые горы расположены недалеко от Смоленска. 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rgbClr val="3A00A5"/>
                </a:solidFill>
                <a:effectLst/>
                <a:latin typeface="Open Sans"/>
                <a:cs typeface="Arial" pitchFamily="34" charset="0"/>
                <a:hlinkClick r:id="rId3"/>
              </a:rPr>
              <a:t>Главная часть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 имения - дом, описывается как большое мрачное здание, в котором царят строгость, раз и навсегда заведенный порядок.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Немаловажной деталью является описание боя часов в господском доме – все часы, и в гостиной, и в комнатах, работают в унисон, что является характеристикой пунктуальности и скрупулезности, с которыми в доме налажен быт. Обеды в имении торжественные, с обилием перемен блюд, множеством прислуги.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Дом подавляет своих обитателей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– несколько раз в романе подчеркиваются его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A00A5"/>
                </a:solidFill>
                <a:effectLst/>
                <a:latin typeface="Open Sans"/>
                <a:cs typeface="Arial" pitchFamily="34" charset="0"/>
                <a:hlinkClick r:id="rId4"/>
              </a:rPr>
              <a:t>большие размеры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, пустые, гулкие анфилады комнат,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A00A5"/>
                </a:solidFill>
                <a:effectLst/>
                <a:latin typeface="Open Sans"/>
                <a:cs typeface="Arial" pitchFamily="34" charset="0"/>
                <a:hlinkClick r:id="rId5"/>
              </a:rPr>
              <a:t>картинные галереи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444545"/>
                </a:solidFill>
                <a:effectLst/>
                <a:latin typeface="Open Sans"/>
                <a:cs typeface="Arial" pitchFamily="34" charset="0"/>
              </a:rPr>
              <a:t> с портретами знаменитых предков, их именами и перечислением деяний.</a:t>
            </a:r>
          </a:p>
        </p:txBody>
      </p:sp>
      <p:sp>
        <p:nvSpPr>
          <p:cNvPr id="48130" name="AutoShape 2" descr="https://i0.wp.com/1001student.ru/wp-content/uploads/2018/09/9c98f273f1e3d5e5f759a167ad6edb3b.jpg"/>
          <p:cNvSpPr>
            <a:spLocks noChangeAspect="1" noChangeArrowheads="1"/>
          </p:cNvSpPr>
          <p:nvPr/>
        </p:nvSpPr>
        <p:spPr bwMode="auto">
          <a:xfrm>
            <a:off x="34925" y="-776288"/>
            <a:ext cx="2857500" cy="1905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6674" y="888248"/>
            <a:ext cx="1171073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Лысые горы расположены недалеко от Смоленска. 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Главная часть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имения – дом- мрачное здание, в котором царят строгость, заведенный порядок.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Деталью является описание боя часов в господском доме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все часы, и в гостиной, и в комнатах, работают в унисон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является характеристикой пунктуальности и скрупулезности быта. Обеды в имении торжественные, с обилием перемен блюд, множеством прислуги.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подавляет своих обитателей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несколько раз в романе подчеркиваются его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большие размеры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гулкие анфилады комнат,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картинные галереи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 портретами знаменитых предков, их  именами и перечислением деяний.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Интересы семьи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члены семейства Болконских высоко ставят интересы рода и семьи.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Князь Андрей женился в положенное время из-за необходимости произвести на свет наследника, чтобы род не угас. Княжна Марья не рассматривает мезальянс – брак с человеком, находящимся ниже ее по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социальному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положению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Старый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 князь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является патриотом не только Отечества, но и своей семьи, воспитывая детей, а потом и внука в духе верности идеалам дворянства.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1" y="2984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Болконские . Лысые горы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617" y="304801"/>
            <a:ext cx="12020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Что представляет из себя хозяин имения, отец князя Андрея и княжны Марьи,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князь Николай Андреевич Болконский?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(гл. 22)</a:t>
            </a:r>
          </a:p>
          <a:p>
            <a:pPr indent="342900"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Что вы можете сказать о его характере уже сейчас, при первом его появлении?</a:t>
            </a:r>
          </a:p>
          <a:p>
            <a:pPr indent="342900"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его называли прусским королем? Справедливо ли такое название?</a:t>
            </a:r>
          </a:p>
        </p:txBody>
      </p:sp>
      <p:pic>
        <p:nvPicPr>
          <p:cNvPr id="1026" name="Picture 2" descr="https://im0-tub-ru.yandex.net/i?id=2e97199188a53454a4fa7ba32b7b5ba8&amp;n=33&amp;h=215&amp;w=2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r="19802"/>
          <a:stretch>
            <a:fillRect/>
          </a:stretch>
        </p:blipFill>
        <p:spPr bwMode="auto">
          <a:xfrm>
            <a:off x="8476464" y="2557220"/>
            <a:ext cx="3364241" cy="402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AutoShape 2" descr="https://i2.wp.com/1001student.ru/wp-content/uploads/2018/09/8808.jpg"/>
          <p:cNvSpPr>
            <a:spLocks noChangeAspect="1" noChangeArrowheads="1"/>
          </p:cNvSpPr>
          <p:nvPr/>
        </p:nvSpPr>
        <p:spPr bwMode="auto">
          <a:xfrm>
            <a:off x="34925" y="-808038"/>
            <a:ext cx="1905000" cy="1905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i2.wp.com/1001student.ru/wp-content/uploads/2018/09/8808.jpg"/>
          <p:cNvSpPr>
            <a:spLocks noChangeAspect="1" noChangeArrowheads="1"/>
          </p:cNvSpPr>
          <p:nvPr/>
        </p:nvSpPr>
        <p:spPr bwMode="auto">
          <a:xfrm>
            <a:off x="34925" y="-808038"/>
            <a:ext cx="1905000" cy="1905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5706" y="1975511"/>
            <a:ext cx="758492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Н. А. Болконский – вельможа прошлого века, современник А. Суворова, Потемкина, Орлова. За строптивость был сослан в деревню еще при прошлом царствовании.</a:t>
            </a:r>
            <a:r>
              <a:rPr lang="ru-RU" sz="20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Это человек незаурядного ума, серьезного образования, широких интересов и разнообразных занятий. Даже теперь, когда он в отставке, безвыездно живёт в деревне, не имеет никакого значения в делах государственных, все видные и высокопоставленные чиновники края долгом и обязанностью считали появление у князя Н. А. Болконского, «выход которого они также терпеливо и почтительно ждали, как и архитектора, и садовника, и княжны Марьи».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Всеобщее чувство при его появлении – почтительность и страх.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Старый князь не является антагонистом – он пылкий патриот России, служащий своему Отечеству верой и правдой.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9933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Портрет князя Андрея Болконского (гл. 3)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392941"/>
            <a:ext cx="12191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Устами Пьера Безухова Толстой дает Андрею самую лестную характеристику: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умен; начитан; образован; обладает силой воли; способен развиваться; физически красив.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Характер Андрея Болконского претерпевает по мере развития сюжета значительные изменения.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вечере у Анны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Шерер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Андрей предстает перед нами как пресытившийся светским обществом аристократ, которому наскучили все, в первую очередь, его жена. От начала к концу романа его характер претерпевает поразительные изменения – от аристократа, до патриота и защитника русского народа.</a:t>
            </a:r>
          </a:p>
          <a:p>
            <a:pPr algn="ctr"/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Портрет княжны Марьи </a:t>
            </a:r>
          </a:p>
          <a:p>
            <a:pPr indent="342900" algn="ctr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Что можно сказать о её характере?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967" y="4568588"/>
            <a:ext cx="114222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Княжна Марья некрасива физически, но благородна и добра.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Княжна описывается как глубоко религиозный, склонный к самопожертвованию человек.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Она пытается обеспечить брак мадемуазель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Бурьен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заменяет 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3"/>
              </a:rPr>
              <a:t>умершую мать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племяннику.</a:t>
            </a:r>
          </a:p>
        </p:txBody>
      </p:sp>
    </p:spTree>
    <p:extLst>
      <p:ext uri="{BB962C8B-B14F-4D97-AF65-F5344CB8AC3E}">
        <p14:creationId xmlns:p14="http://schemas.microsoft.com/office/powerpoint/2010/main" val="3581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963" y="246529"/>
            <a:ext cx="115307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воспитания и отношения между детьми в семье Болконских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Андрей и Марья были друзьями в детстве и сохранили дружеские отношения в старшем возрасте. Их отец, старый князь, был нетерпимым родителем. Его педантичность, граничащая с грубостью, нередко заставляла дочь плакать.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Однако по-своему старик любил своих детей, и они ощущали эту любовь. Княжна Марья была счастлива и довольна своей жизнью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3581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Лиза Болконская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42900" algn="ctr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Что можно сказать о её характере?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967" y="4738283"/>
            <a:ext cx="114222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Она говорит только по-французски, высоко ценит положение в обществе, привержена </a:t>
            </a:r>
            <a:r>
              <a:rPr lang="ru-RU" sz="2400" dirty="0">
                <a:hlinkClick r:id="rId3"/>
              </a:rPr>
              <a:t>светским  развлечениям</a:t>
            </a:r>
            <a:r>
              <a:rPr lang="ru-RU" sz="2400" dirty="0"/>
              <a:t>. Она не любит мужа, он является необходимым атрибутом молодой женщины, но как личность Андрей ее не интересует.</a:t>
            </a:r>
          </a:p>
          <a:p>
            <a:pPr algn="ctr"/>
            <a:r>
              <a:rPr lang="ru-RU" sz="2400" dirty="0"/>
              <a:t>Княгиня не хочет уезжать в деревню, она боится родов и предпочитает остаться в городе. Предчувствия ее не обманывают – родив малыша, княгиня умирает.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AutoShape 2" descr="https://i1.wp.com/1001student.ru/wp-content/uploads/2018/09/10488388446322_original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s://i1.wp.com/1001student.ru/wp-content/uploads/2018/09/10488388446322_original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https://i1.wp.com/1001student.ru/wp-content/uploads/2018/09/10488388446322_original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/>
          <a:srcRect l="41186" t="33446" r="36441" b="41634"/>
          <a:stretch>
            <a:fillRect/>
          </a:stretch>
        </p:blipFill>
        <p:spPr bwMode="auto">
          <a:xfrm>
            <a:off x="2851688" y="1111226"/>
            <a:ext cx="5759219" cy="3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85499" y="4375710"/>
            <a:ext cx="5240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Княгиня Лиза – светская женщина 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1888</Words>
  <Application>Microsoft Office PowerPoint</Application>
  <PresentationFormat>Широкоэкранный</PresentationFormat>
  <Paragraphs>159</Paragraphs>
  <Slides>27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1</cp:lastModifiedBy>
  <cp:revision>36</cp:revision>
  <dcterms:created xsi:type="dcterms:W3CDTF">2017-04-03T09:43:18Z</dcterms:created>
  <dcterms:modified xsi:type="dcterms:W3CDTF">2024-02-13T18:18:13Z</dcterms:modified>
</cp:coreProperties>
</file>