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2" r:id="rId5"/>
    <p:sldId id="263" r:id="rId6"/>
    <p:sldId id="264" r:id="rId7"/>
    <p:sldId id="265" r:id="rId8"/>
    <p:sldId id="259" r:id="rId9"/>
    <p:sldId id="260"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3" d="100"/>
          <a:sy n="93" d="100"/>
        </p:scale>
        <p:origin x="-27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2/9/2024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9F%D0%B0%D0%BB%D0%B5%D1%81%D1%82%D1%80%D0%B0" TargetMode="External"/><Relationship Id="rId2" Type="http://schemas.openxmlformats.org/officeDocument/2006/relationships/hyperlink" Target="https://ru.wikipedia.org/wiki/%D0%90%D0%BD%D1%82%D0%B8%D1%87%D0%BD%D0%BE%D0%B5_%D0%BE%D0%B1%D1%80%D0%B0%D0%B7%D0%BE%D0%B2%D0%B0%D0%BD%D0%B8%D0%B5"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ru.wikipedia.org/wiki/%D0%A3%D1%88%D0%B8%D0%BD%D1%81%D0%BA%D0%B8%D0%B9,_%D0%9A%D0%BE%D0%BD%D1%81%D1%82%D0%B0%D0%BD%D1%82%D0%B8%D0%BD_%D0%94%D0%BC%D0%B8%D1%82%D1%80%D0%B8%D0%B5%D0%B2%D0%B8%D1%8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Пожарный-профессия героическая - ОБЖ - Уроки">
            <a:extLst>
              <a:ext uri="{FF2B5EF4-FFF2-40B4-BE49-F238E27FC236}">
                <a16:creationId xmlns:a16="http://schemas.microsoft.com/office/drawing/2014/main" xmlns="" id="{66736F29-7DFC-4F96-8D59-E31EBFCE6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86" y="99392"/>
            <a:ext cx="2526983"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48279670-0024-44E9-8BD0-B7E0A8D02D7B}"/>
              </a:ext>
            </a:extLst>
          </p:cNvPr>
          <p:cNvSpPr>
            <a:spLocks noGrp="1"/>
          </p:cNvSpPr>
          <p:nvPr>
            <p:ph type="ctrTitle"/>
          </p:nvPr>
        </p:nvSpPr>
        <p:spPr>
          <a:xfrm>
            <a:off x="2837291" y="279032"/>
            <a:ext cx="7624849" cy="2513864"/>
          </a:xfrm>
        </p:spPr>
        <p:txBody>
          <a:bodyPr>
            <a:normAutofit fontScale="90000"/>
          </a:bodyPr>
          <a:lstStyle/>
          <a:p>
            <a:pPr algn="ctr"/>
            <a:r>
              <a:rPr lang="ru-RU" sz="2800" b="1" dirty="0">
                <a:solidFill>
                  <a:srgbClr val="0070C0"/>
                </a:solidFill>
                <a:latin typeface="Times New Roman" panose="02020603050405020304" pitchFamily="18" charset="0"/>
                <a:cs typeface="Times New Roman" panose="02020603050405020304" pitchFamily="18" charset="0"/>
              </a:rPr>
              <a:t>Презентация на тему: </a:t>
            </a:r>
            <a:br>
              <a:rPr lang="ru-RU" sz="2800" b="1" dirty="0">
                <a:solidFill>
                  <a:srgbClr val="0070C0"/>
                </a:solidFill>
                <a:latin typeface="Times New Roman" panose="02020603050405020304" pitchFamily="18" charset="0"/>
                <a:cs typeface="Times New Roman" panose="02020603050405020304" pitchFamily="18" charset="0"/>
              </a:rPr>
            </a:br>
            <a:r>
              <a:rPr lang="ru-RU" sz="2800" dirty="0">
                <a:solidFill>
                  <a:schemeClr val="accent6">
                    <a:lumMod val="75000"/>
                  </a:schemeClr>
                </a:solidFill>
                <a:latin typeface="Times New Roman" panose="02020603050405020304" pitchFamily="18" charset="0"/>
                <a:cs typeface="Times New Roman" panose="02020603050405020304" pitchFamily="18" charset="0"/>
              </a:rPr>
              <a:t> </a:t>
            </a:r>
            <a:br>
              <a:rPr lang="ru-RU" sz="2800" dirty="0">
                <a:solidFill>
                  <a:schemeClr val="accent6">
                    <a:lumMod val="75000"/>
                  </a:schemeClr>
                </a:solidFill>
                <a:latin typeface="Times New Roman" panose="02020603050405020304" pitchFamily="18" charset="0"/>
                <a:cs typeface="Times New Roman" panose="02020603050405020304" pitchFamily="18" charset="0"/>
              </a:rPr>
            </a:br>
            <a:r>
              <a:rPr lang="ru-RU" sz="2800" b="1" dirty="0">
                <a:solidFill>
                  <a:schemeClr val="accent6">
                    <a:lumMod val="75000"/>
                  </a:schemeClr>
                </a:solidFill>
                <a:latin typeface="Times New Roman" panose="02020603050405020304" pitchFamily="18" charset="0"/>
                <a:cs typeface="Times New Roman" panose="02020603050405020304" pitchFamily="18" charset="0"/>
              </a:rPr>
              <a:t>«социальные профессии: их важность для сохранения духовно-нравственного облика общества»</a:t>
            </a:r>
          </a:p>
        </p:txBody>
      </p:sp>
      <p:pic>
        <p:nvPicPr>
          <p:cNvPr id="1028" name="Picture 4" descr="Рисунок учитель для детей - 57 фото">
            <a:extLst>
              <a:ext uri="{FF2B5EF4-FFF2-40B4-BE49-F238E27FC236}">
                <a16:creationId xmlns:a16="http://schemas.microsoft.com/office/drawing/2014/main" xmlns="" id="{F0D91E73-1741-4D7F-A8A4-6A3F93B0F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539" y="4172066"/>
            <a:ext cx="3777663" cy="2513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Как развивать сервис для врачей и почему IT долго приходит в медицину –  Business Story">
            <a:extLst>
              <a:ext uri="{FF2B5EF4-FFF2-40B4-BE49-F238E27FC236}">
                <a16:creationId xmlns:a16="http://schemas.microsoft.com/office/drawing/2014/main" xmlns="" id="{D1320B0D-10E8-4576-A377-A16002CF7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90" y="4284500"/>
            <a:ext cx="4123477" cy="2405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Premium Vector | Elderly people walking, social worker helping senior elder  woman, grandfather and grandmother couple. flat vector illustration">
            <a:extLst>
              <a:ext uri="{FF2B5EF4-FFF2-40B4-BE49-F238E27FC236}">
                <a16:creationId xmlns:a16="http://schemas.microsoft.com/office/drawing/2014/main" xmlns="" id="{93E7C230-C7A9-4BA8-8B57-C816A018C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0685" y="4284500"/>
            <a:ext cx="3169892" cy="24052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Мультяшный молодой офицер-полицейский стоит | Премиум векторы">
            <a:extLst>
              <a:ext uri="{FF2B5EF4-FFF2-40B4-BE49-F238E27FC236}">
                <a16:creationId xmlns:a16="http://schemas.microsoft.com/office/drawing/2014/main" xmlns="" id="{52CFBA4C-1021-4F67-93E5-738A645E5C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5062" y="168195"/>
            <a:ext cx="1283990" cy="334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5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just"/>
            <a:r>
              <a:rPr lang="ru-RU" b="1" dirty="0" smtClean="0">
                <a:solidFill>
                  <a:schemeClr val="bg1"/>
                </a:solidFill>
              </a:rPr>
              <a:t>Домашнее задание:</a:t>
            </a:r>
          </a:p>
          <a:p>
            <a:pPr algn="just"/>
            <a:r>
              <a:rPr lang="ru-RU" b="1" dirty="0">
                <a:solidFill>
                  <a:schemeClr val="bg1"/>
                </a:solidFill>
              </a:rPr>
              <a:t>Написать сообщение о ​социальных профессиях: врач, учитель, пожарный, полицейский, социальный работник. Проанализировать, что такое социальные профессии и почему выбирать их нужно особенно ответственно</a:t>
            </a:r>
            <a:r>
              <a:rPr lang="ru-RU" b="1" dirty="0" smtClean="0">
                <a:solidFill>
                  <a:schemeClr val="bg1"/>
                </a:solidFill>
              </a:rPr>
              <a:t>.</a:t>
            </a:r>
          </a:p>
          <a:p>
            <a:pPr algn="just"/>
            <a:r>
              <a:rPr lang="ru-RU" b="1" dirty="0" smtClean="0">
                <a:solidFill>
                  <a:schemeClr val="bg1"/>
                </a:solidFill>
              </a:rPr>
              <a:t>Объём как обычно не менее 150 слов.</a:t>
            </a:r>
            <a:endParaRPr lang="ru-RU" b="1" dirty="0">
              <a:solidFill>
                <a:schemeClr val="bg1"/>
              </a:solidFill>
            </a:endParaRPr>
          </a:p>
        </p:txBody>
      </p:sp>
    </p:spTree>
    <p:extLst>
      <p:ext uri="{BB962C8B-B14F-4D97-AF65-F5344CB8AC3E}">
        <p14:creationId xmlns:p14="http://schemas.microsoft.com/office/powerpoint/2010/main" val="233983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5C8DA7E7-E796-4C63-A562-C5C1B50AED53}"/>
              </a:ext>
            </a:extLst>
          </p:cNvPr>
          <p:cNvSpPr/>
          <p:nvPr/>
        </p:nvSpPr>
        <p:spPr>
          <a:xfrm>
            <a:off x="1089992" y="807780"/>
            <a:ext cx="10588486" cy="991618"/>
          </a:xfrm>
          <a:prstGeom prst="rect">
            <a:avLst/>
          </a:prstGeom>
        </p:spPr>
        <p:txBody>
          <a:bodyPr wrap="square">
            <a:spAutoFit/>
          </a:bodyPr>
          <a:lstStyle/>
          <a:p>
            <a:pPr algn="just">
              <a:lnSpc>
                <a:spcPct val="107000"/>
              </a:lnSpc>
              <a:spcAft>
                <a:spcPts val="0"/>
              </a:spcAft>
            </a:pPr>
            <a:r>
              <a:rPr lang="ru-RU" sz="28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Социальные профессии</a:t>
            </a:r>
            <a:r>
              <a:rPr lang="ru-RU" sz="28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 это специальности, связанные с какой-либо общественной деятельностью.</a:t>
            </a:r>
            <a:endParaRPr lang="ru-RU" sz="2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xmlns="" id="{46F8B7FA-7A09-4FB7-8920-EEAD3D005BA8}"/>
              </a:ext>
            </a:extLst>
          </p:cNvPr>
          <p:cNvSpPr/>
          <p:nvPr/>
        </p:nvSpPr>
        <p:spPr>
          <a:xfrm>
            <a:off x="465482" y="2196281"/>
            <a:ext cx="11261035" cy="2554545"/>
          </a:xfrm>
          <a:prstGeom prst="rect">
            <a:avLst/>
          </a:prstGeom>
        </p:spPr>
        <p:txBody>
          <a:bodyPr wrap="square">
            <a:spAutoFit/>
          </a:bodyPr>
          <a:lstStyle/>
          <a:p>
            <a:pPr algn="just"/>
            <a:r>
              <a:rPr lang="ru-RU" sz="28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3200" dirty="0" smtClean="0">
                <a:solidFill>
                  <a:schemeClr val="accent6">
                    <a:lumMod val="75000"/>
                  </a:schemeClr>
                </a:solidFill>
                <a:latin typeface="Times New Roman" panose="02020603050405020304" pitchFamily="18" charset="0"/>
                <a:cs typeface="Times New Roman" panose="02020603050405020304" pitchFamily="18" charset="0"/>
              </a:rPr>
              <a:t>В </a:t>
            </a:r>
            <a:r>
              <a:rPr lang="ru-RU" sz="3200" dirty="0">
                <a:solidFill>
                  <a:schemeClr val="accent6">
                    <a:lumMod val="75000"/>
                  </a:schemeClr>
                </a:solidFill>
                <a:latin typeface="Times New Roman" panose="02020603050405020304" pitchFamily="18" charset="0"/>
                <a:cs typeface="Times New Roman" panose="02020603050405020304" pitchFamily="18" charset="0"/>
              </a:rPr>
              <a:t>узком смысле – это профессии, связанные с социальной работой. Она предполагает деятельность с целью содействия людям и социальным группам в преодолении разного рода трудностей путем поддержки, защиты, коррекции и реабилитации.</a:t>
            </a:r>
          </a:p>
        </p:txBody>
      </p:sp>
    </p:spTree>
    <p:extLst>
      <p:ext uri="{BB962C8B-B14F-4D97-AF65-F5344CB8AC3E}">
        <p14:creationId xmlns:p14="http://schemas.microsoft.com/office/powerpoint/2010/main" val="95853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4ADC0253-04B8-4E36-A552-94AAFA9DBB08}"/>
              </a:ext>
            </a:extLst>
          </p:cNvPr>
          <p:cNvSpPr/>
          <p:nvPr/>
        </p:nvSpPr>
        <p:spPr>
          <a:xfrm>
            <a:off x="337930" y="197346"/>
            <a:ext cx="11638722" cy="3724096"/>
          </a:xfrm>
          <a:prstGeom prst="rect">
            <a:avLst/>
          </a:prstGeom>
        </p:spPr>
        <p:txBody>
          <a:bodyPr wrap="square">
            <a:spAutoFit/>
          </a:bodyPr>
          <a:lstStyle/>
          <a:p>
            <a:pPr algn="ctr"/>
            <a:r>
              <a:rPr lang="ru-RU" sz="2000" b="1" dirty="0">
                <a:solidFill>
                  <a:srgbClr val="202122"/>
                </a:solidFill>
                <a:latin typeface="Times New Roman" panose="02020603050405020304" pitchFamily="18" charset="0"/>
                <a:cs typeface="Times New Roman" panose="02020603050405020304" pitchFamily="18" charset="0"/>
              </a:rPr>
              <a:t>История профессии учитель :</a:t>
            </a:r>
          </a:p>
          <a:p>
            <a:pPr algn="just"/>
            <a:r>
              <a:rPr lang="ru-RU" dirty="0" smtClean="0">
                <a:solidFill>
                  <a:schemeClr val="bg1"/>
                </a:solidFill>
                <a:latin typeface="Times New Roman" panose="02020603050405020304" pitchFamily="18" charset="0"/>
                <a:cs typeface="Times New Roman" panose="02020603050405020304" pitchFamily="18" charset="0"/>
              </a:rPr>
              <a:t>	Учительство </a:t>
            </a:r>
            <a:r>
              <a:rPr lang="ru-RU" dirty="0">
                <a:solidFill>
                  <a:schemeClr val="bg1"/>
                </a:solidFill>
                <a:latin typeface="Times New Roman" panose="02020603050405020304" pitchFamily="18" charset="0"/>
                <a:cs typeface="Times New Roman" panose="02020603050405020304" pitchFamily="18" charset="0"/>
              </a:rPr>
              <a:t>и учителя известны с древнейших времён человечества, однако самой распространённой профессией оно стало лишь сравнительно недавно.</a:t>
            </a:r>
          </a:p>
          <a:p>
            <a:pPr algn="just"/>
            <a:r>
              <a:rPr lang="ru-RU" dirty="0">
                <a:solidFill>
                  <a:schemeClr val="bg1"/>
                </a:solidFill>
                <a:latin typeface="Times New Roman" panose="02020603050405020304" pitchFamily="18" charset="0"/>
                <a:cs typeface="Times New Roman" panose="02020603050405020304" pitchFamily="18" charset="0"/>
              </a:rPr>
              <a:t>Первые учителя были известны еще в Древней Греции. когда была построена одна из первых </a:t>
            </a:r>
            <a:r>
              <a:rPr lang="ru-RU" dirty="0">
                <a:solidFill>
                  <a:schemeClr val="bg1"/>
                </a:solidFill>
                <a:latin typeface="Times New Roman" panose="02020603050405020304" pitchFamily="18" charset="0"/>
                <a:cs typeface="Times New Roman" panose="02020603050405020304" pitchFamily="18" charset="0"/>
                <a:hlinkClick r:id="rId2" tooltip="Античное образование">
                  <a:extLst>
                    <a:ext uri="{A12FA001-AC4F-418D-AE19-62706E023703}">
                      <ahyp:hlinkClr xmlns:ahyp="http://schemas.microsoft.com/office/drawing/2018/hyperlinkcolor" xmlns="" val="tx"/>
                    </a:ext>
                  </a:extLst>
                </a:hlinkClick>
              </a:rPr>
              <a:t>систем образования</a:t>
            </a:r>
            <a:r>
              <a:rPr lang="ru-RU" dirty="0">
                <a:solidFill>
                  <a:schemeClr val="bg1"/>
                </a:solidFill>
                <a:latin typeface="Times New Roman" panose="02020603050405020304" pitchFamily="18" charset="0"/>
                <a:cs typeface="Times New Roman" panose="02020603050405020304" pitchFamily="18" charset="0"/>
              </a:rPr>
              <a:t>. С 7 лет дети могли ходить в школы, где обучались грамоте, арифметике, музыке, пению, рисованию. Помимо школ, в которых обучали наукам, существовали специальные частные гимнастические школы — </a:t>
            </a:r>
            <a:r>
              <a:rPr lang="ru-RU" dirty="0">
                <a:solidFill>
                  <a:schemeClr val="bg1"/>
                </a:solidFill>
                <a:latin typeface="Times New Roman" panose="02020603050405020304" pitchFamily="18" charset="0"/>
                <a:cs typeface="Times New Roman" panose="02020603050405020304" pitchFamily="18" charset="0"/>
                <a:hlinkClick r:id="rId3" tooltip="Палестра">
                  <a:extLst>
                    <a:ext uri="{A12FA001-AC4F-418D-AE19-62706E023703}">
                      <ahyp:hlinkClr xmlns:ahyp="http://schemas.microsoft.com/office/drawing/2018/hyperlinkcolor" xmlns="" val="tx"/>
                    </a:ext>
                  </a:extLst>
                </a:hlinkClick>
              </a:rPr>
              <a:t>палестры</a:t>
            </a:r>
            <a:r>
              <a:rPr lang="ru-RU" dirty="0">
                <a:solidFill>
                  <a:schemeClr val="bg1"/>
                </a:solidFill>
                <a:latin typeface="Times New Roman" panose="02020603050405020304" pitchFamily="18" charset="0"/>
                <a:cs typeface="Times New Roman" panose="02020603050405020304" pitchFamily="18" charset="0"/>
              </a:rPr>
              <a:t>.</a:t>
            </a:r>
          </a:p>
          <a:p>
            <a:pPr algn="just"/>
            <a:endParaRPr lang="ru-RU" dirty="0">
              <a:solidFill>
                <a:schemeClr val="bg1"/>
              </a:solidFill>
              <a:latin typeface="Times New Roman" panose="02020603050405020304" pitchFamily="18" charset="0"/>
              <a:cs typeface="Times New Roman" panose="02020603050405020304" pitchFamily="18" charset="0"/>
            </a:endParaRPr>
          </a:p>
          <a:p>
            <a:pPr algn="just"/>
            <a:r>
              <a:rPr lang="ru-RU" dirty="0" smtClean="0">
                <a:solidFill>
                  <a:schemeClr val="bg1"/>
                </a:solidFill>
                <a:latin typeface="Times New Roman" panose="02020603050405020304" pitchFamily="18" charset="0"/>
                <a:cs typeface="Times New Roman" panose="02020603050405020304" pitchFamily="18" charset="0"/>
              </a:rPr>
              <a:t>	В </a:t>
            </a:r>
            <a:r>
              <a:rPr lang="ru-RU" dirty="0">
                <a:solidFill>
                  <a:schemeClr val="bg1"/>
                </a:solidFill>
                <a:latin typeface="Times New Roman" panose="02020603050405020304" pitchFamily="18" charset="0"/>
                <a:cs typeface="Times New Roman" panose="02020603050405020304" pitchFamily="18" charset="0"/>
              </a:rPr>
              <a:t>разные времена и в разных странах обязанность воспитания и обучения нередко возлагалась на разных людей: воспитателей, кураторов, учителей. Ещё </a:t>
            </a:r>
            <a:r>
              <a:rPr lang="ru-RU" dirty="0">
                <a:solidFill>
                  <a:schemeClr val="bg1"/>
                </a:solidFill>
                <a:latin typeface="Times New Roman" panose="02020603050405020304" pitchFamily="18" charset="0"/>
                <a:cs typeface="Times New Roman" panose="02020603050405020304" pitchFamily="18" charset="0"/>
                <a:hlinkClick r:id="rId4" tooltip="Ушинский, Константин Дмитриевич">
                  <a:extLst>
                    <a:ext uri="{A12FA001-AC4F-418D-AE19-62706E023703}">
                      <ahyp:hlinkClr xmlns:ahyp="http://schemas.microsoft.com/office/drawing/2018/hyperlinkcolor" xmlns="" val="tx"/>
                    </a:ext>
                  </a:extLst>
                </a:hlinkClick>
              </a:rPr>
              <a:t>К. Д. Ушинский</a:t>
            </a:r>
            <a:r>
              <a:rPr lang="ru-RU" dirty="0">
                <a:solidFill>
                  <a:schemeClr val="bg1"/>
                </a:solidFill>
                <a:latin typeface="Times New Roman" panose="02020603050405020304" pitchFamily="18" charset="0"/>
                <a:cs typeface="Times New Roman" panose="02020603050405020304" pitchFamily="18" charset="0"/>
              </a:rPr>
              <a:t> напоминал учителям о первоочерёдности задачи воспитания по сравнению с обучением, указывая на то, что при иной постановке мы легко можем увлечься обучением знаниям и навыкам человека, который вследствие недостаточного или дурного воспитания обратит их во зло, при этом став даже более общественно опасным человеком, чем если бы он остался менее образованным (и приводил в качестве примера Чичикова):</a:t>
            </a:r>
            <a:endParaRPr lang="ru-RU" b="0" i="0" dirty="0">
              <a:solidFill>
                <a:schemeClr val="bg1"/>
              </a:solidFill>
              <a:effectLst/>
              <a:latin typeface="Times New Roman" panose="02020603050405020304" pitchFamily="18" charset="0"/>
              <a:cs typeface="Times New Roman" panose="02020603050405020304" pitchFamily="18" charset="0"/>
            </a:endParaRPr>
          </a:p>
        </p:txBody>
      </p:sp>
      <p:pic>
        <p:nvPicPr>
          <p:cNvPr id="7" name="Picture 4" descr="Рисунок учитель для детей - 57 фото">
            <a:extLst>
              <a:ext uri="{FF2B5EF4-FFF2-40B4-BE49-F238E27FC236}">
                <a16:creationId xmlns:a16="http://schemas.microsoft.com/office/drawing/2014/main" xmlns="" id="{7FD44555-2B84-4545-AC3A-60E5ED193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473" y="3697358"/>
            <a:ext cx="4565703" cy="3038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433A7806-159C-4013-B756-C5C30F3A2F6B}"/>
              </a:ext>
            </a:extLst>
          </p:cNvPr>
          <p:cNvSpPr/>
          <p:nvPr/>
        </p:nvSpPr>
        <p:spPr>
          <a:xfrm>
            <a:off x="463826" y="388996"/>
            <a:ext cx="6096000" cy="5755422"/>
          </a:xfrm>
          <a:prstGeom prst="rect">
            <a:avLst/>
          </a:prstGeom>
        </p:spPr>
        <p:txBody>
          <a:bodyPr>
            <a:spAutoFit/>
          </a:bodyPr>
          <a:lstStyle/>
          <a:p>
            <a:pPr algn="ctr"/>
            <a:r>
              <a:rPr lang="ru-RU" sz="2800" b="1" dirty="0">
                <a:solidFill>
                  <a:srgbClr val="262A2B"/>
                </a:solidFill>
                <a:latin typeface="Times New Roman" panose="02020603050405020304" pitchFamily="18" charset="0"/>
                <a:cs typeface="Times New Roman" panose="02020603050405020304" pitchFamily="18" charset="0"/>
              </a:rPr>
              <a:t>Социальный работник</a:t>
            </a:r>
          </a:p>
          <a:p>
            <a:pPr algn="ctr"/>
            <a:endParaRPr lang="ru-RU" sz="2800" b="1" dirty="0">
              <a:solidFill>
                <a:srgbClr val="262A2B"/>
              </a:solidFill>
              <a:latin typeface="Times New Roman" panose="02020603050405020304" pitchFamily="18" charset="0"/>
              <a:cs typeface="Times New Roman" panose="02020603050405020304" pitchFamily="18" charset="0"/>
            </a:endParaRPr>
          </a:p>
          <a:p>
            <a:pPr algn="just"/>
            <a:r>
              <a:rPr lang="ru-RU" sz="2400" dirty="0">
                <a:solidFill>
                  <a:srgbClr val="262A2B"/>
                </a:solidFill>
                <a:latin typeface="Times New Roman" panose="02020603050405020304" pitchFamily="18" charset="0"/>
                <a:cs typeface="Times New Roman" panose="02020603050405020304" pitchFamily="18" charset="0"/>
              </a:rPr>
              <a:t>Специалист, занимающийся социальным обслуживанием населения. Он помогает инвалидам, пенсионерам, детям-сиротам и другим нуждающимся в помощи людям. В обязанности работника может входить обслуживание граждан на дому, доставка продуктов и лекарств, профилактическая работа с неблагополучными семьями, консультации и многое другое. Цель работы специалиста – социально-правовая защита и улучшение материально-бытовых условий жизни граждан, которые находятся под его опекой. </a:t>
            </a:r>
            <a:endParaRPr lang="ru-RU" sz="2400" b="0" i="0" dirty="0">
              <a:solidFill>
                <a:srgbClr val="262A2B"/>
              </a:solidFill>
              <a:effectLst/>
              <a:latin typeface="Times New Roman" panose="02020603050405020304" pitchFamily="18" charset="0"/>
              <a:cs typeface="Times New Roman" panose="02020603050405020304" pitchFamily="18" charset="0"/>
            </a:endParaRPr>
          </a:p>
        </p:txBody>
      </p:sp>
      <p:pic>
        <p:nvPicPr>
          <p:cNvPr id="5122" name="Picture 2" descr="Концепция добровольцев. социальный работник поддерживает пожилых людей и  инвалидов | Премиум векторы">
            <a:extLst>
              <a:ext uri="{FF2B5EF4-FFF2-40B4-BE49-F238E27FC236}">
                <a16:creationId xmlns:a16="http://schemas.microsoft.com/office/drawing/2014/main" xmlns="" id="{0F9EF8B7-5D50-4EC9-B2EF-320A7A28C0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3"/>
          <a:stretch/>
        </p:blipFill>
        <p:spPr bwMode="auto">
          <a:xfrm>
            <a:off x="6768229" y="1958009"/>
            <a:ext cx="5039458" cy="26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5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277C2450-16F4-4775-9445-2C99054C121A}"/>
              </a:ext>
            </a:extLst>
          </p:cNvPr>
          <p:cNvSpPr/>
          <p:nvPr/>
        </p:nvSpPr>
        <p:spPr>
          <a:xfrm>
            <a:off x="235226" y="216790"/>
            <a:ext cx="11701670" cy="1938992"/>
          </a:xfrm>
          <a:prstGeom prst="rect">
            <a:avLst/>
          </a:prstGeom>
        </p:spPr>
        <p:txBody>
          <a:bodyPr wrap="square">
            <a:spAutoFit/>
          </a:bodyPr>
          <a:lstStyle/>
          <a:p>
            <a:pPr algn="just"/>
            <a:r>
              <a:rPr lang="ru-RU" sz="2400" b="1" dirty="0">
                <a:solidFill>
                  <a:srgbClr val="000000"/>
                </a:solidFill>
                <a:latin typeface="Times New Roman" panose="02020603050405020304" pitchFamily="18" charset="0"/>
                <a:cs typeface="Times New Roman" panose="02020603050405020304" pitchFamily="18" charset="0"/>
              </a:rPr>
              <a:t>Полицейские</a:t>
            </a:r>
            <a:r>
              <a:rPr lang="ru-RU" sz="2400" dirty="0">
                <a:solidFill>
                  <a:srgbClr val="000000"/>
                </a:solidFill>
                <a:latin typeface="Times New Roman" panose="02020603050405020304" pitchFamily="18" charset="0"/>
                <a:cs typeface="Times New Roman" panose="02020603050405020304" pitchFamily="18" charset="0"/>
              </a:rPr>
              <a:t> – это те, к кому в первую очередь обращаются граждане, когда случается беда. Они патрулируют улицы города, скверы и парки, общаются с населением, принимают заявления, предотвращают и раскрывают преступления, обеспечивают безопасность на культурно-массовых мероприятиях, в транспорте, проводят профилактические беседы и так далее. </a:t>
            </a:r>
            <a:endParaRPr lang="ru-RU" sz="2400" dirty="0">
              <a:latin typeface="Times New Roman" panose="02020603050405020304" pitchFamily="18" charset="0"/>
              <a:cs typeface="Times New Roman" panose="02020603050405020304" pitchFamily="18" charset="0"/>
            </a:endParaRPr>
          </a:p>
        </p:txBody>
      </p:sp>
      <p:pic>
        <p:nvPicPr>
          <p:cNvPr id="6146" name="Picture 2" descr="Как полицейских в России готовят к &quot;спецоперации&quot;: вернули занятия по  политинформации и обязали собирать вещмешки - BBC News Русская служба">
            <a:extLst>
              <a:ext uri="{FF2B5EF4-FFF2-40B4-BE49-F238E27FC236}">
                <a16:creationId xmlns:a16="http://schemas.microsoft.com/office/drawing/2014/main" xmlns="" id="{4F1E5608-3CCD-4F92-B458-82896CE67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22" y="3636613"/>
            <a:ext cx="5092978" cy="28520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МВД предупредило о наказаниях за ролики с «полицейскими» в TikTok — РБК">
            <a:extLst>
              <a:ext uri="{FF2B5EF4-FFF2-40B4-BE49-F238E27FC236}">
                <a16:creationId xmlns:a16="http://schemas.microsoft.com/office/drawing/2014/main" xmlns="" id="{044EDE1F-4BC9-4800-A1A0-23CD7D510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328" y="2005166"/>
            <a:ext cx="4743881" cy="291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0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Профессия врач: описание профессии, где учиться, работать, плюсы и минусы  профессии">
            <a:extLst>
              <a:ext uri="{FF2B5EF4-FFF2-40B4-BE49-F238E27FC236}">
                <a16:creationId xmlns:a16="http://schemas.microsoft.com/office/drawing/2014/main" xmlns="" id="{F3AEDF59-7B60-4F07-967D-A7D64849C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7" y="3956155"/>
            <a:ext cx="5765410" cy="266803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Почему педиатр для ребенка - самый важный врач - Медицинский центр «Добрый  Доктор»">
            <a:extLst>
              <a:ext uri="{FF2B5EF4-FFF2-40B4-BE49-F238E27FC236}">
                <a16:creationId xmlns:a16="http://schemas.microsoft.com/office/drawing/2014/main" xmlns="" id="{8385233B-7B19-4EFF-B07E-F0296C8BC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42" y="233810"/>
            <a:ext cx="4972880" cy="331201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xmlns="" id="{920400F8-60D3-411E-B877-3345A403D8DB}"/>
              </a:ext>
            </a:extLst>
          </p:cNvPr>
          <p:cNvSpPr/>
          <p:nvPr/>
        </p:nvSpPr>
        <p:spPr>
          <a:xfrm>
            <a:off x="6096000" y="233810"/>
            <a:ext cx="5970103" cy="5632311"/>
          </a:xfrm>
          <a:prstGeom prst="rect">
            <a:avLst/>
          </a:prstGeom>
        </p:spPr>
        <p:txBody>
          <a:bodyPr wrap="square">
            <a:spAutoFit/>
          </a:bodyPr>
          <a:lstStyle/>
          <a:p>
            <a:pPr algn="just" fontAlgn="base"/>
            <a:r>
              <a:rPr lang="ru-RU" sz="2000" dirty="0">
                <a:solidFill>
                  <a:srgbClr val="222222"/>
                </a:solidFill>
                <a:latin typeface="Times New Roman" panose="02020603050405020304" pitchFamily="18" charset="0"/>
                <a:cs typeface="Times New Roman" panose="02020603050405020304" pitchFamily="18" charset="0"/>
              </a:rPr>
              <a:t>Врач – это человек, готовый посвятить себя служению людям.  Он берет на себя ответственность за самое прекрасное на свете – жизнь человека. Профессия врача –  одна из самых благородных, гуманных и необходимых профессий на земле. </a:t>
            </a:r>
            <a:br>
              <a:rPr lang="ru-RU" sz="2000" dirty="0">
                <a:solidFill>
                  <a:srgbClr val="222222"/>
                </a:solidFill>
                <a:latin typeface="Times New Roman" panose="02020603050405020304" pitchFamily="18" charset="0"/>
                <a:cs typeface="Times New Roman" panose="02020603050405020304" pitchFamily="18" charset="0"/>
              </a:rPr>
            </a:br>
            <a:endParaRPr lang="ru-RU" sz="2000" dirty="0">
              <a:solidFill>
                <a:srgbClr val="222222"/>
              </a:solidFill>
              <a:latin typeface="Times New Roman" panose="02020603050405020304" pitchFamily="18" charset="0"/>
              <a:cs typeface="Times New Roman" panose="02020603050405020304" pitchFamily="18" charset="0"/>
            </a:endParaRPr>
          </a:p>
          <a:p>
            <a:pPr algn="just" fontAlgn="base"/>
            <a:r>
              <a:rPr lang="ru-RU" sz="2000" dirty="0">
                <a:solidFill>
                  <a:srgbClr val="222222"/>
                </a:solidFill>
                <a:latin typeface="Times New Roman" panose="02020603050405020304" pitchFamily="18" charset="0"/>
                <a:cs typeface="Times New Roman" panose="02020603050405020304" pitchFamily="18" charset="0"/>
              </a:rPr>
              <a:t>Какими качествами должен обладать человек, который  выбрал для себя профессию врача?</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Врач должен любить людей. Можно иметь прекрасные знания, быть готовыми к самым трудным ситуациям, но без любви и сострадания нет хорошего врача. Потому что дело врача – облегчать страдания и спасать от смерти больных.</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 </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Врач призван служить здоровью каждого человека и всего народа. Призвание врача требует, чтобы он выполнял свои обязанности, следуя голосу совести и руководствуясь принципами врачебной этики.</a:t>
            </a:r>
            <a:endParaRPr lang="ru-RU" sz="20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28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52922D5E-CCC6-405F-90F1-8AD5684C4A45}"/>
              </a:ext>
            </a:extLst>
          </p:cNvPr>
          <p:cNvSpPr/>
          <p:nvPr/>
        </p:nvSpPr>
        <p:spPr>
          <a:xfrm>
            <a:off x="0" y="209231"/>
            <a:ext cx="12192000" cy="3693319"/>
          </a:xfrm>
          <a:prstGeom prst="rect">
            <a:avLst/>
          </a:prstGeom>
        </p:spPr>
        <p:txBody>
          <a:bodyPr wrap="square">
            <a:spAutoFit/>
          </a:bodyPr>
          <a:lstStyle/>
          <a:p>
            <a:pPr algn="just" fontAlgn="base"/>
            <a:r>
              <a:rPr lang="ru-RU" b="1" dirty="0">
                <a:solidFill>
                  <a:schemeClr val="bg1"/>
                </a:solidFill>
                <a:latin typeface="Arial" panose="020B0604020202020204" pitchFamily="34" charset="0"/>
              </a:rPr>
              <a:t>Пожарный – важная, необходимая профессия, при которой приходится одновременно выполнять функцию огнеборца, спасателя, медицинского работника.</a:t>
            </a:r>
            <a:r>
              <a:rPr lang="ru-RU" dirty="0">
                <a:solidFill>
                  <a:schemeClr val="bg1"/>
                </a:solidFill>
                <a:latin typeface="Arial" panose="020B0604020202020204" pitchFamily="34" charset="0"/>
              </a:rPr>
              <a:t> Ввиду специфики, такая деятельность подходит не всем, потому что предполагает нагрузку не только физическую, но и психологическую. Эта профессия лидирует в рейтинге специальностей, опасных для здоровья и жизни. Чтобы работать пожарным, недостаточно располагать теоретическими знаниями. Для спасения людей и их имущества, а также ради собственного выживания во время ликвидации бедствия представителям этой профессии требуется постоянная тренировка, повышение квалификации.</a:t>
            </a:r>
          </a:p>
          <a:p>
            <a:pPr fontAlgn="base"/>
            <a:r>
              <a:rPr lang="ru-RU" b="1" dirty="0">
                <a:solidFill>
                  <a:schemeClr val="bg1"/>
                </a:solidFill>
                <a:latin typeface="Open Sans"/>
              </a:rPr>
              <a:t>Кто такой пожарный, чем интересна профессия, чем полезна </a:t>
            </a:r>
            <a:r>
              <a:rPr lang="ru-RU" b="1" dirty="0" smtClean="0">
                <a:solidFill>
                  <a:schemeClr val="bg1"/>
                </a:solidFill>
                <a:latin typeface="Open Sans"/>
              </a:rPr>
              <a:t>обществу ?</a:t>
            </a:r>
            <a:endParaRPr lang="ru-RU" b="1" dirty="0">
              <a:solidFill>
                <a:schemeClr val="bg1"/>
              </a:solidFill>
              <a:latin typeface="Open Sans"/>
            </a:endParaRPr>
          </a:p>
          <a:p>
            <a:pPr algn="just" fontAlgn="base"/>
            <a:r>
              <a:rPr lang="ru-RU" b="1" dirty="0">
                <a:solidFill>
                  <a:schemeClr val="bg1"/>
                </a:solidFill>
                <a:latin typeface="Arial" panose="020B0604020202020204" pitchFamily="34" charset="0"/>
              </a:rPr>
              <a:t>Пожарный</a:t>
            </a:r>
            <a:r>
              <a:rPr lang="ru-RU" dirty="0">
                <a:solidFill>
                  <a:schemeClr val="bg1"/>
                </a:solidFill>
                <a:latin typeface="Arial" panose="020B0604020202020204" pitchFamily="34" charset="0"/>
              </a:rPr>
              <a:t> – профессия, которая полезна для общества. Работники этой сферы спасают людей, гасят пламя, направляют действия на сохранение объектов, представляющих материальную ценность. Благодаря усилиям представителей этой профессии удается быстро и с минимальными потерями ликвидировать стихийные бедствия, последствия различных аварий. Также, при необходимости, спасатели оказывают пострадавшим первую медицинскую помощь</a:t>
            </a:r>
            <a:r>
              <a:rPr lang="ru-RU" dirty="0">
                <a:solidFill>
                  <a:srgbClr val="000000"/>
                </a:solidFill>
                <a:latin typeface="Arial" panose="020B0604020202020204" pitchFamily="34" charset="0"/>
              </a:rPr>
              <a:t>.</a:t>
            </a:r>
            <a:endParaRPr lang="ru-RU" b="0" i="0" dirty="0">
              <a:solidFill>
                <a:srgbClr val="5E677A"/>
              </a:solidFill>
              <a:effectLst/>
              <a:latin typeface="Arial" panose="020B0604020202020204" pitchFamily="34" charset="0"/>
            </a:endParaRPr>
          </a:p>
        </p:txBody>
      </p:sp>
      <p:pic>
        <p:nvPicPr>
          <p:cNvPr id="8194" name="Picture 2" descr="https://proforientator.ru/upload/img/publications/stati/pozharniy1.jpg">
            <a:extLst>
              <a:ext uri="{FF2B5EF4-FFF2-40B4-BE49-F238E27FC236}">
                <a16:creationId xmlns:a16="http://schemas.microsoft.com/office/drawing/2014/main" xmlns="" id="{A9A15888-284F-4AC1-9831-204D647CE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365" y="3701089"/>
            <a:ext cx="5619750" cy="30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6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56E60E7D-8DEE-497A-A979-1563A1E184BC}"/>
              </a:ext>
            </a:extLst>
          </p:cNvPr>
          <p:cNvSpPr/>
          <p:nvPr/>
        </p:nvSpPr>
        <p:spPr>
          <a:xfrm>
            <a:off x="106017" y="98683"/>
            <a:ext cx="11840817" cy="6528903"/>
          </a:xfrm>
          <a:prstGeom prst="rect">
            <a:avLst/>
          </a:prstGeom>
        </p:spPr>
        <p:txBody>
          <a:bodyPr wrap="square">
            <a:spAutoFit/>
          </a:bodyPr>
          <a:lstStyle/>
          <a:p>
            <a:pPr algn="just">
              <a:spcAft>
                <a:spcPts val="0"/>
              </a:spcAft>
            </a:pPr>
            <a:r>
              <a:rPr lang="ru-RU" sz="2800"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социальных профессиях самыми главными выделяют следующие духовно-нравственные качества: </a:t>
            </a:r>
          </a:p>
          <a:p>
            <a:pPr algn="just">
              <a:lnSpc>
                <a:spcPct val="107000"/>
              </a:lnSpc>
              <a:spcAft>
                <a:spcPts val="0"/>
              </a:spcAft>
            </a:pPr>
            <a:r>
              <a:rPr lang="ru-R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коммуникабельность;</a:t>
            </a:r>
            <a:endPar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стрессоустойчивость;</a:t>
            </a:r>
            <a:endPar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чуткость и доброжелательность;</a:t>
            </a:r>
            <a:endPar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высокая работоспособность;</a:t>
            </a:r>
            <a:endPar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Tx/>
              <a:buChar char="-"/>
            </a:pPr>
            <a:r>
              <a:rPr lang="ru-R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целеустремленность.</a:t>
            </a:r>
          </a:p>
          <a:p>
            <a:pPr algn="just">
              <a:lnSpc>
                <a:spcPct val="107000"/>
              </a:lnSpc>
              <a:spcAft>
                <a:spcPts val="800"/>
              </a:spcAft>
            </a:pPr>
            <a:r>
              <a:rPr lang="ru-RU" sz="2000" dirty="0">
                <a:solidFill>
                  <a:schemeClr val="bg1"/>
                </a:solidFill>
                <a:latin typeface="Times New Roman" panose="02020603050405020304" pitchFamily="18" charset="0"/>
                <a:cs typeface="Times New Roman" panose="02020603050405020304" pitchFamily="18" charset="0"/>
              </a:rPr>
              <a:t>	Так как люди находятся в постоянном контакте с людьми, с их проблемами, трудностями, присущи еще духовно-нравственные качества личности. Не только человек выбирает профессию. Любая профессиональная деятельность отбирает людей, обладающих набором черт качеств, необходимых для успешности этой деятельности. Эти качества называются профессионально важными. Работа врача, учителя, социального работника требует от человека доброжелательности, отзывчивости, умения контролировать свои эмоции. Оперативный работник, сотрудник МЧС, пожарный должны быть эмоционально устойчивыми и хладнокровными, обладать мгновенной реакцией, силой и выносливостью. Недостаток этих качеств может стоить им здоровья или жизни.</a:t>
            </a:r>
          </a:p>
          <a:p>
            <a:pPr marL="457200" indent="-457200">
              <a:lnSpc>
                <a:spcPct val="107000"/>
              </a:lnSpc>
              <a:spcAft>
                <a:spcPts val="800"/>
              </a:spcAft>
              <a:buFontTx/>
              <a:buChar char="-"/>
            </a:pPr>
            <a:endParaRPr lang="ru-RU" sz="2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34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к устроен древнерусский храм • Arzamas">
            <a:extLst>
              <a:ext uri="{FF2B5EF4-FFF2-40B4-BE49-F238E27FC236}">
                <a16:creationId xmlns:a16="http://schemas.microsoft.com/office/drawing/2014/main" xmlns="" id="{875467DB-8956-4CA0-BD82-BDB68F0A3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49" y="2435366"/>
            <a:ext cx="4958798" cy="4342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xmlns="" id="{5D27D1DE-29F0-4579-9B13-5F024FC19847}"/>
              </a:ext>
            </a:extLst>
          </p:cNvPr>
          <p:cNvSpPr/>
          <p:nvPr/>
        </p:nvSpPr>
        <p:spPr>
          <a:xfrm>
            <a:off x="308112" y="303351"/>
            <a:ext cx="11718235" cy="4095993"/>
          </a:xfrm>
          <a:prstGeom prst="rect">
            <a:avLst/>
          </a:prstGeom>
        </p:spPr>
        <p:txBody>
          <a:bodyPr wrap="square">
            <a:spAutoFit/>
          </a:bodyPr>
          <a:lstStyle/>
          <a:p>
            <a:pPr algn="ctr">
              <a:spcAft>
                <a:spcPts val="500"/>
              </a:spcAft>
            </a:pP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Притча.</a:t>
            </a:r>
            <a:endParaRPr lang="ru-RU"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строительстве </a:t>
            </a:r>
            <a:r>
              <a:rPr lang="ru-RU"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Сартрского</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собора подошедший путник спрашивает работающих, что они делают. </a:t>
            </a:r>
          </a:p>
          <a:p>
            <a:pPr algn="just"/>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Один ответил: «Камни ношу». </a:t>
            </a:r>
          </a:p>
          <a:p>
            <a:pPr algn="just"/>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Другой сказал: «Деньги зарабатываю, чтобы было на что жить». А третий воскликнул восторженно: «Мы строим храм!» </a:t>
            </a:r>
          </a:p>
          <a:p>
            <a:endParaRPr lang="ru-RU"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ru-RU"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Чтобы ответили бы вы?</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304258"/>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57</TotalTime>
  <Words>266</Words>
  <Application>Microsoft Office PowerPoint</Application>
  <PresentationFormat>Произвольный</PresentationFormat>
  <Paragraphs>33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Сектор</vt:lpstr>
      <vt:lpstr>Презентация на тему:    «социальные профессии: их важность для сохранения духовно-нравственного облика общества»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«социальные профессии: их важность для сохранения духовно-нравственного облика общества»</dc:title>
  <dc:creator>Admin</dc:creator>
  <cp:lastModifiedBy>Пользователь Windows</cp:lastModifiedBy>
  <cp:revision>7</cp:revision>
  <dcterms:created xsi:type="dcterms:W3CDTF">2024-01-24T08:47:48Z</dcterms:created>
  <dcterms:modified xsi:type="dcterms:W3CDTF">2024-02-09T19:20:14Z</dcterms:modified>
</cp:coreProperties>
</file>