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4" r:id="rId7"/>
    <p:sldId id="265" r:id="rId8"/>
    <p:sldId id="259" r:id="rId9"/>
    <p:sldId id="270" r:id="rId10"/>
    <p:sldId id="272" r:id="rId11"/>
    <p:sldId id="273" r:id="rId12"/>
    <p:sldId id="266" r:id="rId13"/>
    <p:sldId id="271" r:id="rId14"/>
    <p:sldId id="286" r:id="rId15"/>
    <p:sldId id="275" r:id="rId16"/>
    <p:sldId id="287" r:id="rId17"/>
    <p:sldId id="276" r:id="rId18"/>
    <p:sldId id="288" r:id="rId19"/>
    <p:sldId id="281" r:id="rId20"/>
    <p:sldId id="297" r:id="rId21"/>
    <p:sldId id="282" r:id="rId22"/>
    <p:sldId id="289" r:id="rId23"/>
    <p:sldId id="283" r:id="rId24"/>
    <p:sldId id="298" r:id="rId25"/>
    <p:sldId id="284" r:id="rId26"/>
    <p:sldId id="299" r:id="rId27"/>
    <p:sldId id="285" r:id="rId28"/>
    <p:sldId id="300" r:id="rId29"/>
    <p:sldId id="277" r:id="rId30"/>
    <p:sldId id="301" r:id="rId31"/>
    <p:sldId id="267" r:id="rId32"/>
    <p:sldId id="302" r:id="rId33"/>
    <p:sldId id="303" r:id="rId34"/>
    <p:sldId id="308" r:id="rId35"/>
    <p:sldId id="304" r:id="rId36"/>
    <p:sldId id="309" r:id="rId37"/>
    <p:sldId id="305" r:id="rId38"/>
    <p:sldId id="310" r:id="rId39"/>
    <p:sldId id="306" r:id="rId40"/>
    <p:sldId id="314" r:id="rId41"/>
    <p:sldId id="311" r:id="rId42"/>
    <p:sldId id="315" r:id="rId43"/>
    <p:sldId id="269" r:id="rId44"/>
    <p:sldId id="274" r:id="rId45"/>
  </p:sldIdLst>
  <p:sldSz cx="9144000" cy="6858000" type="screen4x3"/>
  <p:notesSz cx="6808788" cy="98329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pieChart>
        <c:varyColors val="1"/>
        <c:ser>
          <c:idx val="0"/>
          <c:order val="0"/>
          <c:val>
            <c:numRef>
              <c:f>Лист1!$A$1:$A$7</c:f>
              <c:numCache>
                <c:formatCode>General</c:formatCode>
                <c:ptCount val="7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4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plotArea>
      <c:layout/>
      <c:barChart>
        <c:barDir val="col"/>
        <c:grouping val="clustered"/>
        <c:ser>
          <c:idx val="0"/>
          <c:order val="0"/>
          <c:val>
            <c:numRef>
              <c:f>Лист1!$A$1:$A$7</c:f>
              <c:numCache>
                <c:formatCode>General</c:formatCode>
                <c:ptCount val="7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4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</c:ser>
        <c:dLbls/>
        <c:axId val="154577920"/>
        <c:axId val="154639360"/>
      </c:barChart>
      <c:catAx>
        <c:axId val="154577920"/>
        <c:scaling>
          <c:orientation val="minMax"/>
        </c:scaling>
        <c:axPos val="b"/>
        <c:tickLblPos val="nextTo"/>
        <c:crossAx val="154639360"/>
        <c:crosses val="autoZero"/>
        <c:auto val="1"/>
        <c:lblAlgn val="ctr"/>
        <c:lblOffset val="100"/>
      </c:catAx>
      <c:valAx>
        <c:axId val="154639360"/>
        <c:scaling>
          <c:orientation val="minMax"/>
        </c:scaling>
        <c:axPos val="l"/>
        <c:majorGridlines/>
        <c:numFmt formatCode="General" sourceLinked="1"/>
        <c:tickLblPos val="nextTo"/>
        <c:crossAx val="154577920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plotArea>
      <c:layout/>
      <c:lineChart>
        <c:grouping val="standard"/>
        <c:ser>
          <c:idx val="0"/>
          <c:order val="0"/>
          <c:val>
            <c:numRef>
              <c:f>Лист1!$A$1:$A$7</c:f>
              <c:numCache>
                <c:formatCode>General</c:formatCode>
                <c:ptCount val="7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4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</c:ser>
        <c:dLbls/>
        <c:marker val="1"/>
        <c:axId val="155453696"/>
        <c:axId val="155566464"/>
      </c:lineChart>
      <c:catAx>
        <c:axId val="155453696"/>
        <c:scaling>
          <c:orientation val="minMax"/>
        </c:scaling>
        <c:axPos val="b"/>
        <c:tickLblPos val="nextTo"/>
        <c:crossAx val="155566464"/>
        <c:crosses val="autoZero"/>
        <c:auto val="1"/>
        <c:lblAlgn val="ctr"/>
        <c:lblOffset val="100"/>
      </c:catAx>
      <c:valAx>
        <c:axId val="155566464"/>
        <c:scaling>
          <c:orientation val="minMax"/>
        </c:scaling>
        <c:axPos val="l"/>
        <c:majorGridlines/>
        <c:numFmt formatCode="General" sourceLinked="1"/>
        <c:tickLblPos val="nextTo"/>
        <c:crossAx val="155453696"/>
        <c:crosses val="autoZero"/>
        <c:crossBetween val="between"/>
      </c:val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6A50-A3FE-44AE-A851-4A1A83E3F865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D325-2D89-4A4B-9EED-39396F18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272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6A50-A3FE-44AE-A851-4A1A83E3F865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D325-2D89-4A4B-9EED-39396F18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394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6A50-A3FE-44AE-A851-4A1A83E3F865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D325-2D89-4A4B-9EED-39396F18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15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6A50-A3FE-44AE-A851-4A1A83E3F865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D325-2D89-4A4B-9EED-39396F18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312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6A50-A3FE-44AE-A851-4A1A83E3F865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D325-2D89-4A4B-9EED-39396F18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684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6A50-A3FE-44AE-A851-4A1A83E3F865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D325-2D89-4A4B-9EED-39396F18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23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6A50-A3FE-44AE-A851-4A1A83E3F865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D325-2D89-4A4B-9EED-39396F18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01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6A50-A3FE-44AE-A851-4A1A83E3F865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D325-2D89-4A4B-9EED-39396F18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85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6A50-A3FE-44AE-A851-4A1A83E3F865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D325-2D89-4A4B-9EED-39396F18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88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6A50-A3FE-44AE-A851-4A1A83E3F865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D325-2D89-4A4B-9EED-39396F18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05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6A50-A3FE-44AE-A851-4A1A83E3F865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D325-2D89-4A4B-9EED-39396F18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879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66A50-A3FE-44AE-A851-4A1A83E3F865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5D325-2D89-4A4B-9EED-39396F18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932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329355" y="4077072"/>
          <a:ext cx="2226421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22815" y="2276872"/>
            <a:ext cx="728609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Статистическая 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обработка данных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79403"/>
            <a:ext cx="4070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3300"/>
                </a:solidFill>
              </a:rPr>
              <a:t>Московское суворовское военное училище</a:t>
            </a:r>
            <a:endParaRPr lang="ru-RU" sz="16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484784"/>
            <a:ext cx="1237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u="sng" dirty="0" smtClean="0">
                <a:solidFill>
                  <a:schemeClr val="accent4">
                    <a:lumMod val="50000"/>
                  </a:schemeClr>
                </a:solidFill>
              </a:rPr>
              <a:t>Тема урока:</a:t>
            </a:r>
            <a:endParaRPr lang="ru-RU" sz="1600" b="1" i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6093296"/>
            <a:ext cx="2952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Преподаватель Каримова С.Р.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5148064" y="4581128"/>
          <a:ext cx="3707904" cy="1850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5148064" y="113184"/>
          <a:ext cx="3989800" cy="216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1252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84976" cy="626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800" b="1" i="1" dirty="0" smtClean="0">
                <a:effectLst/>
                <a:latin typeface="Times New Roman"/>
                <a:ea typeface="Calibri"/>
                <a:cs typeface="Times New Roman"/>
              </a:rPr>
              <a:t>Решение:</a:t>
            </a:r>
            <a:endParaRPr lang="ru-RU" sz="28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228600" algn="just">
              <a:spcBef>
                <a:spcPts val="300"/>
              </a:spcBef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Для нахождения медианы необходимо каждый ряд упорядочить:</a:t>
            </a:r>
          </a:p>
          <a:p>
            <a:pPr indent="22860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а) 21, 23, 27, 29, 31, 34.</a:t>
            </a: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2800" i="1" dirty="0" smtClean="0">
                <a:effectLst/>
                <a:latin typeface="Times New Roman"/>
                <a:ea typeface="Calibri"/>
              </a:rPr>
              <a:t>  п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= 6; </a:t>
            </a:r>
            <a:r>
              <a:rPr lang="ru-RU" sz="2800" i="1" dirty="0" smtClean="0">
                <a:effectLst/>
                <a:latin typeface="Times New Roman"/>
                <a:ea typeface="Calibri"/>
              </a:rPr>
              <a:t>X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=                                                  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= 27,5;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effectLst/>
                <a:latin typeface="Times New Roman"/>
                <a:ea typeface="Calibri"/>
              </a:rPr>
              <a:t>    </a:t>
            </a:r>
            <a:r>
              <a:rPr lang="ru-RU" sz="2800" i="1" dirty="0" err="1" smtClean="0">
                <a:effectLst/>
                <a:latin typeface="Times New Roman"/>
                <a:ea typeface="Calibri"/>
              </a:rPr>
              <a:t>Ме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=           = 28;        </a:t>
            </a:r>
          </a:p>
          <a:p>
            <a:pPr indent="22860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б) 56, 58, 62, 64, 66, 74.</a:t>
            </a:r>
          </a:p>
          <a:p>
            <a:pPr indent="228600" algn="just">
              <a:lnSpc>
                <a:spcPct val="200000"/>
              </a:lnSpc>
              <a:spcAft>
                <a:spcPts val="0"/>
              </a:spcAft>
            </a:pPr>
            <a:r>
              <a:rPr lang="ru-RU" sz="2800" i="1" dirty="0" smtClean="0">
                <a:effectLst/>
                <a:latin typeface="Times New Roman"/>
                <a:ea typeface="Calibri"/>
              </a:rPr>
              <a:t>    п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= 6;  </a:t>
            </a:r>
            <a:r>
              <a:rPr lang="ru-RU" sz="2800" i="1" dirty="0" smtClean="0">
                <a:effectLst/>
                <a:latin typeface="Times New Roman"/>
                <a:ea typeface="Calibri"/>
              </a:rPr>
              <a:t>X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=                                                       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63,3;</a:t>
            </a:r>
          </a:p>
          <a:p>
            <a:pPr indent="228600" algn="just">
              <a:lnSpc>
                <a:spcPct val="200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</a:rPr>
              <a:t>    </a:t>
            </a:r>
            <a:r>
              <a:rPr lang="ru-RU" sz="2800" i="1" dirty="0" err="1" smtClean="0">
                <a:effectLst/>
                <a:latin typeface="Times New Roman"/>
                <a:ea typeface="Calibri"/>
              </a:rPr>
              <a:t>Ме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=                        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= 63;</a:t>
            </a:r>
          </a:p>
          <a:p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4392488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112" y="2909710"/>
            <a:ext cx="936104" cy="79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0344" y="4221088"/>
            <a:ext cx="4659928" cy="82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8342" y="5229200"/>
            <a:ext cx="2039561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446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6632"/>
            <a:ext cx="35718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задач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678" y="824518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</a:t>
            </a:r>
            <a:endParaRPr lang="ru-RU" sz="1050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7071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32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8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800" b="1" i="1" dirty="0" smtClean="0">
                <a:effectLst/>
                <a:latin typeface="Times New Roman"/>
                <a:ea typeface="Calibri"/>
                <a:cs typeface="Times New Roman"/>
              </a:rPr>
              <a:t>Решение:</a:t>
            </a:r>
            <a:endParaRPr lang="ru-RU" sz="28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Упорядочим ряд данных:</a:t>
            </a:r>
          </a:p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30, 31, 32, 32, 32, 32, 32, 32, 33, 35, </a:t>
            </a:r>
          </a:p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35, 36, 36, 36, 38, 38, 38, 40, 40, 42;</a:t>
            </a:r>
          </a:p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число членов ряда </a:t>
            </a:r>
            <a:r>
              <a:rPr lang="ru-RU" sz="2800" i="1" dirty="0" smtClean="0">
                <a:effectLst/>
                <a:latin typeface="Times New Roman"/>
                <a:ea typeface="Calibri"/>
                <a:cs typeface="Times New Roman"/>
              </a:rPr>
              <a:t>п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= 20.</a:t>
            </a:r>
          </a:p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Размах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smtClean="0">
                <a:effectLst/>
                <a:latin typeface="Times New Roman"/>
                <a:ea typeface="Calibri"/>
                <a:cs typeface="Times New Roman"/>
              </a:rPr>
              <a:t>A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= </a:t>
            </a:r>
            <a:r>
              <a:rPr lang="ru-RU" sz="2800" i="1" dirty="0" err="1" smtClean="0">
                <a:effectLst/>
                <a:latin typeface="Times New Roman"/>
                <a:ea typeface="Calibri"/>
                <a:cs typeface="Times New Roman"/>
              </a:rPr>
              <a:t>x</a:t>
            </a:r>
            <a:r>
              <a:rPr lang="ru-RU" sz="2800" baseline="-25000" dirty="0" err="1" smtClean="0">
                <a:effectLst/>
                <a:latin typeface="Times New Roman"/>
                <a:ea typeface="Calibri"/>
                <a:cs typeface="Times New Roman"/>
              </a:rPr>
              <a:t>max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– </a:t>
            </a:r>
            <a:r>
              <a:rPr lang="ru-RU" sz="2800" i="1" dirty="0" err="1" smtClean="0">
                <a:effectLst/>
                <a:latin typeface="Times New Roman"/>
                <a:ea typeface="Calibri"/>
                <a:cs typeface="Times New Roman"/>
              </a:rPr>
              <a:t>x</a:t>
            </a:r>
            <a:r>
              <a:rPr lang="ru-RU" sz="2800" baseline="-25000" dirty="0" err="1" smtClean="0">
                <a:effectLst/>
                <a:latin typeface="Times New Roman"/>
                <a:ea typeface="Calibri"/>
                <a:cs typeface="Times New Roman"/>
              </a:rPr>
              <a:t>min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= 42 – 30 = </a:t>
            </a:r>
            <a:r>
              <a:rPr lang="ru-RU" sz="2800" b="1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12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</a:p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Мода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smtClean="0">
                <a:effectLst/>
                <a:latin typeface="Times New Roman"/>
                <a:ea typeface="Calibri"/>
                <a:cs typeface="Times New Roman"/>
              </a:rPr>
              <a:t>Мо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= 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32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(это значение встречается 6 раз – чаще других).</a:t>
            </a:r>
          </a:p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Медиана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</a:t>
            </a:r>
            <a:r>
              <a:rPr lang="ru-RU" sz="2800" i="1" dirty="0" err="1" smtClean="0">
                <a:effectLst/>
                <a:latin typeface="Times New Roman"/>
                <a:ea typeface="Calibri"/>
              </a:rPr>
              <a:t>Ме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=                                        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= 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35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</a:p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Размах показывает наибольший разброс времени на обработку детали; мода показывает наиболее типическое значение времени обработки; медиана – время обработки, которое не превысили половина токарей.</a:t>
            </a:r>
          </a:p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800" spc="225" dirty="0" smtClean="0">
                <a:effectLst/>
                <a:latin typeface="Times New Roman"/>
                <a:ea typeface="Calibri"/>
                <a:cs typeface="Times New Roman"/>
              </a:rPr>
              <a:t>Ответ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: 12; 32; 35.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3600400" cy="77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355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2237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</a:t>
            </a:r>
            <a:endParaRPr lang="ru-RU" sz="1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907437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46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5916" y="107260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endParaRPr lang="ru-RU" sz="1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16" y="1136132"/>
            <a:ext cx="9046759" cy="411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64112" y="4826872"/>
            <a:ext cx="1348209" cy="526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2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88" y="1700213"/>
            <a:ext cx="87344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116632"/>
            <a:ext cx="2237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1870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endParaRPr lang="ru-RU" sz="1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" y="1347788"/>
            <a:ext cx="88201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64112" y="4826872"/>
            <a:ext cx="4363872" cy="9783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2237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</a:t>
            </a:r>
            <a:endParaRPr lang="ru-RU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1409700"/>
            <a:ext cx="90487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70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endParaRPr lang="ru-RU" sz="12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1033463"/>
            <a:ext cx="91059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8952" y="5225736"/>
            <a:ext cx="5645176" cy="720080"/>
          </a:xfrm>
          <a:prstGeom prst="roundRect">
            <a:avLst>
              <a:gd name="adj" fmla="val 4079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2237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</a:t>
            </a:r>
            <a:endParaRPr lang="ru-RU" sz="12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3277"/>
            <a:ext cx="91440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04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885560"/>
            <a:ext cx="8829275" cy="67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475" y="2123214"/>
            <a:ext cx="876501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219" y="3645024"/>
            <a:ext cx="884026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09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432"/>
            <a:ext cx="91440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8667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8952" y="5948908"/>
            <a:ext cx="8696302" cy="720080"/>
          </a:xfrm>
          <a:prstGeom prst="roundRect">
            <a:avLst>
              <a:gd name="adj" fmla="val 4079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2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2237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</a:t>
            </a:r>
            <a:endParaRPr lang="ru-RU" sz="1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92" y="1268760"/>
            <a:ext cx="9039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04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endParaRPr lang="ru-RU" sz="12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29" y="1340768"/>
            <a:ext cx="90487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2996952"/>
            <a:ext cx="8696302" cy="1296144"/>
          </a:xfrm>
          <a:prstGeom prst="roundRect">
            <a:avLst>
              <a:gd name="adj" fmla="val 295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2237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</a:t>
            </a:r>
            <a:endParaRPr lang="ru-RU" sz="12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08" y="1052736"/>
            <a:ext cx="901409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04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08" y="1052736"/>
            <a:ext cx="901409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5770" y="116632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endParaRPr lang="ru-RU" sz="12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1208"/>
            <a:ext cx="1076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84618" y="5301208"/>
            <a:ext cx="1298159" cy="394134"/>
          </a:xfrm>
          <a:prstGeom prst="roundRect">
            <a:avLst>
              <a:gd name="adj" fmla="val 295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7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2237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</a:t>
            </a:r>
            <a:endParaRPr lang="ru-RU" sz="1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" y="1843088"/>
            <a:ext cx="89344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04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" y="1843088"/>
            <a:ext cx="89344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5770" y="116632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endParaRPr lang="ru-RU" sz="1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439" y="5445224"/>
            <a:ext cx="4191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6050" y="5340833"/>
            <a:ext cx="4204821" cy="504056"/>
          </a:xfrm>
          <a:prstGeom prst="roundRect">
            <a:avLst>
              <a:gd name="adj" fmla="val 295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4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2237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</a:t>
            </a:r>
            <a:endParaRPr lang="ru-RU" sz="1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8" y="1509713"/>
            <a:ext cx="90392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04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8" y="1509713"/>
            <a:ext cx="90392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5770" y="116632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endParaRPr lang="ru-RU" sz="12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5582951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0804" y="5517232"/>
            <a:ext cx="8792696" cy="648072"/>
          </a:xfrm>
          <a:prstGeom prst="roundRect">
            <a:avLst>
              <a:gd name="adj" fmla="val 295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5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" y="385763"/>
            <a:ext cx="893445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-2240"/>
            <a:ext cx="2237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1870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1520" y="386664"/>
            <a:ext cx="770485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7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Упорядоченный ряд чисел: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7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1; 2; 2; 3; 4; 4; 5; 5; 5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762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Среднее арифметическое:</a:t>
            </a:r>
          </a:p>
          <a:p>
            <a:pPr lvl="0" indent="47625"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7625" fontAlgn="base">
              <a:spcBef>
                <a:spcPct val="0"/>
              </a:spcBef>
              <a:spcAft>
                <a:spcPct val="0"/>
              </a:spcAft>
            </a:pPr>
            <a:endParaRPr lang="ru-RU" sz="4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7625" fontAlgn="base">
              <a:spcBef>
                <a:spcPct val="0"/>
              </a:spcBef>
              <a:spcAft>
                <a:spcPct val="0"/>
              </a:spcAf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762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Размах: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</a:t>
            </a:r>
            <a:r>
              <a:rPr lang="ru-RU" sz="4000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= 4</a:t>
            </a:r>
          </a:p>
          <a:p>
            <a:pPr lvl="0" indent="476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Мода: 5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1" name="Рисунок 1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7083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88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9345"/>
            <a:ext cx="9143999" cy="594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5769" y="-112265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endParaRPr lang="ru-RU" sz="12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127" y="6165304"/>
            <a:ext cx="85534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4775" y="6093296"/>
            <a:ext cx="8792696" cy="648072"/>
          </a:xfrm>
          <a:prstGeom prst="roundRect">
            <a:avLst>
              <a:gd name="adj" fmla="val 295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9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2237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</a:t>
            </a:r>
            <a:endParaRPr lang="ru-RU" sz="1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92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55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92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2088232" cy="34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25769" y="392142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3019" y="2636912"/>
            <a:ext cx="2453265" cy="576064"/>
          </a:xfrm>
          <a:prstGeom prst="roundRect">
            <a:avLst>
              <a:gd name="adj" fmla="val 295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38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24328" cy="40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3786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24328" cy="40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531" y="5589240"/>
            <a:ext cx="352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5415596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045116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7776864" cy="586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1882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7776864" cy="586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6165304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</a:t>
            </a:r>
            <a:endParaRPr lang="ru-RU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165304"/>
            <a:ext cx="7077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575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24" y="188640"/>
            <a:ext cx="8729040" cy="527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4924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24" y="188640"/>
            <a:ext cx="8729040" cy="527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6165304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</a:t>
            </a:r>
            <a:endParaRPr lang="ru-RU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559" y="5993199"/>
            <a:ext cx="7162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8864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6723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492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41673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16632"/>
            <a:ext cx="35718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задач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4483" y="1089031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</a:t>
            </a:r>
            <a:endParaRPr lang="ru-RU" sz="105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9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6723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5" y="5626044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</a:t>
            </a:r>
            <a:endParaRPr lang="ru-RU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345499"/>
            <a:ext cx="70008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1826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61201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9957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61201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7150" y="3271838"/>
            <a:ext cx="1409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3167390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92078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592" y="1700808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Какие существуют средние статистические характеристики ряда?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Как найти среднее арифметическое ряда?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Что такое размах ряда? Что он характеризует?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Что такое мода ряда? Что она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характеризует?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Что называется медианой ряда чисел?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0847" y="188640"/>
            <a:ext cx="4122026" cy="89255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5000"/>
                </a:schemeClr>
              </a:gs>
              <a:gs pos="50000">
                <a:schemeClr val="bg2">
                  <a:lumMod val="90000"/>
                  <a:alpha val="43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317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Итоги урока.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9355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86544" y="188640"/>
            <a:ext cx="4748416" cy="89255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5000"/>
                </a:schemeClr>
              </a:gs>
              <a:gs pos="50000">
                <a:schemeClr val="bg2">
                  <a:lumMod val="90000"/>
                  <a:alpha val="43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317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 на с/п: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356992"/>
            <a:ext cx="2820323" cy="277519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91680" y="1700808"/>
            <a:ext cx="5339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№ 178, № 182, </a:t>
            </a:r>
            <a:r>
              <a:rPr lang="ru-RU" sz="3200" dirty="0" smtClean="0">
                <a:effectLst/>
                <a:latin typeface="Times New Roman"/>
                <a:ea typeface="Calibri"/>
              </a:rPr>
              <a:t>№ 187, № 190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4691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340668"/>
            <a:ext cx="892899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ежемесячный расход электроэнергии находим по формуле среднего арифметического: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28600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                                                                                               = 63.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2860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63 кВт 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Рисунок 1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2630901"/>
            <a:ext cx="6893821" cy="79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09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416" y="764704"/>
            <a:ext cx="8810584" cy="428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0539" y="732314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</a:t>
            </a:r>
            <a:endParaRPr lang="ru-RU" sz="105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9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62384"/>
            <a:ext cx="9120481" cy="643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Calibri"/>
                <a:cs typeface="Times New Roman"/>
              </a:rPr>
              <a:t>Решение:</a:t>
            </a:r>
            <a:endParaRPr lang="ru-RU" b="1" dirty="0">
              <a:ea typeface="Calibri"/>
              <a:cs typeface="Times New Roman"/>
            </a:endParaRPr>
          </a:p>
          <a:p>
            <a:pPr indent="22860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Среднее арифметическое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равно:</a:t>
            </a:r>
            <a:endParaRPr lang="ru-RU" dirty="0">
              <a:ea typeface="Calibri"/>
              <a:cs typeface="Times New Roman"/>
            </a:endParaRPr>
          </a:p>
          <a:p>
            <a:pPr indent="22860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400" i="1" dirty="0" smtClean="0">
                <a:effectLst/>
                <a:latin typeface="Times New Roman"/>
                <a:ea typeface="Calibri"/>
                <a:cs typeface="Times New Roman"/>
              </a:rPr>
              <a:t>X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=                                                                                                  </a:t>
            </a:r>
            <a:r>
              <a:rPr lang="ru-RU" sz="2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42,45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ea typeface="Calibri"/>
              <a:cs typeface="Times New Roman"/>
            </a:endParaRPr>
          </a:p>
          <a:p>
            <a:pPr indent="228600" algn="just">
              <a:lnSpc>
                <a:spcPct val="105000"/>
              </a:lnSpc>
              <a:spcAft>
                <a:spcPts val="0"/>
              </a:spcAft>
            </a:pPr>
            <a:endParaRPr lang="ru-RU" sz="2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Размах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i="1" dirty="0" smtClean="0">
                <a:effectLst/>
                <a:latin typeface="Times New Roman"/>
                <a:ea typeface="Calibri"/>
                <a:cs typeface="Times New Roman"/>
              </a:rPr>
              <a:t>A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= </a:t>
            </a:r>
            <a:r>
              <a:rPr lang="ru-RU" sz="2400" i="1" dirty="0" err="1" smtClean="0">
                <a:effectLst/>
                <a:latin typeface="Times New Roman"/>
                <a:ea typeface="Calibri"/>
                <a:cs typeface="Times New Roman"/>
              </a:rPr>
              <a:t>x</a:t>
            </a:r>
            <a:r>
              <a:rPr lang="ru-RU" sz="2400" baseline="-25000" dirty="0" err="1" smtClean="0">
                <a:effectLst/>
                <a:latin typeface="Times New Roman"/>
                <a:ea typeface="Calibri"/>
                <a:cs typeface="Times New Roman"/>
              </a:rPr>
              <a:t>max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– </a:t>
            </a:r>
            <a:r>
              <a:rPr lang="ru-RU" sz="2400" i="1" dirty="0" err="1" smtClean="0">
                <a:effectLst/>
                <a:latin typeface="Times New Roman"/>
                <a:ea typeface="Calibri"/>
                <a:cs typeface="Times New Roman"/>
              </a:rPr>
              <a:t>x</a:t>
            </a:r>
            <a:r>
              <a:rPr lang="ru-RU" sz="2400" baseline="-25000" dirty="0" err="1" smtClean="0">
                <a:effectLst/>
                <a:latin typeface="Times New Roman"/>
                <a:ea typeface="Calibri"/>
                <a:cs typeface="Times New Roman"/>
              </a:rPr>
              <a:t>min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= 48 – 36 = </a:t>
            </a:r>
            <a:r>
              <a:rPr lang="ru-RU" sz="2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12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ea typeface="Calibri"/>
              <a:cs typeface="Times New Roman"/>
            </a:endParaRPr>
          </a:p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Мода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i="1" dirty="0" smtClean="0">
                <a:effectLst/>
                <a:latin typeface="Times New Roman"/>
                <a:ea typeface="Calibri"/>
                <a:cs typeface="Times New Roman"/>
              </a:rPr>
              <a:t>М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= </a:t>
            </a:r>
            <a:r>
              <a:rPr lang="ru-RU" sz="2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45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(встречается 3 раза).</a:t>
            </a:r>
            <a:endParaRPr lang="ru-RU" dirty="0">
              <a:ea typeface="Calibri"/>
              <a:cs typeface="Times New Roman"/>
            </a:endParaRPr>
          </a:p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Среднее арифметическое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– это условная величина (она не целая, хотя число деталей может быть только «целым»); она показывает центр «рассеивания» наблюдаемых величин (сумма отклонений от неё равна нулю); также это можно назвать средней выработкой рабочими деталей.</a:t>
            </a:r>
            <a:endParaRPr lang="ru-RU" dirty="0">
              <a:ea typeface="Calibri"/>
              <a:cs typeface="Times New Roman"/>
            </a:endParaRPr>
          </a:p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Размах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характеризует разброс наблюдаемых значений, а </a:t>
            </a:r>
            <a:r>
              <a:rPr lang="ru-RU" sz="2400" i="1" dirty="0" smtClean="0">
                <a:effectLst/>
                <a:latin typeface="Times New Roman"/>
                <a:ea typeface="Calibri"/>
                <a:cs typeface="Times New Roman"/>
              </a:rPr>
              <a:t>мода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показывает, какое число изготовленных деталей встречается чаще всего в данной смене рабочих.</a:t>
            </a:r>
            <a:endParaRPr lang="ru-RU" dirty="0">
              <a:ea typeface="Calibri"/>
              <a:cs typeface="Times New Roman"/>
            </a:endParaRPr>
          </a:p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400" spc="225" dirty="0" smtClean="0">
                <a:effectLst/>
                <a:latin typeface="Times New Roman"/>
                <a:ea typeface="Calibri"/>
                <a:cs typeface="Times New Roman"/>
              </a:rPr>
              <a:t>Ответ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x-none" sz="2400" smtClean="0">
                <a:effectLst/>
                <a:latin typeface="Symbol"/>
                <a:ea typeface="Calibri"/>
                <a:cs typeface="Symbol"/>
              </a:rPr>
              <a:t>»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42,45; 12; 45.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272808" cy="79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355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96752"/>
            <a:ext cx="8064896" cy="415498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Медианой упорядоченного ряда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чисел </a:t>
            </a:r>
            <a:r>
              <a:rPr lang="ru-RU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 </a:t>
            </a:r>
            <a:r>
              <a:rPr lang="ru-RU" sz="2400" b="1" i="1" u="sng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нечетным числом членов</a:t>
            </a:r>
            <a:r>
              <a:rPr lang="ru-RU" sz="2400" b="1" u="sng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называется число, записанное </a:t>
            </a:r>
            <a:r>
              <a:rPr lang="ru-RU" sz="2400" b="1" u="sng" dirty="0" smtClean="0">
                <a:effectLst/>
                <a:latin typeface="Times New Roman"/>
                <a:ea typeface="Calibri"/>
                <a:cs typeface="Times New Roman"/>
              </a:rPr>
              <a:t>посередине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, а </a:t>
            </a:r>
            <a:r>
              <a:rPr lang="ru-RU" sz="24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медианой упорядоченного ряда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чисел </a:t>
            </a:r>
            <a:r>
              <a:rPr lang="ru-RU" sz="24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 </a:t>
            </a:r>
            <a:r>
              <a:rPr lang="ru-RU" sz="2400" b="1" i="1" u="dottedHeavy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четным числом членов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называется </a:t>
            </a:r>
            <a:r>
              <a:rPr lang="ru-RU" sz="2400" b="1" u="dotted" dirty="0" smtClean="0">
                <a:effectLst/>
                <a:latin typeface="Times New Roman"/>
                <a:ea typeface="Calibri"/>
                <a:cs typeface="Times New Roman"/>
              </a:rPr>
              <a:t>среднее арифметическое двух чисел, записанных посредине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effectLst/>
                <a:latin typeface="Times New Roman"/>
                <a:ea typeface="Calibri"/>
              </a:rPr>
              <a:t>Медианой произвольного ряда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 называется медиана соответствующего упорядоченного ряда.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809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6632"/>
            <a:ext cx="35718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задач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4483" y="1089031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</a:t>
            </a:r>
            <a:endParaRPr lang="ru-RU" sz="105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3416" y="692696"/>
            <a:ext cx="86859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Найдите среднее арифметическое и медиану ряда чисел:</a:t>
            </a:r>
          </a:p>
          <a:p>
            <a:pPr indent="228600" algn="just">
              <a:lnSpc>
                <a:spcPct val="200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</a:rPr>
              <a:t>а) 27, 29, 23, 31, 21, 34;     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б) 56, 58, 64, 66, 62, 74.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	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8972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558</Words>
  <Application>Microsoft Office PowerPoint</Application>
  <PresentationFormat>Экран (4:3)</PresentationFormat>
  <Paragraphs>87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58</cp:revision>
  <cp:lastPrinted>2013-05-12T18:20:57Z</cp:lastPrinted>
  <dcterms:created xsi:type="dcterms:W3CDTF">2013-05-12T17:22:44Z</dcterms:created>
  <dcterms:modified xsi:type="dcterms:W3CDTF">2023-11-10T19:21:48Z</dcterms:modified>
</cp:coreProperties>
</file>