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7" r:id="rId3"/>
    <p:sldId id="279" r:id="rId4"/>
    <p:sldId id="264" r:id="rId5"/>
    <p:sldId id="281" r:id="rId6"/>
    <p:sldId id="282" r:id="rId7"/>
    <p:sldId id="283" r:id="rId8"/>
    <p:sldId id="284" r:id="rId9"/>
    <p:sldId id="286" r:id="rId10"/>
    <p:sldId id="287" r:id="rId11"/>
    <p:sldId id="28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4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2773B-2212-48DD-A82F-1C131D7B01DC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F4596-EB0F-46DD-8C9B-F2A654D859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630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4341FE-AE5C-47F1-8FD8-47C4A673A8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849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№714 Макарычев 9 </a:t>
            </a:r>
            <a:r>
              <a:rPr lang="ru-RU" dirty="0" err="1"/>
              <a:t>кл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4341FE-AE5C-47F1-8FD8-47C4A673A80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61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C54E3B-3D67-4814-BF94-DEBDDA9E2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42F33AC-26C6-4150-9E14-C18D7378D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EF6B207-F450-4746-BDBC-13F287FD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12BB2D-E0E6-4B36-85B5-64088AFB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1AA3CA-BB2B-4AE8-A0B1-96BF18745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624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14AE4C-6147-4639-834C-6452BFC8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DA4C490-4D3B-4EAE-BA1C-D4483946F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81F6539-00A9-41A0-AC0E-07B78354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C4490E-F080-4BB6-901E-A8F197EA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7C2636-D1CD-449E-B802-B64E7202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977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AE50A8B-CB49-4FFF-8A5D-C685E0CC9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886B9FA-3774-45BC-99A9-AF2B2F6A6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CED2CB-48C5-4746-9C27-60DB883B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F28F26-28E8-404D-BCDB-46564392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DF6381-4D91-4876-8AD1-42F46D52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015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179" y="0"/>
            <a:ext cx="8689643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1441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179" y="0"/>
            <a:ext cx="8689643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617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89408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311691" y="45855"/>
            <a:ext cx="864096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335360" y="1988840"/>
            <a:ext cx="1152128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5860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5733" y="4406901"/>
            <a:ext cx="7630551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5733" y="2906713"/>
            <a:ext cx="7630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160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9349" y="2060848"/>
            <a:ext cx="576064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2011" y="2071390"/>
            <a:ext cx="576064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03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360" y="1916832"/>
            <a:ext cx="556861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5360" y="2556594"/>
            <a:ext cx="5568619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8022" y="1934294"/>
            <a:ext cx="566462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8022" y="2574056"/>
            <a:ext cx="5664629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833747" y="6410897"/>
            <a:ext cx="162065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538912" y="6356351"/>
            <a:ext cx="2199456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961747" y="6356351"/>
            <a:ext cx="162065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485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00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46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801BD9-A651-4468-AC79-966097EE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41A739-658E-461C-8554-7CBA3AE19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C6958A-6CDE-43AA-B66E-285A99AF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FFA345-0E7E-4F3B-B43D-61F4534D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C8796B-3137-4DDC-8133-3B2CA062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148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39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30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194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3714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D94780-41CF-4608-8C40-594163CD0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8DE070F-7343-411C-852C-301FC92F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B06C38-281F-46CD-9EFB-9A2664D4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63F4C7-F866-4C08-BCF4-10D874B2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FAD418-964D-4AE5-96A7-2757DB1F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414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E7BEEA-76F2-4546-BCC9-83B29261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176301-C4FC-4721-AE05-CB8EE720F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4C3E143-0923-4C48-8FD7-FB281457D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F20EF7A-0F08-4594-8B7E-103143CE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6D0935C-D86B-4D4F-A1B1-601B6A83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487F4B-95D5-471E-87F7-12C44A1A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140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55EB94-1E71-419A-AE7D-E4865FDB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1181B3D-BC98-4F13-A80D-1D20BB9F9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378661-F457-4DBE-B831-5418F337D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B98A713-933C-4711-AB7A-64E9D86561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18D691D-645A-46C9-9D87-E9561D547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408561C-DA07-47C7-AE16-ED05BADE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1ABABE9-78BC-45AC-8362-F1FA4C8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CF0F96F-E7A4-40E1-AA62-6DFA4490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108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872EAA-B5EA-4EF3-A550-83C0A418E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ADCE509-2898-4C51-89F1-90059A70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4B56626-75C0-4B7A-BA96-E3246C50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B8B24A1-EDFA-4121-A49D-D5BB369F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127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3FE29FD-4B27-443F-BD96-6F9A7B1C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006AFF8-0DA0-4C5D-BA01-7B4BBF65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1626CDB-B7C3-4A48-842B-D2C7487B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939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5DB647-355A-4779-9F74-E9597884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C232B7-2B09-4399-8F43-D0A440CB2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F76E1A8-4F57-41EE-B2A7-702E31922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0239F9A-3F1D-4A2E-9FFE-85C01963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38F79A-597D-4202-A10F-8C9B8BDB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42244AA-81E0-4940-863E-B2A1E2BE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375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943F53-22FF-40CB-A64F-EE1798C11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173F790-43EE-4728-92EA-FF2326C2A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F112847-381E-4B1B-9598-85E19F7CC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F57B69F-5A5D-4DEB-B779-E9289D93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EFAE36A-125C-4036-B9D1-517062DC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8CD92D4-57CF-44AF-8680-FD5714CC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738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BA148D-2A56-4B21-B3EA-954B0BF7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BB8286F-C3C1-411A-B4E6-0ECAB578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D5537B-B414-4FEF-8639-EF6D1DFB6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7800-4BC9-4AF6-9EAC-0032820185B9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694FEA-C24A-4D96-85E6-5188BAB6F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C7F4F8-A9B8-4533-8842-982D8F2A6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A0E72-783F-4D00-B1FB-850F2AE12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11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1691" y="45855"/>
            <a:ext cx="864096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360" y="1988840"/>
            <a:ext cx="1152128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363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37384" y="116632"/>
            <a:ext cx="6517232" cy="1368152"/>
          </a:xfrm>
        </p:spPr>
        <p:txBody>
          <a:bodyPr>
            <a:noAutofit/>
          </a:bodyPr>
          <a:lstStyle/>
          <a:p>
            <a:r>
              <a:rPr lang="ru-RU" sz="4800" dirty="0"/>
              <a:t>Элементы комбинаторики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4B1DC49-6EA3-4973-988A-821A7AB0D3C5}"/>
              </a:ext>
            </a:extLst>
          </p:cNvPr>
          <p:cNvSpPr txBox="1"/>
          <p:nvPr/>
        </p:nvSpPr>
        <p:spPr>
          <a:xfrm>
            <a:off x="7608168" y="1916832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9 класс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Часть 4</a:t>
            </a: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9B85C8-72B2-42E8-AE45-9F2489764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Формула числа сочетаний</a:t>
            </a:r>
            <a:br>
              <a:rPr lang="ru-RU" dirty="0"/>
            </a:br>
            <a:r>
              <a:rPr lang="ru-RU" dirty="0"/>
              <a:t>(без повторений)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DFC481E2-4279-47D4-AABF-A46100C4B73A}"/>
                  </a:ext>
                </a:extLst>
              </p:cNvPr>
              <p:cNvSpPr/>
              <p:nvPr/>
            </p:nvSpPr>
            <p:spPr>
              <a:xfrm>
                <a:off x="5494255" y="3188608"/>
                <a:ext cx="3649745" cy="889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/>
                  <a:t>Заметим, что </a:t>
                </a:r>
                <a:r>
                  <a:rPr lang="ru-RU" sz="2000" b="1" dirty="0">
                    <a:solidFill>
                      <a:schemeClr val="accent1"/>
                    </a:solidFill>
                  </a:rPr>
                  <a:t>если 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k</a:t>
                </a:r>
                <a:r>
                  <a:rPr lang="ru-RU" sz="20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= n</a:t>
                </a:r>
                <a:r>
                  <a:rPr lang="ru-RU" sz="2000" dirty="0"/>
                  <a:t>, то</a:t>
                </a:r>
              </a:p>
              <a:p>
                <a:r>
                  <a:rPr lang="ru-RU" sz="2000" dirty="0"/>
                  <a:t>	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sz="2000" b="1" dirty="0">
                    <a:solidFill>
                      <a:schemeClr val="tx1"/>
                    </a:solidFill>
                  </a:rPr>
                  <a:t> =</a:t>
                </a:r>
                <a:r>
                  <a:rPr lang="ru-RU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en-US" sz="20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! </m:t>
                        </m:r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 –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)!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 0!</m:t>
                        </m:r>
                      </m:den>
                    </m:f>
                  </m:oMath>
                </a14:m>
                <a:r>
                  <a:rPr lang="en-US" sz="2000" dirty="0"/>
                  <a:t> = 1</a:t>
                </a:r>
                <a:endParaRPr lang="ru-RU" sz="2000" dirty="0"/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FC481E2-4279-47D4-AABF-A46100C4B7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55" y="3188608"/>
                <a:ext cx="3649745" cy="889411"/>
              </a:xfrm>
              <a:prstGeom prst="rect">
                <a:avLst/>
              </a:prstGeom>
              <a:blipFill>
                <a:blip r:embed="rId2" cstate="print"/>
                <a:stretch>
                  <a:fillRect l="-1669" t="-3425" r="-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64D6526-60B6-4854-83BC-0DE9F08B40D1}"/>
                  </a:ext>
                </a:extLst>
              </p:cNvPr>
              <p:cNvSpPr/>
              <p:nvPr/>
            </p:nvSpPr>
            <p:spPr>
              <a:xfrm>
                <a:off x="1319071" y="4211754"/>
                <a:ext cx="9722740" cy="2619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/>
                  <a:t>Отметим также, что число сочетаний из </a:t>
                </a:r>
                <a:r>
                  <a:rPr lang="en-US" sz="2000" dirty="0"/>
                  <a:t>n </a:t>
                </a:r>
                <a:r>
                  <a:rPr lang="ru-RU" sz="2000" dirty="0"/>
                  <a:t>по </a:t>
                </a:r>
                <a:r>
                  <a:rPr lang="en-US" sz="2000" dirty="0"/>
                  <a:t>k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:r>
                  <a:rPr lang="ru-RU" sz="2000" dirty="0"/>
                  <a:t>равно числу сочетаний из </a:t>
                </a:r>
                <a:r>
                  <a:rPr lang="en-US" sz="2000" dirty="0"/>
                  <a:t>n </a:t>
                </a:r>
                <a:r>
                  <a:rPr lang="ru-RU" sz="2000" dirty="0"/>
                  <a:t>по </a:t>
                </a:r>
                <a:r>
                  <a:rPr lang="en-US" sz="2000" dirty="0"/>
                  <a:t>k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, </a:t>
                </a:r>
              </a:p>
              <a:p>
                <a:r>
                  <a:rPr lang="ru-RU" sz="2000" dirty="0">
                    <a:solidFill>
                      <a:schemeClr val="accent1"/>
                    </a:solidFill>
                  </a:rPr>
                  <a:t>если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k</a:t>
                </a:r>
                <a:r>
                  <a:rPr lang="en-US" sz="2000" baseline="-25000" dirty="0">
                    <a:solidFill>
                      <a:schemeClr val="accent1"/>
                    </a:solidFill>
                  </a:rPr>
                  <a:t>1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 + k</a:t>
                </a:r>
                <a:r>
                  <a:rPr lang="en-US" sz="2000" baseline="-25000" dirty="0">
                    <a:solidFill>
                      <a:schemeClr val="accent1"/>
                    </a:solidFill>
                  </a:rPr>
                  <a:t>2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= n</a:t>
                </a:r>
                <a:r>
                  <a:rPr lang="ru-RU" sz="2000" dirty="0">
                    <a:solidFill>
                      <a:schemeClr val="accent1"/>
                    </a:solidFill>
                  </a:rPr>
                  <a:t>.</a:t>
                </a:r>
              </a:p>
              <a:p>
                <a:endParaRPr lang="ru-RU" sz="2000" dirty="0"/>
              </a:p>
              <a:p>
                <a:r>
                  <a:rPr lang="ru-RU" sz="2000" dirty="0"/>
                  <a:t>Например,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ru-RU" sz="2000" dirty="0"/>
                  <a:t> </a:t>
                </a:r>
                <a:r>
                  <a:rPr lang="ru-RU" sz="2000" dirty="0">
                    <a:solidFill>
                      <a:prstClr val="black"/>
                    </a:solidFill>
                  </a:rPr>
                  <a:t>=</a:t>
                </a:r>
                <a:r>
                  <a:rPr lang="en-US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000" dirty="0">
                    <a:solidFill>
                      <a:prstClr val="black"/>
                    </a:solidFill>
                  </a:rPr>
                  <a:t> </a:t>
                </a:r>
                <a:endParaRPr lang="ru-RU" sz="2000" dirty="0">
                  <a:solidFill>
                    <a:prstClr val="black"/>
                  </a:solidFill>
                </a:endParaRPr>
              </a:p>
              <a:p>
                <a:r>
                  <a:rPr lang="ru-RU" sz="2000" dirty="0">
                    <a:solidFill>
                      <a:prstClr val="black"/>
                    </a:solidFill>
                  </a:rPr>
                  <a:t>Действительно, </a:t>
                </a:r>
                <a:r>
                  <a:rPr lang="en-US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ru-RU" sz="2000" dirty="0"/>
                  <a:t> </a:t>
                </a:r>
                <a:r>
                  <a:rPr lang="ru-RU" sz="2000" dirty="0">
                    <a:solidFill>
                      <a:prstClr val="black"/>
                    </a:solidFill>
                  </a:rPr>
                  <a:t>=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b="0" i="0" dirty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! </m:t>
                        </m:r>
                        <m:r>
                          <m:rPr>
                            <m:nor/>
                          </m:rPr>
                          <a:rPr lang="ru-RU" sz="20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ru-RU" sz="2000" b="0" i="0" dirty="0" smtClean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 –</m:t>
                        </m:r>
                        <m:r>
                          <m:rPr>
                            <m:nor/>
                          </m:rPr>
                          <a:rPr lang="ru-RU" sz="2000" b="0" i="0" dirty="0" smtClean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ru-RU" sz="20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)!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000" dirty="0"/>
                  <a:t> = 1</a:t>
                </a:r>
                <a:r>
                  <a:rPr lang="ru-RU" sz="2000" dirty="0"/>
                  <a:t>0</a:t>
                </a:r>
              </a:p>
              <a:p>
                <a:r>
                  <a:rPr lang="ru-RU" sz="2000" dirty="0"/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ru-RU" sz="2000" dirty="0"/>
                  <a:t> </a:t>
                </a:r>
                <a:r>
                  <a:rPr lang="ru-RU" sz="2000" dirty="0">
                    <a:solidFill>
                      <a:prstClr val="black"/>
                    </a:solidFill>
                  </a:rPr>
                  <a:t>=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 dirty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dirty="0"/>
                          <m:t>! 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(5</m:t>
                        </m:r>
                        <m:r>
                          <m:rPr>
                            <m:nor/>
                          </m:rPr>
                          <a:rPr lang="en-US" sz="2000" dirty="0">
                            <a:cs typeface="Arial" panose="020B0604020202020204" pitchFamily="34" charset="0"/>
                          </a:rPr>
                          <m:t> –</m:t>
                        </m:r>
                        <m:r>
                          <m:rPr>
                            <m:nor/>
                          </m:rPr>
                          <a:rPr lang="ru-RU" sz="2000" b="0" i="0" dirty="0" smtClean="0">
                            <a:cs typeface="Arial" panose="020B0604020202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)!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000" dirty="0"/>
                  <a:t> = 1</a:t>
                </a:r>
                <a:r>
                  <a:rPr lang="ru-RU" sz="2000" dirty="0"/>
                  <a:t>0</a:t>
                </a:r>
              </a:p>
              <a:p>
                <a:endParaRPr lang="ru-RU" sz="2000" dirty="0"/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64D6526-60B6-4854-83BC-0DE9F08B40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071" y="4211754"/>
                <a:ext cx="9722740" cy="2619820"/>
              </a:xfrm>
              <a:prstGeom prst="rect">
                <a:avLst/>
              </a:prstGeom>
              <a:blipFill>
                <a:blip r:embed="rId3" cstate="print"/>
                <a:stretch>
                  <a:fillRect l="-627" t="-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4FAF3FB-AA45-460E-8CE1-3623AA60D6E8}"/>
                  </a:ext>
                </a:extLst>
              </p:cNvPr>
              <p:cNvSpPr/>
              <p:nvPr/>
            </p:nvSpPr>
            <p:spPr>
              <a:xfrm>
                <a:off x="1319071" y="1830159"/>
                <a:ext cx="5875360" cy="1358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solidFill>
                      <a:srgbClr val="FF0000"/>
                    </a:solidFill>
                  </a:rPr>
                  <a:t>Что больше: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sz="2000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или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ru-RU" sz="2000" dirty="0">
                    <a:solidFill>
                      <a:srgbClr val="FF0000"/>
                    </a:solidFill>
                  </a:rPr>
                  <a:t>?</a:t>
                </a:r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US" sz="2000" b="1" dirty="0"/>
                  <a:t>			</a:t>
                </a:r>
                <a:r>
                  <a:rPr lang="ru-RU" sz="2000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r>
                      <a:rPr lang="ru-RU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endParaRPr lang="en-US" sz="2000" b="1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sz="2000" b="1" dirty="0"/>
                  <a:t> =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sz="2000" b="1" dirty="0"/>
                  <a:t> =</a:t>
                </a:r>
                <a:r>
                  <a:rPr lang="en-US" sz="2000" b="1" dirty="0"/>
                  <a:t> n</a:t>
                </a:r>
                <a:r>
                  <a:rPr lang="ru-RU" sz="2000" b="1" dirty="0"/>
                  <a:t>, </a:t>
                </a:r>
                <a:r>
                  <a:rPr lang="ru-RU" sz="2000" dirty="0"/>
                  <a:t>если </a:t>
                </a:r>
              </a:p>
              <a:p>
                <a:r>
                  <a:rPr lang="ru-RU" sz="2000" dirty="0"/>
                  <a:t>		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k</a:t>
                </a:r>
                <a:r>
                  <a:rPr lang="ru-RU" sz="20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= 1</a:t>
                </a:r>
                <a:r>
                  <a:rPr lang="ru-RU" sz="2000" dirty="0"/>
                  <a:t>	</a:t>
                </a: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4FAF3FB-AA45-460E-8CE1-3623AA60D6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071" y="1830159"/>
                <a:ext cx="5875360" cy="1358449"/>
              </a:xfrm>
              <a:prstGeom prst="rect">
                <a:avLst/>
              </a:prstGeom>
              <a:blipFill>
                <a:blip r:embed="rId4" cstate="print"/>
                <a:stretch>
                  <a:fillRect l="-1037" t="-1345" b="-7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4202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 flipV="1">
            <a:off x="4185110" y="5249410"/>
            <a:ext cx="5295265" cy="28527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solidFill>
                  <a:srgbClr val="A5C249">
                    <a:lumMod val="60000"/>
                    <a:lumOff val="40000"/>
                  </a:srgbClr>
                </a:solidFill>
              </a:ln>
              <a:solidFill>
                <a:srgbClr val="DBF5F9">
                  <a:lumMod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3900949" y="4701675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3956512" y="47445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4185111" y="2763337"/>
            <a:ext cx="5295265" cy="1588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solidFill>
                  <a:srgbClr val="A5C249">
                    <a:lumMod val="60000"/>
                    <a:lumOff val="40000"/>
                  </a:srgbClr>
                </a:solidFill>
              </a:ln>
              <a:solidFill>
                <a:srgbClr val="DBF5F9">
                  <a:lumMod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3907026" y="21870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5251912" y="2274388"/>
            <a:ext cx="171117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Сочетания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3956512" y="22299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 flipV="1">
            <a:off x="4185111" y="3576182"/>
            <a:ext cx="5295265" cy="25355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solidFill>
                  <a:srgbClr val="A5C249">
                    <a:lumMod val="60000"/>
                    <a:lumOff val="40000"/>
                  </a:srgbClr>
                </a:solidFill>
              </a:ln>
              <a:solidFill>
                <a:srgbClr val="DBF5F9">
                  <a:lumMod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3900949" y="30252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3956512" y="30681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4186699" y="4438151"/>
            <a:ext cx="4799012" cy="1587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solidFill>
                  <a:srgbClr val="A5C249">
                    <a:lumMod val="60000"/>
                    <a:lumOff val="40000"/>
                  </a:srgbClr>
                </a:solidFill>
              </a:ln>
              <a:solidFill>
                <a:srgbClr val="DBF5F9">
                  <a:lumMod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3900949" y="3863475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3956512" y="39063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4185111" y="6138362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solidFill>
                  <a:srgbClr val="A5C249">
                    <a:lumMod val="60000"/>
                    <a:lumOff val="40000"/>
                  </a:srgbClr>
                </a:solidFill>
              </a:ln>
              <a:solidFill>
                <a:srgbClr val="DBF5F9">
                  <a:lumMod val="2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3900949" y="5562100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3956512" y="560496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5253508" y="3918201"/>
            <a:ext cx="266380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Решаем на уроке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5251372" y="4760803"/>
            <a:ext cx="375275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Решаем самостоятельно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5251372" y="5578147"/>
            <a:ext cx="29725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Домашнее задание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Text Box 258">
            <a:extLst>
              <a:ext uri="{FF2B5EF4-FFF2-40B4-BE49-F238E27FC236}">
                <a16:creationId xmlns:a16="http://schemas.microsoft.com/office/drawing/2014/main" xmlns="" id="{222A4C3A-4447-4248-B2D7-DED18AD6DDD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240413" y="3075599"/>
            <a:ext cx="394755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Формула числа сочетаний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62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E62BE0-A8FB-4F7F-BE72-2011B1761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Рассмотрим пример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2FFFCDB-5281-4492-B5F7-FF8283CA71D3}"/>
              </a:ext>
            </a:extLst>
          </p:cNvPr>
          <p:cNvSpPr txBox="1"/>
          <p:nvPr/>
        </p:nvSpPr>
        <p:spPr>
          <a:xfrm>
            <a:off x="1171193" y="1936320"/>
            <a:ext cx="10276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ПРИМЕР.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Пусть имеется пять роз разного цвета: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Б – белая, Ж – желтая, 0 – оранжевая, Р – розовая, К – красная.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</a:rPr>
              <a:t>	Какие букеты из 3-х роз могут быть составлены?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9D4FABB-A537-4CDC-A967-8DD44E19606C}"/>
              </a:ext>
            </a:extLst>
          </p:cNvPr>
          <p:cNvSpPr txBox="1"/>
          <p:nvPr/>
        </p:nvSpPr>
        <p:spPr>
          <a:xfrm>
            <a:off x="1179307" y="2848713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Решение.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5881E9-03EA-4ABD-9EC8-7652979BAF8C}"/>
              </a:ext>
            </a:extLst>
          </p:cNvPr>
          <p:cNvSpPr txBox="1"/>
          <p:nvPr/>
        </p:nvSpPr>
        <p:spPr>
          <a:xfrm>
            <a:off x="1171193" y="3206673"/>
            <a:ext cx="5561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Составим букеты 1-м способом (т.е. перебором).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A79BC4-1E2B-4E37-A9B7-5540F65AD923}"/>
              </a:ext>
            </a:extLst>
          </p:cNvPr>
          <p:cNvSpPr txBox="1"/>
          <p:nvPr/>
        </p:nvSpPr>
        <p:spPr>
          <a:xfrm>
            <a:off x="1179307" y="3629980"/>
            <a:ext cx="10030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Если в букете обязательно будет белая роза, то могут быть составлены следующие букеты:</a:t>
            </a:r>
          </a:p>
          <a:p>
            <a:r>
              <a:rPr lang="ru-RU" sz="2000" dirty="0"/>
              <a:t>			</a:t>
            </a:r>
            <a:r>
              <a:rPr lang="ru-RU" sz="2000" dirty="0">
                <a:solidFill>
                  <a:srgbClr val="FF0000"/>
                </a:solidFill>
              </a:rPr>
              <a:t>БЖО, БЖР, БЖК, БОР, БОК, БРК   </a:t>
            </a:r>
            <a:r>
              <a:rPr lang="ru-RU" sz="2000" dirty="0"/>
              <a:t>(6 вариантов).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6851392-15E6-4404-A233-36E16EC6145E}"/>
              </a:ext>
            </a:extLst>
          </p:cNvPr>
          <p:cNvSpPr txBox="1"/>
          <p:nvPr/>
        </p:nvSpPr>
        <p:spPr>
          <a:xfrm>
            <a:off x="1179306" y="4341170"/>
            <a:ext cx="10030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Если в букете не будет белой, но обязательно будет желтая роза, то могут быть составлены следующие букеты: </a:t>
            </a:r>
          </a:p>
          <a:p>
            <a:r>
              <a:rPr lang="ru-RU" sz="2000" dirty="0"/>
              <a:t>				</a:t>
            </a:r>
            <a:r>
              <a:rPr lang="ru-RU" sz="2000" dirty="0">
                <a:solidFill>
                  <a:srgbClr val="FF0000"/>
                </a:solidFill>
              </a:rPr>
              <a:t>ЖОР, ЖОК, ЖРК </a:t>
            </a:r>
            <a:r>
              <a:rPr lang="ru-RU" sz="2000" dirty="0"/>
              <a:t>(3 варианта).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1182F99-E210-4A8A-9C21-CB67C6124A80}"/>
              </a:ext>
            </a:extLst>
          </p:cNvPr>
          <p:cNvSpPr txBox="1"/>
          <p:nvPr/>
        </p:nvSpPr>
        <p:spPr>
          <a:xfrm>
            <a:off x="1171193" y="5383334"/>
            <a:ext cx="10030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Если в букете не будет ни белой, ни желтой розы, то может быть составлен только один букет: </a:t>
            </a:r>
          </a:p>
          <a:p>
            <a:r>
              <a:rPr lang="ru-RU" sz="2000" dirty="0"/>
              <a:t>				</a:t>
            </a:r>
            <a:r>
              <a:rPr lang="ru-RU" sz="2000" dirty="0">
                <a:solidFill>
                  <a:srgbClr val="FF0000"/>
                </a:solidFill>
              </a:rPr>
              <a:t>ОРК</a:t>
            </a:r>
            <a:r>
              <a:rPr lang="ru-RU" sz="2000" dirty="0"/>
              <a:t> (1 вариант).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FF5EBD-8389-4B04-9632-FFBC6A26D0AA}"/>
              </a:ext>
            </a:extLst>
          </p:cNvPr>
          <p:cNvSpPr txBox="1"/>
          <p:nvPr/>
        </p:nvSpPr>
        <p:spPr>
          <a:xfrm>
            <a:off x="4615132" y="6379941"/>
            <a:ext cx="2562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Итого: 10 вариантов.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996096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A3AC7A37-5BDA-4AE3-A7E9-24B9FB5E0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1525" y="46038"/>
            <a:ext cx="8640763" cy="1336675"/>
          </a:xfrm>
        </p:spPr>
        <p:txBody>
          <a:bodyPr>
            <a:normAutofit/>
          </a:bodyPr>
          <a:lstStyle/>
          <a:p>
            <a:r>
              <a:rPr lang="ru-RU" dirty="0"/>
              <a:t>Рассмотрим пример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36DB464-6B06-40B2-BE69-BA08BF8FAF7A}"/>
              </a:ext>
            </a:extLst>
          </p:cNvPr>
          <p:cNvSpPr txBox="1"/>
          <p:nvPr/>
        </p:nvSpPr>
        <p:spPr>
          <a:xfrm>
            <a:off x="1207698" y="2234241"/>
            <a:ext cx="951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Мы указали все возможные варианты составления букетов, в которых по-разному сочетаются три розы из данных пяти. Говорят, что мы составили все возможные </a:t>
            </a:r>
            <a:r>
              <a:rPr lang="ru-RU" sz="2000" b="1" i="1" dirty="0"/>
              <a:t>сочетания</a:t>
            </a:r>
            <a:r>
              <a:rPr lang="ru-RU" sz="2000" dirty="0"/>
              <a:t> из 5 элементов по 3.</a:t>
            </a:r>
          </a:p>
          <a:p>
            <a:endParaRPr lang="ru-RU" sz="2000" dirty="0"/>
          </a:p>
          <a:p>
            <a:r>
              <a:rPr lang="ru-RU" sz="2000" dirty="0"/>
              <a:t>В отличие от размещений в сочетаниях не имеет значения, в каком порядке указаны элементы. Любые два сочетания из </a:t>
            </a:r>
            <a:r>
              <a:rPr lang="en-US" sz="2000" dirty="0"/>
              <a:t>n </a:t>
            </a:r>
            <a:r>
              <a:rPr lang="ru-RU" sz="2000" dirty="0"/>
              <a:t>элементов по </a:t>
            </a:r>
            <a:r>
              <a:rPr lang="en-US" sz="2000" dirty="0"/>
              <a:t>k</a:t>
            </a:r>
            <a:r>
              <a:rPr lang="ru-RU" sz="2000" dirty="0"/>
              <a:t> отличаются друг от друга хотя бы одним элементом.</a:t>
            </a:r>
          </a:p>
        </p:txBody>
      </p:sp>
    </p:spTree>
    <p:extLst>
      <p:ext uri="{BB962C8B-B14F-4D97-AF65-F5344CB8AC3E}">
        <p14:creationId xmlns:p14="http://schemas.microsoft.com/office/powerpoint/2010/main" xmlns="" val="73056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2371C5-E1E5-4D9C-9857-87AB46B15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Сочетания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1">
                <a:extLst>
                  <a:ext uri="{FF2B5EF4-FFF2-40B4-BE49-F238E27FC236}">
                    <a16:creationId xmlns:a16="http://schemas.microsoft.com/office/drawing/2014/main" id="{AF2AF3CE-A32B-41B9-8FAE-3BAC59C4C1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5360" y="1988840"/>
                <a:ext cx="11521280" cy="187579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i="1" u="sng" dirty="0"/>
                  <a:t>Сочетанием из </a:t>
                </a:r>
                <a:r>
                  <a:rPr lang="en-US" i="1" u="sng" dirty="0"/>
                  <a:t>n</a:t>
                </a:r>
                <a:r>
                  <a:rPr lang="ru-RU" i="1" u="sng" dirty="0"/>
                  <a:t> элементов по </a:t>
                </a:r>
                <a:r>
                  <a:rPr lang="en-US" i="1" u="sng" dirty="0"/>
                  <a:t>k</a:t>
                </a:r>
                <a:r>
                  <a:rPr lang="ru-RU" i="1" u="sng" dirty="0"/>
                  <a:t> </a:t>
                </a:r>
                <a:r>
                  <a:rPr lang="en-US" dirty="0"/>
                  <a:t>(k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n) </a:t>
                </a:r>
                <a:r>
                  <a:rPr lang="ru-RU" dirty="0"/>
                  <a:t>называется любое множество, состоящее из </a:t>
                </a:r>
                <a:r>
                  <a:rPr lang="en-US" dirty="0"/>
                  <a:t>k</a:t>
                </a:r>
                <a:r>
                  <a:rPr lang="ru-RU" dirty="0"/>
                  <a:t> элементов, выбранных из данных </a:t>
                </a:r>
                <a:r>
                  <a:rPr lang="en-US" dirty="0"/>
                  <a:t>n</a:t>
                </a:r>
                <a:r>
                  <a:rPr lang="ru-RU" dirty="0"/>
                  <a:t> элементов. </a:t>
                </a:r>
              </a:p>
            </p:txBody>
          </p:sp>
        </mc:Choice>
        <mc:Fallback>
          <p:sp>
            <p:nvSpPr>
              <p:cNvPr id="3" name="Объект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F2AF3CE-A32B-41B9-8FAE-3BAC59C4C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1988840"/>
                <a:ext cx="11521280" cy="1875794"/>
              </a:xfrm>
              <a:prstGeom prst="rect">
                <a:avLst/>
              </a:prstGeom>
              <a:blipFill>
                <a:blip r:embed="rId2" cstate="print"/>
                <a:stretch>
                  <a:fillRect l="-1217" t="-3896" r="-1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Объект 1">
                <a:extLst>
                  <a:ext uri="{FF2B5EF4-FFF2-40B4-BE49-F238E27FC236}">
                    <a16:creationId xmlns:a16="http://schemas.microsoft.com/office/drawing/2014/main" id="{D665D9D8-740A-48D7-B9A1-CFEB7038AC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5360" y="3864634"/>
                <a:ext cx="11521280" cy="18757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dirty="0"/>
                  <a:t>Сочетания бывают </a:t>
                </a:r>
                <a:r>
                  <a:rPr lang="ru-RU" u="sng" dirty="0"/>
                  <a:t>без повторения элементов </a:t>
                </a:r>
                <a:r>
                  <a:rPr lang="ru-RU" dirty="0"/>
                  <a:t>и </a:t>
                </a:r>
                <a:r>
                  <a:rPr lang="ru-RU" u="sng" dirty="0"/>
                  <a:t>с повторениями</a:t>
                </a:r>
                <a:r>
                  <a:rPr lang="ru-RU" dirty="0"/>
                  <a:t>.</a:t>
                </a:r>
              </a:p>
              <a:p>
                <a:r>
                  <a:rPr lang="ru-RU" dirty="0"/>
                  <a:t>Число сочетаний из </a:t>
                </a:r>
                <a:r>
                  <a:rPr lang="en-US" dirty="0"/>
                  <a:t>n</a:t>
                </a:r>
                <a:r>
                  <a:rPr lang="ru-RU" dirty="0"/>
                  <a:t> элементов по </a:t>
                </a:r>
                <a:r>
                  <a:rPr lang="en-US" dirty="0"/>
                  <a:t>k</a:t>
                </a:r>
                <a:r>
                  <a:rPr lang="ru-RU" dirty="0"/>
                  <a:t> без повторений обозначают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 (</a:t>
                </a:r>
                <a:r>
                  <a:rPr lang="ru-RU" dirty="0"/>
                  <a:t>читается: «</a:t>
                </a:r>
                <a:r>
                  <a:rPr lang="en-US" dirty="0"/>
                  <a:t>C</a:t>
                </a:r>
                <a:r>
                  <a:rPr lang="ru-RU" dirty="0"/>
                  <a:t> из </a:t>
                </a:r>
                <a:r>
                  <a:rPr lang="en-US" dirty="0"/>
                  <a:t>n</a:t>
                </a:r>
                <a:r>
                  <a:rPr lang="ru-RU" dirty="0"/>
                  <a:t> по </a:t>
                </a:r>
                <a:r>
                  <a:rPr lang="en-US" dirty="0"/>
                  <a:t>k</a:t>
                </a:r>
                <a:r>
                  <a:rPr lang="ru-RU" dirty="0"/>
                  <a:t>», от франц. </a:t>
                </a:r>
                <a:r>
                  <a:rPr lang="en-US" dirty="0"/>
                  <a:t>combination - </a:t>
                </a:r>
                <a:r>
                  <a:rPr lang="ru-RU" dirty="0"/>
                  <a:t>сочетание). </a:t>
                </a:r>
              </a:p>
            </p:txBody>
          </p:sp>
        </mc:Choice>
        <mc:Fallback>
          <p:sp>
            <p:nvSpPr>
              <p:cNvPr id="4" name="Объект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665D9D8-740A-48D7-B9A1-CFEB7038A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3864634"/>
                <a:ext cx="11521280" cy="1875794"/>
              </a:xfrm>
              <a:prstGeom prst="rect">
                <a:avLst/>
              </a:prstGeom>
              <a:blipFill>
                <a:blip r:embed="rId3" cstate="print"/>
                <a:stretch>
                  <a:fillRect l="-1058" t="-3896" r="-1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D9381D9-C841-49C2-B0A1-DB68BA6DAEDD}"/>
                  </a:ext>
                </a:extLst>
              </p:cNvPr>
              <p:cNvSpPr txBox="1"/>
              <p:nvPr/>
            </p:nvSpPr>
            <p:spPr>
              <a:xfrm>
                <a:off x="1846053" y="5846383"/>
                <a:ext cx="46755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В рассмотренной выше задаче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7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17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sz="17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en-US" sz="1700" dirty="0">
                    <a:solidFill>
                      <a:prstClr val="black"/>
                    </a:solidFill>
                  </a:rPr>
                  <a:t> </a:t>
                </a:r>
                <a:r>
                  <a:rPr lang="ru-RU" sz="1700" dirty="0">
                    <a:solidFill>
                      <a:prstClr val="black"/>
                    </a:solidFill>
                  </a:rPr>
                  <a:t>= 10</a:t>
                </a:r>
                <a:r>
                  <a:rPr lang="ru-RU" sz="2000" dirty="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D9381D9-C841-49C2-B0A1-DB68BA6DA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053" y="5846383"/>
                <a:ext cx="4675517" cy="400110"/>
              </a:xfrm>
              <a:prstGeom prst="rect">
                <a:avLst/>
              </a:prstGeom>
              <a:blipFill>
                <a:blip r:embed="rId4" cstate="print"/>
                <a:stretch>
                  <a:fillRect l="-1434"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4551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06E85D-4C7A-49FE-8CD1-767FED66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Формула числа сочетаний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E1EE0A86-D39A-4FAA-85EC-B6BA3271378F}"/>
                  </a:ext>
                </a:extLst>
              </p:cNvPr>
              <p:cNvSpPr/>
              <p:nvPr/>
            </p:nvSpPr>
            <p:spPr>
              <a:xfrm>
                <a:off x="1381310" y="1952236"/>
                <a:ext cx="10333362" cy="4750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solidFill>
                      <a:prstClr val="black"/>
                    </a:solidFill>
                  </a:rPr>
                  <a:t>Выведем формулу числа сочетаний из </a:t>
                </a:r>
                <a:r>
                  <a:rPr lang="en-US" sz="2000" dirty="0">
                    <a:solidFill>
                      <a:prstClr val="black"/>
                    </a:solidFill>
                  </a:rPr>
                  <a:t>n </a:t>
                </a:r>
                <a:r>
                  <a:rPr lang="ru-RU" sz="2000" dirty="0">
                    <a:solidFill>
                      <a:prstClr val="black"/>
                    </a:solidFill>
                  </a:rPr>
                  <a:t>элементов по </a:t>
                </a:r>
                <a:r>
                  <a:rPr lang="en-US" sz="2000" dirty="0">
                    <a:solidFill>
                      <a:prstClr val="black"/>
                    </a:solidFill>
                  </a:rPr>
                  <a:t>k</a:t>
                </a:r>
                <a:r>
                  <a:rPr lang="ru-RU" sz="2000" dirty="0">
                    <a:solidFill>
                      <a:prstClr val="black"/>
                    </a:solidFill>
                  </a:rPr>
                  <a:t>,  где </a:t>
                </a:r>
                <a:r>
                  <a:rPr lang="en-US" dirty="0">
                    <a:solidFill>
                      <a:prstClr val="black"/>
                    </a:solidFill>
                  </a:rPr>
                  <a:t>k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n</a:t>
                </a:r>
                <a:r>
                  <a:rPr lang="ru-RU" dirty="0">
                    <a:solidFill>
                      <a:prstClr val="black"/>
                    </a:solidFill>
                  </a:rPr>
                  <a:t>.</a:t>
                </a:r>
              </a:p>
              <a:p>
                <a:endParaRPr lang="ru-RU" dirty="0">
                  <a:solidFill>
                    <a:prstClr val="black"/>
                  </a:solidFill>
                </a:endParaRPr>
              </a:p>
              <a:p>
                <a:r>
                  <a:rPr lang="ru-RU" dirty="0">
                    <a:solidFill>
                      <a:prstClr val="black"/>
                    </a:solidFill>
                  </a:rPr>
                  <a:t>Выясним сначала, как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</a:rPr>
                  <a:t>выражается через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</a:rPr>
                  <a:t>и </a:t>
                </a:r>
                <a:r>
                  <a:rPr lang="en-US" dirty="0"/>
                  <a:t>P</a:t>
                </a:r>
                <a:r>
                  <a:rPr lang="ru-RU" baseline="-25000" dirty="0"/>
                  <a:t>3</a:t>
                </a:r>
                <a:r>
                  <a:rPr lang="ru-RU" dirty="0">
                    <a:solidFill>
                      <a:prstClr val="black"/>
                    </a:solidFill>
                  </a:rPr>
                  <a:t> .</a:t>
                </a:r>
              </a:p>
              <a:p>
                <a:r>
                  <a:rPr lang="ru-RU" dirty="0">
                    <a:solidFill>
                      <a:prstClr val="black"/>
                    </a:solidFill>
                  </a:rPr>
                  <a:t>В нашей задаче мы нашли, что из 5 элементов можно составить следующие сочетания по 3 элемента:</a:t>
                </a:r>
              </a:p>
              <a:p>
                <a:r>
                  <a:rPr lang="ru-RU" dirty="0">
                    <a:solidFill>
                      <a:prstClr val="black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БЖО, БЖР, БЖК, БОР, БОК, БРК, ЖОР, ЖОК, ЖРК, ОРК.</a:t>
                </a:r>
              </a:p>
              <a:p>
                <a:r>
                  <a:rPr lang="ru-RU" dirty="0"/>
                  <a:t>В каждом сочетании можно выполнить перестановки. Число возможных перестановок каждой </a:t>
                </a:r>
              </a:p>
              <a:p>
                <a:r>
                  <a:rPr lang="ru-RU" dirty="0"/>
                  <a:t>комбинации из 3-х элементов равно  </a:t>
                </a:r>
                <a:r>
                  <a:rPr lang="en-US" dirty="0"/>
                  <a:t>P</a:t>
                </a:r>
                <a:r>
                  <a:rPr lang="ru-RU" baseline="-25000" dirty="0"/>
                  <a:t>3</a:t>
                </a:r>
                <a:r>
                  <a:rPr lang="ru-RU" dirty="0">
                    <a:solidFill>
                      <a:prstClr val="black"/>
                    </a:solidFill>
                  </a:rPr>
                  <a:t> =3! = 6.</a:t>
                </a:r>
              </a:p>
              <a:p>
                <a:r>
                  <a:rPr lang="ru-RU" dirty="0">
                    <a:solidFill>
                      <a:prstClr val="black"/>
                    </a:solidFill>
                  </a:rPr>
                  <a:t>Например: </a:t>
                </a:r>
                <a:r>
                  <a:rPr lang="ru-RU" dirty="0">
                    <a:solidFill>
                      <a:srgbClr val="FFC000"/>
                    </a:solidFill>
                  </a:rPr>
                  <a:t>БЖО, БОЖ, ЖБО, ЖОБ, ОБЖ, ОЖБ.  </a:t>
                </a:r>
                <a:r>
                  <a:rPr lang="ru-RU" dirty="0">
                    <a:solidFill>
                      <a:prstClr val="black"/>
                    </a:solidFill>
                  </a:rPr>
                  <a:t>(Это один и тот же букет роз!)</a:t>
                </a:r>
              </a:p>
              <a:p>
                <a:r>
                  <a:rPr lang="ru-RU" dirty="0"/>
                  <a:t>В результате получим все возможные комбинации из 5 элементов по 3, которые различаются либо самими элементами, либо порядком элементов. Таким образом, получим все размещения из 5 элементов по 3 , т.е.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ru-RU" dirty="0"/>
                  <a:t> .</a:t>
                </a:r>
              </a:p>
              <a:p>
                <a:r>
                  <a:rPr lang="ru-RU" dirty="0"/>
                  <a:t>Значит, </a:t>
                </a:r>
              </a:p>
              <a:p>
                <a:r>
                  <a:rPr lang="ru-RU" dirty="0"/>
                  <a:t>			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ru-RU" dirty="0"/>
                  <a:t>· </a:t>
                </a:r>
                <a:r>
                  <a:rPr lang="en-US" dirty="0"/>
                  <a:t>P</a:t>
                </a:r>
                <a:r>
                  <a:rPr lang="ru-RU" baseline="-25000" dirty="0"/>
                  <a:t>3</a:t>
                </a:r>
                <a:r>
                  <a:rPr lang="ru-RU" dirty="0">
                    <a:solidFill>
                      <a:prstClr val="black"/>
                    </a:solidFill>
                  </a:rPr>
                  <a:t> =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endParaRPr lang="ru-RU" dirty="0">
                  <a:solidFill>
                    <a:prstClr val="black"/>
                  </a:solidFill>
                </a:endParaRPr>
              </a:p>
              <a:p>
                <a:r>
                  <a:rPr lang="ru-RU" dirty="0">
                    <a:solidFill>
                      <a:prstClr val="black"/>
                    </a:solidFill>
                  </a:rPr>
                  <a:t>Отсюда </a:t>
                </a:r>
              </a:p>
              <a:p>
                <a:r>
                  <a:rPr lang="ru-RU" dirty="0">
                    <a:solidFill>
                      <a:prstClr val="black"/>
                    </a:solidFill>
                  </a:rPr>
                  <a:t>		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ru-RU" dirty="0"/>
                  <a:t> </a:t>
                </a:r>
                <a:r>
                  <a:rPr lang="ru-RU" dirty="0">
                    <a:solidFill>
                      <a:prstClr val="black"/>
                    </a:solidFill>
                  </a:rPr>
                  <a:t>=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  <m:sup>
                            <m:r>
                              <a:rPr lang="ru-RU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P</m:t>
                        </m:r>
                        <m:r>
                          <m:rPr>
                            <m:nor/>
                          </m:rPr>
                          <a:rPr lang="ru-RU" baseline="-25000" dirty="0"/>
                          <m:t>3</m:t>
                        </m:r>
                      </m:den>
                    </m:f>
                  </m:oMath>
                </a14:m>
                <a:endParaRPr lang="ru-RU" dirty="0">
                  <a:solidFill>
                    <a:prstClr val="black"/>
                  </a:solidFill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1EE0A86-D39A-4FAA-85EC-B6BA32713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310" y="1952236"/>
                <a:ext cx="10333362" cy="4750596"/>
              </a:xfrm>
              <a:prstGeom prst="rect">
                <a:avLst/>
              </a:prstGeom>
              <a:blipFill>
                <a:blip r:embed="rId2" cstate="print"/>
                <a:stretch>
                  <a:fillRect l="-649" t="-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60586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FA8CEA-4899-446B-A431-DF999ABE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Формула числа сочетаний</a:t>
            </a:r>
            <a:br>
              <a:rPr lang="ru-RU" dirty="0"/>
            </a:br>
            <a:r>
              <a:rPr lang="ru-RU" dirty="0"/>
              <a:t>(без повторений)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44D502-163E-43E0-A0B7-35BD4075E17B}"/>
                  </a:ext>
                </a:extLst>
              </p:cNvPr>
              <p:cNvSpPr txBox="1"/>
              <p:nvPr/>
            </p:nvSpPr>
            <p:spPr>
              <a:xfrm>
                <a:off x="1049547" y="1859827"/>
                <a:ext cx="10363201" cy="4952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Рассмотрим </a:t>
                </a:r>
                <a:r>
                  <a:rPr lang="ru-RU" sz="2000" b="1" i="1" dirty="0"/>
                  <a:t>общий случай.</a:t>
                </a:r>
              </a:p>
              <a:p>
                <a:endParaRPr lang="ru-RU" sz="2000" dirty="0"/>
              </a:p>
              <a:p>
                <a:r>
                  <a:rPr lang="ru-RU" sz="2000" dirty="0"/>
                  <a:t>Пусть имеется множество, состоящее из </a:t>
                </a:r>
                <a:r>
                  <a:rPr lang="en-US" sz="2000" dirty="0"/>
                  <a:t>n</a:t>
                </a:r>
                <a:r>
                  <a:rPr lang="ru-RU" sz="2000" dirty="0"/>
                  <a:t> элементов, из которых составлены все возможные сочетания по </a:t>
                </a:r>
                <a:r>
                  <a:rPr lang="en-US" sz="2000" dirty="0"/>
                  <a:t>k</a:t>
                </a:r>
                <a:r>
                  <a:rPr lang="ru-RU" sz="2000" dirty="0"/>
                  <a:t> элементов. Число таких сочетаний равно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ru-RU" sz="2000" dirty="0"/>
                  <a:t>.</a:t>
                </a:r>
                <a:endParaRPr lang="en-US" sz="2000" dirty="0"/>
              </a:p>
              <a:p>
                <a:r>
                  <a:rPr lang="ru-RU" sz="2000" dirty="0"/>
                  <a:t>В каждом сочетании можно выполнить </a:t>
                </a:r>
                <a:r>
                  <a:rPr lang="en-US" sz="2000" dirty="0"/>
                  <a:t>P</a:t>
                </a:r>
                <a:r>
                  <a:rPr lang="en-US" sz="2000" baseline="-25000" dirty="0"/>
                  <a:t>k</a:t>
                </a:r>
                <a:r>
                  <a:rPr lang="ru-RU" sz="2000" dirty="0"/>
                  <a:t> перестановок.</a:t>
                </a:r>
                <a:endParaRPr lang="en-US" sz="2000" dirty="0"/>
              </a:p>
              <a:p>
                <a:r>
                  <a:rPr lang="ru-RU" sz="2000" dirty="0"/>
                  <a:t>В результате мы получим все размещения, которые можно составить из </a:t>
                </a:r>
                <a:r>
                  <a:rPr lang="en-US" sz="2000" dirty="0"/>
                  <a:t>n</a:t>
                </a:r>
                <a:r>
                  <a:rPr lang="ru-RU" sz="2000" dirty="0"/>
                  <a:t> элементов по </a:t>
                </a:r>
                <a:r>
                  <a:rPr lang="en-US" sz="2000" dirty="0"/>
                  <a:t>k</a:t>
                </a:r>
                <a:r>
                  <a:rPr lang="ru-RU" sz="2000" dirty="0"/>
                  <a:t>. Их число равно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ru-RU" sz="2000" dirty="0"/>
                  <a:t>.</a:t>
                </a:r>
                <a:endParaRPr lang="en-US" sz="2000" dirty="0"/>
              </a:p>
              <a:p>
                <a:r>
                  <a:rPr lang="ru-RU" sz="2000" dirty="0"/>
                  <a:t>Значит, </a:t>
                </a:r>
              </a:p>
              <a:p>
                <a:r>
                  <a:rPr lang="ru-RU" sz="2000" dirty="0"/>
                  <a:t>	</a:t>
                </a:r>
                <a:r>
                  <a:rPr lang="en-US" sz="2000" dirty="0">
                    <a:solidFill>
                      <a:prstClr val="black"/>
                    </a:solidFill>
                  </a:rPr>
                  <a:t> </a:t>
                </a:r>
                <a:r>
                  <a:rPr lang="ru-RU" sz="2000" dirty="0">
                    <a:solidFill>
                      <a:prstClr val="black"/>
                    </a:solidFill>
                  </a:rPr>
                  <a:t>	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ru-RU" sz="2000" dirty="0"/>
                  <a:t>· </a:t>
                </a:r>
                <a:r>
                  <a:rPr lang="en-US" sz="2000" dirty="0"/>
                  <a:t>P</a:t>
                </a:r>
                <a:r>
                  <a:rPr lang="en-US" sz="2000" baseline="-25000" dirty="0"/>
                  <a:t>k</a:t>
                </a:r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ru-RU" sz="2000" dirty="0"/>
              </a:p>
              <a:p>
                <a:r>
                  <a:rPr lang="ru-RU" sz="2000" dirty="0"/>
                  <a:t>Отсюда</a:t>
                </a:r>
              </a:p>
              <a:p>
                <a:r>
                  <a:rPr lang="ru-RU" sz="2000" dirty="0"/>
                  <a:t>				</a:t>
                </a:r>
                <a:r>
                  <a:rPr lang="en-US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num>
                      <m:den>
                        <m:r>
                          <m:rPr>
                            <m:nor/>
                          </m:rPr>
                          <a:rPr lang="en-US" sz="2000" dirty="0"/>
                          <m:t>P</m:t>
                        </m:r>
                        <m:r>
                          <m:rPr>
                            <m:nor/>
                          </m:rPr>
                          <a:rPr lang="en-US" sz="2000" baseline="-25000" dirty="0"/>
                          <m:t>k</m:t>
                        </m:r>
                      </m:den>
                    </m:f>
                  </m:oMath>
                </a14:m>
                <a:endParaRPr lang="ru-RU" sz="2000" dirty="0"/>
              </a:p>
              <a:p>
                <a:r>
                  <a:rPr lang="ru-RU" sz="2000" dirty="0"/>
                  <a:t>Так как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ru-RU" sz="20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20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 –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ru-RU" sz="2000" dirty="0">
                            <a:solidFill>
                              <a:schemeClr val="tx1"/>
                            </a:solidFill>
                            <a:cs typeface="Arial" panose="020B0604020202020204" pitchFamily="34" charset="0"/>
                          </a:rPr>
                          <m:t>)!</m:t>
                        </m:r>
                      </m:den>
                    </m:f>
                  </m:oMath>
                </a14:m>
                <a:r>
                  <a:rPr lang="ru-RU" sz="2000" dirty="0"/>
                  <a:t>,  </a:t>
                </a:r>
                <a:r>
                  <a:rPr lang="en-US" sz="2000" dirty="0"/>
                  <a:t>P</a:t>
                </a:r>
                <a:r>
                  <a:rPr lang="en-US" sz="2000" baseline="-25000" dirty="0"/>
                  <a:t>k</a:t>
                </a:r>
                <a:r>
                  <a:rPr lang="ru-RU" sz="2000" dirty="0"/>
                  <a:t> = </a:t>
                </a:r>
                <a:r>
                  <a:rPr lang="en-US" sz="2000" dirty="0"/>
                  <a:t>k!</a:t>
                </a:r>
                <a:r>
                  <a:rPr lang="ru-RU" sz="2000" dirty="0"/>
                  <a:t>, то при любом </a:t>
                </a:r>
                <a:r>
                  <a:rPr lang="en-US" sz="2000" dirty="0"/>
                  <a:t>k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000" dirty="0"/>
                  <a:t>n</a:t>
                </a:r>
              </a:p>
              <a:p>
                <a:r>
                  <a:rPr lang="en-US" sz="2000" dirty="0"/>
                  <a:t>				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sz="32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ru-RU" sz="3200" b="1" dirty="0">
                    <a:solidFill>
                      <a:schemeClr val="accent1"/>
                    </a:solidFill>
                  </a:rPr>
                  <a:t> =</a:t>
                </a:r>
                <a:r>
                  <a:rPr lang="ru-RU" sz="32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en-US" sz="3200" b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32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! </m:t>
                        </m:r>
                        <m:r>
                          <m:rPr>
                            <m:nor/>
                          </m:rPr>
                          <a:rPr lang="ru-RU" sz="3200" b="1" dirty="0">
                            <a:solidFill>
                              <a:srgbClr val="0070C0"/>
                            </a:solidFill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0070C0"/>
                            </a:solidFill>
                            <a:cs typeface="Arial" panose="020B0604020202020204" pitchFamily="34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0070C0"/>
                            </a:solidFill>
                            <a:cs typeface="Arial" panose="020B0604020202020204" pitchFamily="34" charset="0"/>
                          </a:rPr>
                          <m:t> –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0070C0"/>
                            </a:solidFill>
                            <a:cs typeface="Arial" panose="020B0604020202020204" pitchFamily="34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ru-RU" sz="3200" b="1" dirty="0">
                            <a:solidFill>
                              <a:srgbClr val="0070C0"/>
                            </a:solidFill>
                            <a:cs typeface="Arial" panose="020B0604020202020204" pitchFamily="34" charset="0"/>
                          </a:rPr>
                          <m:t>)!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B44D502-163E-43E0-A0B7-35BD4075E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547" y="1859827"/>
                <a:ext cx="10363201" cy="4952318"/>
              </a:xfrm>
              <a:prstGeom prst="rect">
                <a:avLst/>
              </a:prstGeom>
              <a:blipFill>
                <a:blip r:embed="rId2" cstate="print"/>
                <a:stretch>
                  <a:fillRect l="-588" t="-616" r="-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1005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3563EE-97E1-402D-91E5-C4780665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Решаем на уроке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5731097-C2CB-460A-9C12-3AC62C3F0E43}"/>
              </a:ext>
            </a:extLst>
          </p:cNvPr>
          <p:cNvSpPr/>
          <p:nvPr/>
        </p:nvSpPr>
        <p:spPr>
          <a:xfrm>
            <a:off x="1391727" y="1910491"/>
            <a:ext cx="93481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В классе 7 человек успешно занимаются математикой. Сколькими способами можно выбрать из них двоих для участия в математической олимпиаде?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C29B69-DC74-4AD5-BA91-19A199E39899}"/>
              </a:ext>
            </a:extLst>
          </p:cNvPr>
          <p:cNvSpPr txBox="1"/>
          <p:nvPr/>
        </p:nvSpPr>
        <p:spPr>
          <a:xfrm>
            <a:off x="1179307" y="2848713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Решение.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C9FF77-6013-4911-805D-1B71E44CEC42}"/>
                  </a:ext>
                </a:extLst>
              </p:cNvPr>
              <p:cNvSpPr txBox="1"/>
              <p:nvPr/>
            </p:nvSpPr>
            <p:spPr>
              <a:xfrm>
                <a:off x="1285336" y="3429000"/>
                <a:ext cx="9348159" cy="1500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Так как порядок, в котором будут выбраны два человека, на важен, то число различных способов вычисляется по формуле для числа сочетаний: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  <m:sup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ru-RU" sz="2000" dirty="0"/>
                  <a:t> </a:t>
                </a:r>
                <a:r>
                  <a:rPr lang="ru-RU" sz="2000" dirty="0">
                    <a:solidFill>
                      <a:prstClr val="black"/>
                    </a:solidFill>
                  </a:rPr>
                  <a:t>=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dirty="0"/>
                          <m:t>! 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ru-RU" sz="2000" b="0" i="0" dirty="0" smtClean="0">
                            <a:cs typeface="Arial" panose="020B0604020202020204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dirty="0">
                            <a:cs typeface="Arial" panose="020B0604020202020204" pitchFamily="34" charset="0"/>
                          </a:rPr>
                          <m:t> –</m:t>
                        </m:r>
                        <m:r>
                          <m:rPr>
                            <m:nor/>
                          </m:rPr>
                          <a:rPr lang="ru-RU" sz="2000" b="0" i="0" dirty="0" smtClean="0">
                            <a:cs typeface="Arial" panose="020B0604020202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)!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7·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 ·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dirty="0"/>
                  <a:t> = 2</a:t>
                </a:r>
                <a:r>
                  <a:rPr lang="en-US" sz="2000" dirty="0"/>
                  <a:t>1</a:t>
                </a:r>
                <a:endParaRPr lang="ru-RU" sz="2000" dirty="0"/>
              </a:p>
              <a:p>
                <a:endParaRPr lang="ru-RU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9C9FF77-6013-4911-805D-1B71E44CE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336" y="3429000"/>
                <a:ext cx="9348159" cy="1500924"/>
              </a:xfrm>
              <a:prstGeom prst="rect">
                <a:avLst/>
              </a:prstGeom>
              <a:blipFill>
                <a:blip r:embed="rId2" cstate="print"/>
                <a:stretch>
                  <a:fillRect l="-718" t="-2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0527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3563EE-97E1-402D-91E5-C4780665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Решаем на уроке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5731097-C2CB-460A-9C12-3AC62C3F0E43}"/>
              </a:ext>
            </a:extLst>
          </p:cNvPr>
          <p:cNvSpPr/>
          <p:nvPr/>
        </p:nvSpPr>
        <p:spPr>
          <a:xfrm>
            <a:off x="1391727" y="1910491"/>
            <a:ext cx="93481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u="sng" dirty="0">
                <a:solidFill>
                  <a:prstClr val="black"/>
                </a:solidFill>
              </a:rPr>
              <a:t>Задача.</a:t>
            </a:r>
            <a:r>
              <a:rPr lang="ru-RU" sz="2000" dirty="0">
                <a:solidFill>
                  <a:prstClr val="black"/>
                </a:solidFill>
              </a:rPr>
              <a:t> В классе учатся 12 мальчиков и 10 девочек. Для уборки территории около школы требуется выделить трех мальчиков и двух девочек. Сколькими способами это можно сделать?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C29B69-DC74-4AD5-BA91-19A199E39899}"/>
              </a:ext>
            </a:extLst>
          </p:cNvPr>
          <p:cNvSpPr txBox="1"/>
          <p:nvPr/>
        </p:nvSpPr>
        <p:spPr>
          <a:xfrm>
            <a:off x="1391727" y="2977522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Решение.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C9FF77-6013-4911-805D-1B71E44CEC42}"/>
                  </a:ext>
                </a:extLst>
              </p:cNvPr>
              <p:cNvSpPr txBox="1"/>
              <p:nvPr/>
            </p:nvSpPr>
            <p:spPr>
              <a:xfrm>
                <a:off x="1285336" y="3429000"/>
                <a:ext cx="9721970" cy="3065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Выбрать трех мальчиков из 12 можно</a:t>
                </a:r>
              </a:p>
              <a:p>
                <a:r>
                  <a:rPr lang="ru-RU" sz="2000" dirty="0"/>
                  <a:t> 				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ru-RU" sz="2000" dirty="0"/>
                  <a:t>  способами. </a:t>
                </a:r>
              </a:p>
              <a:p>
                <a:r>
                  <a:rPr lang="ru-RU" sz="2000" dirty="0"/>
                  <a:t>Выбрать двух девочек из 10 можно </a:t>
                </a:r>
              </a:p>
              <a:p>
                <a:r>
                  <a:rPr lang="ru-RU" sz="2000" dirty="0"/>
                  <a:t>				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ru-RU" sz="2000" dirty="0"/>
                  <a:t>  способами. </a:t>
                </a:r>
              </a:p>
              <a:p>
                <a:r>
                  <a:rPr lang="ru-RU" sz="2000" dirty="0"/>
                  <a:t>Так как при каждом выборе мальчиков можно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ru-RU" sz="2000" dirty="0"/>
                  <a:t>  способами выбрать девочек, то сделать выбор учащихся, о котором говорится в задаче, можно  </a:t>
                </a:r>
              </a:p>
              <a:p>
                <a:r>
                  <a:rPr lang="ru-RU" sz="2000" dirty="0"/>
                  <a:t>				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·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ru-RU" sz="2000" dirty="0"/>
                  <a:t> способами: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ru-RU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·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ru-RU" sz="2000" dirty="0"/>
                  <a:t> </a:t>
                </a:r>
                <a:r>
                  <a:rPr lang="ru-RU" sz="2000" dirty="0">
                    <a:solidFill>
                      <a:prstClr val="black"/>
                    </a:solidFill>
                  </a:rPr>
                  <a:t>=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US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10!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dirty="0">
                            <a:cs typeface="Arial" panose="020B0604020202020204" pitchFamily="34" charset="0"/>
                          </a:rPr>
                          <m:t>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(12</m:t>
                        </m:r>
                        <m:r>
                          <m:rPr>
                            <m:nor/>
                          </m:rPr>
                          <a:rPr lang="en-US" sz="2000" dirty="0">
                            <a:cs typeface="Arial" panose="020B0604020202020204" pitchFamily="34" charset="0"/>
                          </a:rPr>
                          <m:t> –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3)!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2!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(10</m:t>
                        </m:r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−2)!</m:t>
                        </m:r>
                      </m:den>
                    </m:f>
                  </m:oMath>
                </a14:m>
                <a:r>
                  <a:rPr lang="ru-RU" sz="2000" dirty="0">
                    <a:cs typeface="Arial" panose="020B0604020202020204" pitchFamily="34" charset="0"/>
                  </a:rPr>
                  <a:t> </a:t>
                </a:r>
                <a:r>
                  <a:rPr lang="ru-RU" sz="2000" dirty="0"/>
                  <a:t>=</a:t>
                </a:r>
                <a:r>
                  <a:rPr lang="ru-RU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US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10!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dirty="0">
                            <a:cs typeface="Arial" panose="020B0604020202020204" pitchFamily="34" charset="0"/>
                          </a:rPr>
                          <m:t>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2!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ru-RU" sz="2000" dirty="0"/>
                  <a:t> =</a:t>
                </a:r>
                <a:r>
                  <a:rPr lang="ru-RU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ru-RU" sz="2000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11</m:t>
                        </m:r>
                        <m:r>
                          <a:rPr lang="ru-RU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  <m:r>
                          <a:rPr lang="ru-RU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ru-RU" sz="2000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9</m:t>
                        </m:r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  <m:r>
                          <a:rPr lang="ru-RU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ru-RU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 ·9 ·8!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dirty="0">
                            <a:cs typeface="Arial" panose="020B0604020202020204" pitchFamily="34" charset="0"/>
                          </a:rPr>
                          <m:t>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9!</m:t>
                        </m:r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2000" dirty="0">
                            <a:cs typeface="Arial" panose="020B0604020202020204" pitchFamily="34" charset="0"/>
                          </a:rPr>
                          <m:t>2!</m:t>
                        </m:r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ru-RU" sz="2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ru-RU" sz="2000" dirty="0"/>
                  <a:t> = 11 · 10 · 10 · 9 = 9900</a:t>
                </a:r>
              </a:p>
              <a:p>
                <a:endParaRPr lang="ru-RU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9C9FF77-6013-4911-805D-1B71E44CE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336" y="3429000"/>
                <a:ext cx="9721970" cy="3065904"/>
              </a:xfrm>
              <a:prstGeom prst="rect">
                <a:avLst/>
              </a:prstGeom>
              <a:blipFill>
                <a:blip r:embed="rId2" cstate="print"/>
                <a:stretch>
                  <a:fillRect l="-690" t="-1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9656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265</Words>
  <Application>Microsoft Office PowerPoint</Application>
  <PresentationFormat>Произвольный</PresentationFormat>
  <Paragraphs>57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Элементы комбинаторики</vt:lpstr>
      <vt:lpstr>Содержание</vt:lpstr>
      <vt:lpstr>Рассмотрим пример</vt:lpstr>
      <vt:lpstr>Рассмотрим пример</vt:lpstr>
      <vt:lpstr>Сочетания</vt:lpstr>
      <vt:lpstr>Формула числа сочетаний</vt:lpstr>
      <vt:lpstr>Формула числа сочетаний (без повторений)</vt:lpstr>
      <vt:lpstr>Решаем на уроке</vt:lpstr>
      <vt:lpstr>Решаем на уроке</vt:lpstr>
      <vt:lpstr>Формула числа сочетаний (без повторений)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комбинаторики</dc:title>
  <dc:creator>Виктория Клейникова</dc:creator>
  <cp:lastModifiedBy>User</cp:lastModifiedBy>
  <cp:revision>35</cp:revision>
  <dcterms:created xsi:type="dcterms:W3CDTF">2020-06-25T18:10:55Z</dcterms:created>
  <dcterms:modified xsi:type="dcterms:W3CDTF">2023-11-18T23:11:33Z</dcterms:modified>
</cp:coreProperties>
</file>