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70" r:id="rId2"/>
    <p:sldId id="261" r:id="rId3"/>
    <p:sldId id="257" r:id="rId4"/>
    <p:sldId id="267" r:id="rId5"/>
    <p:sldId id="262" r:id="rId6"/>
    <p:sldId id="268" r:id="rId7"/>
    <p:sldId id="258" r:id="rId8"/>
    <p:sldId id="259" r:id="rId9"/>
    <p:sldId id="260" r:id="rId10"/>
    <p:sldId id="269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A1DA04-2F98-4FFC-BBC9-9FABBC0D2EF7}" type="datetimeFigureOut">
              <a:rPr lang="ru-RU"/>
              <a:pPr>
                <a:defRPr/>
              </a:pPr>
              <a:t>25.11.2023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ADE0C5-189C-4588-BE37-A33D3BC923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90389-76CE-460B-A583-5118296F47E6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5799F-6025-4E5D-A8E0-B5907868260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821E5-EB7A-4FDD-BDA0-B0206B50DB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A3E9A-DC7E-4AA4-81E0-5AB85F7C15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711D9-6E4A-4CDE-9173-47A51E483D0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CF17C-6671-4455-87CA-DDAFA387A7F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DB31A-3D84-46F4-826D-DF322500BE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1F255-CED2-4B60-AC10-EA07D660A62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C15B2-472A-4110-96D0-0B9C1C65B0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9B4E7-35D0-4EB4-AE47-DDA4968BC8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10D7A-1AE6-4AE9-B81C-F0919A75F8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8A6D6-5705-4D4E-AD19-5CFF0E1AF8E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4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6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8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1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2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3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4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5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6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7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8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59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0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1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2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3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4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5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6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7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8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69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0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1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2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3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4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5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6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7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8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79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0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1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2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3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4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5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6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7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8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89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90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91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92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93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15B4CB1-081D-4477-887D-C78ED0F0066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Отклонение. Дисперсия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7"/>
          <p:cNvSpPr>
            <a:spLocks noChangeArrowheads="1"/>
          </p:cNvSpPr>
          <p:nvPr/>
        </p:nvSpPr>
        <p:spPr bwMode="auto">
          <a:xfrm>
            <a:off x="893763" y="188913"/>
            <a:ext cx="807085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/>
              <a:t>3. </a:t>
            </a:r>
            <a:r>
              <a:rPr lang="ru-RU" altLang="ru-RU" sz="1600" b="1" u="sng"/>
              <a:t>Домашняя практическая работа</a:t>
            </a:r>
          </a:p>
          <a:p>
            <a:endParaRPr lang="ru-RU" altLang="ru-RU" sz="1200"/>
          </a:p>
          <a:p>
            <a:r>
              <a:rPr lang="ru-RU" altLang="ru-RU" sz="1400"/>
              <a:t>С 28 марта по 2 апреля в Южной Якутии пройдёт II Спартакиада зимних видов спорта Республики Саха (Якутия). Примут её опять Алдан и Нерюнгри.</a:t>
            </a:r>
          </a:p>
          <a:p>
            <a:r>
              <a:rPr lang="ru-RU" altLang="ru-RU" sz="1400"/>
              <a:t>     Для участия в II Спартакиаде зимних видов спорта Республики Саха (Якутия)нужно выбрать лучших лыжников района. На одно место претендуют двое. Для каждого из них установили испытательный срок, в течение которого они должны были участвовать в отборных соревнованиях. Результаты спортсменов на 10 км.представлены в таблице</a:t>
            </a:r>
          </a:p>
          <a:p>
            <a:r>
              <a:rPr lang="ru-RU" altLang="ru-RU" sz="1400"/>
              <a:t>Вопрос: кого из спортсменов предпочтительнее взять на спартакиаду?</a:t>
            </a:r>
          </a:p>
          <a:p>
            <a:r>
              <a:rPr lang="ru-RU" altLang="ru-RU" sz="1400" b="1"/>
              <a:t>Заполнить таблицу со слайда 6, написать ответ на вопрос задачи обосновав его.</a:t>
            </a:r>
          </a:p>
          <a:p>
            <a:endParaRPr lang="ru-RU" altLang="ru-RU" sz="140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3763" y="2835275"/>
          <a:ext cx="7561262" cy="402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07">
                  <a:extLst>
                    <a:ext uri="{9D8B030D-6E8A-4147-A177-3AD203B41FA5}">
                      <a16:colId xmlns:a16="http://schemas.microsoft.com/office/drawing/2014/main" xmlns="" val="799127902"/>
                    </a:ext>
                  </a:extLst>
                </a:gridCol>
                <a:gridCol w="2947433">
                  <a:extLst>
                    <a:ext uri="{9D8B030D-6E8A-4147-A177-3AD203B41FA5}">
                      <a16:colId xmlns:a16="http://schemas.microsoft.com/office/drawing/2014/main" xmlns="" val="718388489"/>
                    </a:ext>
                  </a:extLst>
                </a:gridCol>
                <a:gridCol w="2916822">
                  <a:extLst>
                    <a:ext uri="{9D8B030D-6E8A-4147-A177-3AD203B41FA5}">
                      <a16:colId xmlns:a16="http://schemas.microsoft.com/office/drawing/2014/main" xmlns="" val="842231041"/>
                    </a:ext>
                  </a:extLst>
                </a:gridCol>
              </a:tblGrid>
              <a:tr h="8228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Номер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сезона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1-й спортсмен (Х)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(время 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мин.)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2-й спортсмен(Y)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(время в мин.)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2019001"/>
                  </a:ext>
                </a:extLst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26,4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58101207"/>
                  </a:ext>
                </a:extLst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26,6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3514597"/>
                  </a:ext>
                </a:extLst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26,5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7615115"/>
                  </a:ext>
                </a:extLst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26,3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5606865"/>
                  </a:ext>
                </a:extLst>
              </a:tr>
              <a:tr h="6399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26,1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26,4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697" marB="4569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59899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11213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Выводы</a:t>
            </a:r>
            <a:endParaRPr lang="en-US" altLang="ru-RU" smtClean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827088" y="4149725"/>
            <a:ext cx="7620000" cy="12239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/>
              <a:t>При сравнении нескольких числовых наборов </a:t>
            </a:r>
          </a:p>
          <a:p>
            <a:pPr eaLnBrk="1" hangingPunct="1"/>
            <a:r>
              <a:rPr lang="ru-RU" altLang="ru-RU" sz="2000" b="1"/>
              <a:t>с различным количеством чисел в наборе</a:t>
            </a:r>
            <a:r>
              <a:rPr lang="ru-RU" altLang="ru-RU" sz="2000"/>
              <a:t> </a:t>
            </a:r>
          </a:p>
          <a:p>
            <a:pPr eaLnBrk="1" hangingPunct="1"/>
            <a:r>
              <a:rPr lang="ru-RU" altLang="ru-RU" sz="2000"/>
              <a:t>в качестве меры сравнения берут </a:t>
            </a:r>
            <a:r>
              <a:rPr lang="ru-RU" altLang="ru-RU" sz="2000" b="1"/>
              <a:t>дисперсии</a:t>
            </a:r>
            <a:r>
              <a:rPr lang="ru-RU" altLang="ru-RU" sz="2000"/>
              <a:t> наборов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827088" y="2133600"/>
            <a:ext cx="7620000" cy="13668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/>
              <a:t>При сравнении нескольких числовых наборов </a:t>
            </a:r>
          </a:p>
          <a:p>
            <a:pPr eaLnBrk="1" hangingPunct="1"/>
            <a:r>
              <a:rPr lang="ru-RU" altLang="ru-RU" sz="2000" b="1"/>
              <a:t>с одинаковым количеством чисел в наборе</a:t>
            </a:r>
            <a:r>
              <a:rPr lang="ru-RU" altLang="ru-RU" sz="2000"/>
              <a:t> </a:t>
            </a:r>
          </a:p>
          <a:p>
            <a:pPr eaLnBrk="1" hangingPunct="1"/>
            <a:r>
              <a:rPr lang="ru-RU" altLang="ru-RU" sz="2000"/>
              <a:t>в качестве меры сравнения можно взять </a:t>
            </a:r>
          </a:p>
          <a:p>
            <a:pPr eaLnBrk="1" hangingPunct="1"/>
            <a:r>
              <a:rPr lang="ru-RU" altLang="ru-RU" sz="2000" b="1"/>
              <a:t>суммы квадратов отклонений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nimBg="1"/>
      <p:bldP spid="122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Отклонение. Дисперсия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800" b="1" u="sng" smtClean="0"/>
              <a:t>Цели:</a:t>
            </a:r>
            <a:r>
              <a:rPr lang="ru-RU" altLang="ru-RU" sz="2800" smtClean="0"/>
              <a:t> </a:t>
            </a:r>
          </a:p>
          <a:p>
            <a:pPr eaLnBrk="1" hangingPunct="1"/>
            <a:r>
              <a:rPr lang="ru-RU" altLang="ru-RU" sz="2800" smtClean="0"/>
              <a:t>познакомить учащихся с понятиями </a:t>
            </a:r>
            <a:r>
              <a:rPr lang="ru-RU" altLang="ru-RU" sz="2800" b="1" smtClean="0"/>
              <a:t>отклонение</a:t>
            </a:r>
            <a:r>
              <a:rPr lang="ru-RU" altLang="ru-RU" sz="2800" smtClean="0"/>
              <a:t> и </a:t>
            </a:r>
            <a:r>
              <a:rPr lang="ru-RU" altLang="ru-RU" sz="2800" b="1" smtClean="0"/>
              <a:t>дисперсия </a:t>
            </a:r>
            <a:r>
              <a:rPr lang="ru-RU" altLang="ru-RU" sz="2800" smtClean="0"/>
              <a:t>и их применением в реальных практических ситуациях;</a:t>
            </a:r>
          </a:p>
          <a:p>
            <a:pPr eaLnBrk="1" hangingPunct="1"/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Среднее арифметическое и медиана числового набора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1042988" y="2492375"/>
          <a:ext cx="6172200" cy="609600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151" name="AutoShape 31"/>
          <p:cNvSpPr>
            <a:spLocks noChangeArrowheads="1"/>
          </p:cNvSpPr>
          <p:nvPr/>
        </p:nvSpPr>
        <p:spPr bwMode="auto">
          <a:xfrm>
            <a:off x="611188" y="4724400"/>
            <a:ext cx="5113337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/>
              <a:t>X= (1+2+3+5+8+100)/6=19,8</a:t>
            </a:r>
            <a:endParaRPr lang="ru-RU" alt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755650" y="4868863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5940425" y="4724400"/>
            <a:ext cx="295275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/>
              <a:t>Me= (3+5)/2 = 4</a:t>
            </a:r>
            <a:endParaRPr lang="ru-RU" altLang="ru-RU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84213" y="4221163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b="1"/>
              <a:t>C</a:t>
            </a:r>
            <a:r>
              <a:rPr lang="ru-RU" altLang="ru-RU" b="1"/>
              <a:t>реднее арифметическое: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588125" y="4149725"/>
            <a:ext cx="198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/>
              <a:t>Медиана:</a:t>
            </a:r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990600" y="6021388"/>
            <a:ext cx="7010400" cy="60801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 b="1"/>
              <a:t>Медиана лучше характеризует набор, т.к. есть</a:t>
            </a:r>
          </a:p>
          <a:p>
            <a:pPr eaLnBrk="1" hangingPunct="1"/>
            <a:r>
              <a:rPr lang="ru-RU" altLang="ru-RU" sz="2000" b="1"/>
              <a:t>резко выделяющиеся значения (100)</a:t>
            </a:r>
          </a:p>
        </p:txBody>
      </p:sp>
      <p:sp>
        <p:nvSpPr>
          <p:cNvPr id="5147" name="Text Box 39"/>
          <p:cNvSpPr txBox="1">
            <a:spLocks noChangeArrowheads="1"/>
          </p:cNvSpPr>
          <p:nvPr/>
        </p:nvSpPr>
        <p:spPr bwMode="auto">
          <a:xfrm>
            <a:off x="539750" y="17002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971550" y="3284538"/>
            <a:ext cx="7258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/>
              <a:t>Найти среднее арифметическое и медиану, определить, какая из характеристик лучше характеризует числовой набор и почему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042988" y="18446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Дан числовой набор: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51" grpId="0" animBg="1"/>
      <p:bldP spid="5153" grpId="0" animBg="1"/>
      <p:bldP spid="5155" grpId="0" animBg="1"/>
      <p:bldP spid="5156" grpId="0"/>
      <p:bldP spid="5157" grpId="0"/>
      <p:bldP spid="5158" grpId="0" animBg="1"/>
      <p:bldP spid="5160" grpId="0"/>
      <p:bldP spid="5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Характеристики числового ряда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Средние характеристики числового ряда </a:t>
            </a:r>
            <a:r>
              <a:rPr lang="ru-RU" altLang="ru-RU" sz="2800" smtClean="0"/>
              <a:t>позволяют оценить его поведение в среднем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b="1" smtClean="0"/>
              <a:t>Характеристики разброса </a:t>
            </a:r>
            <a:r>
              <a:rPr lang="ru-RU" altLang="ru-RU" sz="2800" smtClean="0"/>
              <a:t>показывают, насколько сильно значения ряда отличаются друг от друга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Задание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800" smtClean="0"/>
              <a:t> </a:t>
            </a:r>
            <a:r>
              <a:rPr lang="ru-RU" altLang="ru-RU" sz="2800" smtClean="0"/>
              <a:t>  На место токаря претендуют двое рабочих. Для каждого из них установили испытательный срок, в течение которого они должны были изготовить одинаковые детали. Результаты рабочих представлены в таблице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smtClean="0"/>
              <a:t>   </a:t>
            </a:r>
            <a:r>
              <a:rPr lang="ru-RU" altLang="ru-RU" sz="2800" b="1" u="sng" smtClean="0"/>
              <a:t>Вопрос:</a:t>
            </a:r>
            <a:r>
              <a:rPr lang="ru-RU" altLang="ru-RU" sz="2800" b="1" smtClean="0"/>
              <a:t> кого из рабочих предпочтительнее взять на работу?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350" y="493713"/>
          <a:ext cx="6096000" cy="3138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82026507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61293682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457583229"/>
                    </a:ext>
                  </a:extLst>
                </a:gridCol>
              </a:tblGrid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 токарь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 токарь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3015587"/>
                  </a:ext>
                </a:extLst>
              </a:tr>
              <a:tr h="91435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Кол-во деталей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Кол-во деталей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1024915"/>
                  </a:ext>
                </a:extLst>
              </a:tr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505775"/>
                  </a:ext>
                </a:extLst>
              </a:tr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Вторник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7965661"/>
                  </a:ext>
                </a:extLst>
              </a:tr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Среда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4014992"/>
                  </a:ext>
                </a:extLst>
              </a:tr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Четверг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1990452"/>
                  </a:ext>
                </a:extLst>
              </a:tr>
              <a:tr h="37068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Пятница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385664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16050" y="3648075"/>
          <a:ext cx="6096000" cy="320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7993801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474764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515389538"/>
                    </a:ext>
                  </a:extLst>
                </a:gridCol>
              </a:tblGrid>
              <a:tr h="3707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итого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3413454"/>
                  </a:ext>
                </a:extLst>
              </a:tr>
              <a:tr h="91425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Среднее</a:t>
                      </a:r>
                    </a:p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арифметическое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6279628"/>
                  </a:ext>
                </a:extLst>
              </a:tr>
              <a:tr h="6399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Сумма отклонений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5353623"/>
                  </a:ext>
                </a:extLst>
              </a:tr>
              <a:tr h="91425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Сумма квадратов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</a:rPr>
                        <a:t> отклонений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7215614"/>
                  </a:ext>
                </a:extLst>
              </a:tr>
              <a:tr h="3707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Дисперсия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05" marB="457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622178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ru-RU" altLang="ru-RU" smtClean="0"/>
              <a:t>Отклонение</a:t>
            </a:r>
          </a:p>
        </p:txBody>
      </p:sp>
      <p:graphicFrame>
        <p:nvGraphicFramePr>
          <p:cNvPr id="1072" name="Group 48"/>
          <p:cNvGraphicFramePr>
            <a:graphicFrameLocks noGrp="1"/>
          </p:cNvGraphicFramePr>
          <p:nvPr/>
        </p:nvGraphicFramePr>
        <p:xfrm>
          <a:off x="914400" y="1905000"/>
          <a:ext cx="5159375" cy="3968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45" name="AutoShape 21"/>
          <p:cNvSpPr>
            <a:spLocks noChangeArrowheads="1"/>
          </p:cNvSpPr>
          <p:nvPr/>
        </p:nvSpPr>
        <p:spPr bwMode="auto">
          <a:xfrm>
            <a:off x="914400" y="2743200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 sz="2000"/>
              <a:t>X= (</a:t>
            </a:r>
            <a:r>
              <a:rPr lang="ru-RU" altLang="ru-RU" sz="2000"/>
              <a:t>18+23+19+17+23</a:t>
            </a:r>
            <a:r>
              <a:rPr lang="en-US" altLang="ru-RU" sz="2000"/>
              <a:t>)/</a:t>
            </a:r>
            <a:r>
              <a:rPr lang="ru-RU" altLang="ru-RU" sz="2000"/>
              <a:t>5</a:t>
            </a:r>
            <a:r>
              <a:rPr lang="en-US" altLang="ru-RU" sz="2000"/>
              <a:t>=</a:t>
            </a:r>
            <a:r>
              <a:rPr lang="ru-RU" altLang="ru-RU" sz="2000"/>
              <a:t>20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1066800" y="2819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957263" y="32639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000" b="1"/>
              <a:t>Отклонение</a:t>
            </a:r>
            <a:r>
              <a:rPr lang="ru-RU" altLang="ru-RU" sz="2000"/>
              <a:t> – разность между числом из набора и средним значением</a:t>
            </a:r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838200" y="5943600"/>
            <a:ext cx="7618413" cy="762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2000" b="1"/>
          </a:p>
          <a:p>
            <a:pPr eaLnBrk="1" hangingPunct="1"/>
            <a:r>
              <a:rPr lang="ru-RU" altLang="ru-RU" sz="2000" b="1"/>
              <a:t>Сумма отклонений всегда равна 0, поэтому </a:t>
            </a:r>
          </a:p>
          <a:p>
            <a:pPr eaLnBrk="1" hangingPunct="1"/>
            <a:r>
              <a:rPr lang="ru-RU" altLang="ru-RU" sz="2000" b="1"/>
              <a:t>не может нести информацию о разбросе </a:t>
            </a:r>
          </a:p>
          <a:p>
            <a:pPr eaLnBrk="1" hangingPunct="1"/>
            <a:endParaRPr lang="ru-RU" altLang="ru-RU" sz="2000" b="1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838200" y="4800600"/>
            <a:ext cx="5948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/>
              <a:t>Сумма отклонений:</a:t>
            </a:r>
          </a:p>
        </p:txBody>
      </p:sp>
      <p:graphicFrame>
        <p:nvGraphicFramePr>
          <p:cNvPr id="1081" name="Group 57"/>
          <p:cNvGraphicFramePr>
            <a:graphicFrameLocks noGrp="1"/>
          </p:cNvGraphicFramePr>
          <p:nvPr/>
        </p:nvGraphicFramePr>
        <p:xfrm>
          <a:off x="914400" y="4419600"/>
          <a:ext cx="5178425" cy="396875"/>
        </p:xfrm>
        <a:graphic>
          <a:graphicData uri="http://schemas.openxmlformats.org/drawingml/2006/table">
            <a:tbl>
              <a:tblPr/>
              <a:tblGrid>
                <a:gridCol w="879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X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990600" y="44958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auto">
          <a:xfrm>
            <a:off x="1143000" y="3971925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/>
              <a:t>Набор отклонений :</a:t>
            </a:r>
          </a:p>
        </p:txBody>
      </p:sp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914400" y="5257800"/>
            <a:ext cx="3157538" cy="533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/>
              <a:t>-2+4-1-3+4</a:t>
            </a:r>
            <a:r>
              <a:rPr lang="en-US" altLang="ru-RU" sz="2000"/>
              <a:t>=</a:t>
            </a:r>
            <a:r>
              <a:rPr lang="ru-RU" altLang="ru-RU" sz="2000"/>
              <a:t>0</a:t>
            </a:r>
          </a:p>
        </p:txBody>
      </p:sp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914400" y="2362200"/>
            <a:ext cx="454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2000"/>
              <a:t>C</a:t>
            </a:r>
            <a:r>
              <a:rPr lang="ru-RU" altLang="ru-RU" sz="2000"/>
              <a:t>реднее арифметическое: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45" grpId="0" animBg="1" autoUpdateAnimBg="0"/>
      <p:bldP spid="1046" grpId="0" animBg="1"/>
      <p:bldP spid="1048" grpId="0" autoUpdateAnimBg="0"/>
      <p:bldP spid="1050" grpId="0" animBg="1" autoUpdateAnimBg="0"/>
      <p:bldP spid="1053" grpId="0" autoUpdateAnimBg="0"/>
      <p:bldP spid="1075" grpId="0" animBg="1"/>
      <p:bldP spid="1079" grpId="0" autoUpdateAnimBg="0"/>
      <p:bldP spid="1080" grpId="0" animBg="1" autoUpdateAnimBg="0"/>
      <p:bldP spid="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4163"/>
            <a:ext cx="8162925" cy="18161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Квадраты отклонений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z="2000" b="1" smtClean="0">
                <a:solidFill>
                  <a:schemeClr val="tx1"/>
                </a:solidFill>
              </a:rPr>
              <a:t>числовой набор: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990600" y="2057400"/>
          <a:ext cx="5159375" cy="3968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990600" y="2971800"/>
            <a:ext cx="43434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2000">
                <a:solidFill>
                  <a:srgbClr val="000000"/>
                </a:solidFill>
              </a:rPr>
              <a:t>X= (</a:t>
            </a:r>
            <a:r>
              <a:rPr lang="ru-RU" altLang="ru-RU" sz="2000">
                <a:solidFill>
                  <a:srgbClr val="000000"/>
                </a:solidFill>
              </a:rPr>
              <a:t>18+23+19+17+23</a:t>
            </a:r>
            <a:r>
              <a:rPr lang="en-US" altLang="ru-RU" sz="2000">
                <a:solidFill>
                  <a:srgbClr val="000000"/>
                </a:solidFill>
              </a:rPr>
              <a:t>)/</a:t>
            </a:r>
            <a:r>
              <a:rPr lang="ru-RU" altLang="ru-RU" sz="2000">
                <a:solidFill>
                  <a:srgbClr val="000000"/>
                </a:solidFill>
              </a:rPr>
              <a:t>5</a:t>
            </a:r>
            <a:r>
              <a:rPr lang="en-US" altLang="ru-RU" sz="2000">
                <a:solidFill>
                  <a:srgbClr val="000000"/>
                </a:solidFill>
              </a:rPr>
              <a:t>=</a:t>
            </a:r>
            <a:r>
              <a:rPr lang="ru-RU" altLang="ru-RU" sz="20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1066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914400" y="2514600"/>
            <a:ext cx="4549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2000" b="1"/>
              <a:t>C</a:t>
            </a:r>
            <a:r>
              <a:rPr lang="ru-RU" altLang="ru-RU" sz="2000" b="1"/>
              <a:t>реднее арифметическое: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857250" y="4429125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Набор квадратов отклонений:</a:t>
            </a:r>
          </a:p>
        </p:txBody>
      </p:sp>
      <p:graphicFrame>
        <p:nvGraphicFramePr>
          <p:cNvPr id="6168" name="Group 24"/>
          <p:cNvGraphicFramePr>
            <a:graphicFrameLocks noGrp="1"/>
          </p:cNvGraphicFramePr>
          <p:nvPr/>
        </p:nvGraphicFramePr>
        <p:xfrm>
          <a:off x="928688" y="3929063"/>
          <a:ext cx="5159375" cy="396875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X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928688" y="3532188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Набор отклонений:</a:t>
            </a:r>
          </a:p>
        </p:txBody>
      </p:sp>
      <p:graphicFrame>
        <p:nvGraphicFramePr>
          <p:cNvPr id="6213" name="Group 69"/>
          <p:cNvGraphicFramePr>
            <a:graphicFrameLocks noGrp="1"/>
          </p:cNvGraphicFramePr>
          <p:nvPr/>
        </p:nvGraphicFramePr>
        <p:xfrm>
          <a:off x="928688" y="4929188"/>
          <a:ext cx="5159375" cy="39687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–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X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)²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1285875" y="50006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214" name="AutoShape 70"/>
          <p:cNvSpPr>
            <a:spLocks noChangeArrowheads="1"/>
          </p:cNvSpPr>
          <p:nvPr/>
        </p:nvSpPr>
        <p:spPr bwMode="auto">
          <a:xfrm>
            <a:off x="990600" y="5867400"/>
            <a:ext cx="29718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 altLang="ru-RU" sz="2000"/>
              <a:t>4+9+1</a:t>
            </a:r>
            <a:r>
              <a:rPr lang="en-US" altLang="ru-RU" sz="2000"/>
              <a:t>+</a:t>
            </a:r>
            <a:r>
              <a:rPr lang="ru-RU" altLang="ru-RU" sz="2000"/>
              <a:t>9+9 = 32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838200" y="54102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Сумма квадратов отклонений:</a:t>
            </a:r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1000125" y="40005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63" grpId="0" animBg="1"/>
      <p:bldP spid="6164" grpId="0" animBg="1"/>
      <p:bldP spid="6165" grpId="0"/>
      <p:bldP spid="6167" grpId="0"/>
      <p:bldP spid="6185" grpId="0"/>
      <p:bldP spid="6203" grpId="0" animBg="1"/>
      <p:bldP spid="6214" grpId="0" animBg="1"/>
      <p:bldP spid="6215" grpId="0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8162925" cy="701675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Дисперсия</a:t>
            </a:r>
          </a:p>
        </p:txBody>
      </p:sp>
      <p:graphicFrame>
        <p:nvGraphicFramePr>
          <p:cNvPr id="8289" name="Group 97"/>
          <p:cNvGraphicFramePr>
            <a:graphicFrameLocks noGrp="1"/>
          </p:cNvGraphicFramePr>
          <p:nvPr>
            <p:ph sz="half" idx="1"/>
          </p:nvPr>
        </p:nvGraphicFramePr>
        <p:xfrm>
          <a:off x="827088" y="2349500"/>
          <a:ext cx="3978275" cy="431800"/>
        </p:xfrm>
        <a:graphic>
          <a:graphicData uri="http://schemas.openxmlformats.org/drawingml/2006/table">
            <a:tbl>
              <a:tblPr/>
              <a:tblGrid>
                <a:gridCol w="663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328" name="Group 136"/>
          <p:cNvGraphicFramePr>
            <a:graphicFrameLocks noGrp="1"/>
          </p:cNvGraphicFramePr>
          <p:nvPr>
            <p:ph sz="quarter" idx="2"/>
          </p:nvPr>
        </p:nvGraphicFramePr>
        <p:xfrm>
          <a:off x="827088" y="3573463"/>
          <a:ext cx="3887787" cy="444500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X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211" name="AutoShape 19"/>
          <p:cNvSpPr>
            <a:spLocks noChangeArrowheads="1"/>
          </p:cNvSpPr>
          <p:nvPr/>
        </p:nvSpPr>
        <p:spPr bwMode="auto">
          <a:xfrm>
            <a:off x="900113" y="4868863"/>
            <a:ext cx="4824412" cy="6492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altLang="ru-RU" sz="2000"/>
              <a:t>D</a:t>
            </a:r>
            <a:r>
              <a:rPr lang="en-US" altLang="ru-RU" sz="2000" baseline="-25000"/>
              <a:t>x</a:t>
            </a:r>
            <a:r>
              <a:rPr lang="en-US" altLang="ru-RU" sz="2000"/>
              <a:t>= (4+</a:t>
            </a:r>
            <a:r>
              <a:rPr lang="ru-RU" altLang="ru-RU" sz="2000"/>
              <a:t>9</a:t>
            </a:r>
            <a:r>
              <a:rPr lang="en-US" altLang="ru-RU" sz="2000"/>
              <a:t>+</a:t>
            </a:r>
            <a:r>
              <a:rPr lang="ru-RU" altLang="ru-RU" sz="2000"/>
              <a:t>1</a:t>
            </a:r>
            <a:r>
              <a:rPr lang="en-US" altLang="ru-RU" sz="2000"/>
              <a:t>+</a:t>
            </a:r>
            <a:r>
              <a:rPr lang="ru-RU" altLang="ru-RU" sz="2000"/>
              <a:t>9</a:t>
            </a:r>
            <a:r>
              <a:rPr lang="en-US" altLang="ru-RU" sz="2000"/>
              <a:t>+</a:t>
            </a:r>
            <a:r>
              <a:rPr lang="ru-RU" altLang="ru-RU" sz="2000"/>
              <a:t>9</a:t>
            </a:r>
            <a:r>
              <a:rPr lang="en-US" altLang="ru-RU" sz="2000"/>
              <a:t>)/5 = </a:t>
            </a:r>
            <a:r>
              <a:rPr lang="ru-RU" altLang="ru-RU" sz="2000"/>
              <a:t>33</a:t>
            </a:r>
            <a:r>
              <a:rPr lang="en-US" altLang="ru-RU" sz="2000"/>
              <a:t>/</a:t>
            </a:r>
            <a:r>
              <a:rPr lang="ru-RU" altLang="ru-RU" sz="2000"/>
              <a:t>5</a:t>
            </a:r>
            <a:r>
              <a:rPr lang="en-US" altLang="ru-RU" sz="2000"/>
              <a:t> = </a:t>
            </a:r>
            <a:r>
              <a:rPr lang="ru-RU" altLang="ru-RU" sz="2000"/>
              <a:t>6,6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900113" y="40767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 b="1"/>
              <a:t>Дисперсия - </a:t>
            </a:r>
            <a:r>
              <a:rPr lang="ru-RU" altLang="ru-RU" sz="2000"/>
              <a:t>среднее арифметическое квадратов отклонений:</a:t>
            </a: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827088" y="5661025"/>
            <a:ext cx="6934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 b="1"/>
              <a:t>Дисперсия</a:t>
            </a:r>
            <a:r>
              <a:rPr lang="ru-RU" altLang="ru-RU" sz="1800"/>
              <a:t> – характеристика разброса, мера стабильности.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 b="1"/>
              <a:t>Чем больше дисперсия, тем ниже стабильность</a:t>
            </a:r>
          </a:p>
        </p:txBody>
      </p:sp>
      <p:sp>
        <p:nvSpPr>
          <p:cNvPr id="8297" name="Line 105"/>
          <p:cNvSpPr>
            <a:spLocks noChangeShapeType="1"/>
          </p:cNvSpPr>
          <p:nvPr/>
        </p:nvSpPr>
        <p:spPr bwMode="auto">
          <a:xfrm>
            <a:off x="1042988" y="36449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8323" name="Group 131"/>
          <p:cNvGraphicFramePr>
            <a:graphicFrameLocks noGrp="1"/>
          </p:cNvGraphicFramePr>
          <p:nvPr>
            <p:ph sz="quarter" idx="3"/>
          </p:nvPr>
        </p:nvGraphicFramePr>
        <p:xfrm>
          <a:off x="5003800" y="3573463"/>
          <a:ext cx="3960813" cy="433387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3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324" name="Line 132"/>
          <p:cNvSpPr>
            <a:spLocks noChangeShapeType="1"/>
          </p:cNvSpPr>
          <p:nvPr/>
        </p:nvSpPr>
        <p:spPr bwMode="auto">
          <a:xfrm>
            <a:off x="5219700" y="36449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326" name="Text Box 134"/>
          <p:cNvSpPr txBox="1">
            <a:spLocks noChangeArrowheads="1"/>
          </p:cNvSpPr>
          <p:nvPr/>
        </p:nvSpPr>
        <p:spPr bwMode="auto">
          <a:xfrm>
            <a:off x="827088" y="2997200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/>
              <a:t>Набор отклонений:</a:t>
            </a:r>
          </a:p>
        </p:txBody>
      </p:sp>
      <p:sp>
        <p:nvSpPr>
          <p:cNvPr id="8329" name="Text Box 137"/>
          <p:cNvSpPr txBox="1">
            <a:spLocks noChangeArrowheads="1"/>
          </p:cNvSpPr>
          <p:nvPr/>
        </p:nvSpPr>
        <p:spPr bwMode="auto">
          <a:xfrm>
            <a:off x="5003800" y="3068638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1800"/>
              <a:t>Набор квадратов отклонений:</a:t>
            </a:r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827088" y="1844675"/>
            <a:ext cx="335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sz="2000"/>
              <a:t>Дан числовой набор: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11" grpId="0" animBg="1"/>
      <p:bldP spid="8213" grpId="0"/>
      <p:bldP spid="8251" grpId="0"/>
      <p:bldP spid="8297" grpId="0" animBg="1"/>
      <p:bldP spid="8324" grpId="0" animBg="1"/>
      <p:bldP spid="8326" grpId="0"/>
      <p:bldP spid="8329" grpId="0"/>
      <p:bldP spid="8330" grpId="0"/>
    </p:bldLst>
  </p:timing>
</p:sld>
</file>

<file path=ppt/theme/theme1.xml><?xml version="1.0" encoding="utf-8"?>
<a:theme xmlns:a="http://schemas.openxmlformats.org/drawingml/2006/main" name="Серые полосы">
  <a:themeElements>
    <a:clrScheme name="Серые полосы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Серые полос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ерые полосы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рые полосы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рые полосы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642</TotalTime>
  <Words>581</Words>
  <Application>Microsoft Office PowerPoint</Application>
  <PresentationFormat>Экран (4:3)</PresentationFormat>
  <Paragraphs>164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Verdana</vt:lpstr>
      <vt:lpstr>Arial</vt:lpstr>
      <vt:lpstr>Wingdings</vt:lpstr>
      <vt:lpstr>Calibri</vt:lpstr>
      <vt:lpstr>Серые полосы</vt:lpstr>
      <vt:lpstr>Отклонение. Дисперсия</vt:lpstr>
      <vt:lpstr>Отклонение. Дисперсия</vt:lpstr>
      <vt:lpstr>Среднее арифметическое и медиана числового набора</vt:lpstr>
      <vt:lpstr>Характеристики числового ряда</vt:lpstr>
      <vt:lpstr>Задание 1</vt:lpstr>
      <vt:lpstr>Слайд 6</vt:lpstr>
      <vt:lpstr>Отклонение</vt:lpstr>
      <vt:lpstr>Квадраты отклонений  числовой набор:</vt:lpstr>
      <vt:lpstr>Дисперсия</vt:lpstr>
      <vt:lpstr>Слайд 10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Отклонение. Дисперсия</dc:title>
  <dc:creator>Мася</dc:creator>
  <cp:lastModifiedBy>User</cp:lastModifiedBy>
  <cp:revision>54</cp:revision>
  <dcterms:created xsi:type="dcterms:W3CDTF">2010-01-28T20:09:39Z</dcterms:created>
  <dcterms:modified xsi:type="dcterms:W3CDTF">2023-11-25T16:15:38Z</dcterms:modified>
</cp:coreProperties>
</file>