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733" r:id="rId2"/>
  </p:sldMasterIdLst>
  <p:sldIdLst>
    <p:sldId id="273" r:id="rId3"/>
    <p:sldId id="257" r:id="rId4"/>
    <p:sldId id="258" r:id="rId5"/>
    <p:sldId id="269" r:id="rId6"/>
    <p:sldId id="268" r:id="rId7"/>
    <p:sldId id="259" r:id="rId8"/>
    <p:sldId id="260" r:id="rId9"/>
    <p:sldId id="261" r:id="rId10"/>
    <p:sldId id="262" r:id="rId11"/>
    <p:sldId id="263" r:id="rId12"/>
    <p:sldId id="264" r:id="rId13"/>
    <p:sldId id="266" r:id="rId14"/>
    <p:sldId id="267" r:id="rId15"/>
    <p:sldId id="270" r:id="rId16"/>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66"/>
    <a:srgbClr val="DDF7DE"/>
    <a:srgbClr val="663300"/>
    <a:srgbClr val="9966FF"/>
    <a:srgbClr val="E1DAE6"/>
    <a:srgbClr val="A0BED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718"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E175580-5F4C-4C2B-BA00-D36C69DC21D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C435A08-F15F-419E-83C6-5DA6217DE3A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5605357-DC9A-4B52-8191-A22C99BF2B8B}"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39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омер слайда 4"/>
          <p:cNvSpPr>
            <a:spLocks noGrp="1"/>
          </p:cNvSpPr>
          <p:nvPr>
            <p:ph type="sldNum" sz="quarter" idx="10"/>
          </p:nvPr>
        </p:nvSpPr>
        <p:spPr>
          <a:xfrm>
            <a:off x="6553200" y="6243638"/>
            <a:ext cx="2133600" cy="457200"/>
          </a:xfrm>
        </p:spPr>
        <p:txBody>
          <a:bodyPr/>
          <a:lstStyle>
            <a:lvl1pPr>
              <a:defRPr/>
            </a:lvl1pPr>
          </a:lstStyle>
          <a:p>
            <a:pPr>
              <a:defRPr/>
            </a:pPr>
            <a:fld id="{AD2D02C1-5E6B-4BED-AC9C-69750BB1F585}" type="slidenum">
              <a:rPr lang="ru-RU"/>
              <a:pPr>
                <a:defRPr/>
              </a:pPr>
              <a:t>‹#›</a:t>
            </a:fld>
            <a:endParaRPr lang="ru-RU"/>
          </a:p>
        </p:txBody>
      </p:sp>
      <p:sp>
        <p:nvSpPr>
          <p:cNvPr id="6" name="Дата 5"/>
          <p:cNvSpPr>
            <a:spLocks noGrp="1"/>
          </p:cNvSpPr>
          <p:nvPr>
            <p:ph type="dt" sz="half" idx="11"/>
          </p:nvPr>
        </p:nvSpPr>
        <p:spPr>
          <a:xfrm>
            <a:off x="457200" y="6243638"/>
            <a:ext cx="2133600" cy="457200"/>
          </a:xfrm>
        </p:spPr>
        <p:txBody>
          <a:bodyPr/>
          <a:lstStyle>
            <a:lvl1pPr>
              <a:defRPr/>
            </a:lvl1pPr>
          </a:lstStyle>
          <a:p>
            <a:pPr>
              <a:defRPr/>
            </a:pPr>
            <a:endParaRPr lang="ru-RU"/>
          </a:p>
        </p:txBody>
      </p:sp>
      <p:sp>
        <p:nvSpPr>
          <p:cNvPr id="7" name="Нижний колонтитул 6"/>
          <p:cNvSpPr>
            <a:spLocks noGrp="1"/>
          </p:cNvSpPr>
          <p:nvPr>
            <p:ph type="ftr" sz="quarter" idx="12"/>
          </p:nvPr>
        </p:nvSpPr>
        <p:spPr>
          <a:xfrm>
            <a:off x="3124200" y="6243638"/>
            <a:ext cx="2895600" cy="457200"/>
          </a:xfrm>
        </p:spPr>
        <p:txBody>
          <a:bodyPr/>
          <a:lstStyle>
            <a:lvl1pPr>
              <a:defRPr/>
            </a:lvl1pPr>
          </a:lstStyle>
          <a:p>
            <a:pPr>
              <a:defRPr/>
            </a:pPr>
            <a:endParaRPr lang="ru-RU"/>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a:stretch>
            <a:fillRect/>
          </a:stretch>
        </p:blipFill>
        <p:spPr bwMode="auto">
          <a:xfrm>
            <a:off x="0" y="0"/>
            <a:ext cx="9145588" cy="6859588"/>
          </a:xfrm>
          <a:prstGeom prst="rect">
            <a:avLst/>
          </a:prstGeom>
          <a:noFill/>
          <a:ln w="9525">
            <a:noFill/>
            <a:miter lim="800000"/>
            <a:headEnd/>
            <a:tailEnd/>
          </a:ln>
        </p:spPr>
      </p:pic>
      <p:sp>
        <p:nvSpPr>
          <p:cNvPr id="3074" name="Rectangle 2"/>
          <p:cNvSpPr>
            <a:spLocks noGrp="1" noChangeArrowheads="1"/>
          </p:cNvSpPr>
          <p:nvPr>
            <p:ph type="ctrTitle"/>
          </p:nvPr>
        </p:nvSpPr>
        <p:spPr>
          <a:xfrm>
            <a:off x="533400" y="2130425"/>
            <a:ext cx="7924800" cy="1470025"/>
          </a:xfrm>
        </p:spPr>
        <p:txBody>
          <a:bodyPr/>
          <a:lstStyle>
            <a:lvl1pPr>
              <a:defRPr/>
            </a:lvl1pPr>
          </a:lstStyle>
          <a:p>
            <a:r>
              <a:rPr lang="ru-RU" smtClean="0"/>
              <a:t>Образец заголовка</a:t>
            </a:r>
            <a:endParaRPr lang="ru-RU"/>
          </a:p>
        </p:txBody>
      </p:sp>
      <p:sp>
        <p:nvSpPr>
          <p:cNvPr id="3075" name="Rectangle 3"/>
          <p:cNvSpPr>
            <a:spLocks noGrp="1" noChangeArrowheads="1"/>
          </p:cNvSpPr>
          <p:nvPr>
            <p:ph type="subTitle" idx="1"/>
          </p:nvPr>
        </p:nvSpPr>
        <p:spPr>
          <a:xfrm>
            <a:off x="1371600" y="3886200"/>
            <a:ext cx="7086600" cy="1752600"/>
          </a:xfrm>
        </p:spPr>
        <p:txBody>
          <a:bodyPr/>
          <a:lstStyle>
            <a:lvl1pPr marL="0" indent="0" algn="ctr">
              <a:buFontTx/>
              <a:buNone/>
              <a:defRPr/>
            </a:lvl1pPr>
          </a:lstStyle>
          <a:p>
            <a:r>
              <a:rPr lang="ru-RU" smtClean="0"/>
              <a:t>Образец подзаголовка</a:t>
            </a:r>
            <a:endParaRPr lang="ru-RU"/>
          </a:p>
        </p:txBody>
      </p:sp>
      <p:sp>
        <p:nvSpPr>
          <p:cNvPr id="5"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6"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7"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D3FB8CE7-3306-48A8-9D82-3530D29AEA32}" type="slidenum">
              <a:rPr lang="ru-RU"/>
              <a:pPr>
                <a:defRPr/>
              </a:pPr>
              <a:t>‹#›</a:t>
            </a:fld>
            <a:endParaRPr lang="ru-RU"/>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5"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6"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431D01A2-39B3-4FF6-8999-AD2AF3D401C7}" type="slidenum">
              <a:rPr lang="ru-RU"/>
              <a:pPr>
                <a:defRPr/>
              </a:pPr>
              <a:t>‹#›</a:t>
            </a:fld>
            <a:endParaRPr lang="ru-RU"/>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5"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6"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4FE8F168-13FB-4CFD-8739-518E5567E05E}" type="slidenum">
              <a:rPr lang="ru-RU"/>
              <a:pPr>
                <a:defRPr/>
              </a:pPr>
              <a:t>‹#›</a:t>
            </a:fld>
            <a:endParaRPr lang="ru-RU"/>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6"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7"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337F1273-A8DB-4FD5-AA25-51FA63805ECC}" type="slidenum">
              <a:rPr lang="ru-RU"/>
              <a:pPr>
                <a:defRPr/>
              </a:pPr>
              <a:t>‹#›</a:t>
            </a:fld>
            <a:endParaRPr lang="ru-RU"/>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8"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9"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78803F57-2D69-4651-964B-4194FC2A0656}" type="slidenum">
              <a:rPr lang="ru-RU"/>
              <a:pPr>
                <a:defRPr/>
              </a:pPr>
              <a:t>‹#›</a:t>
            </a:fld>
            <a:endParaRPr lang="ru-RU"/>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4"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5"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97C42674-E9B6-4B8C-AF23-3968D490EF29}" type="slidenum">
              <a:rPr lang="ru-RU"/>
              <a:pPr>
                <a:defRPr/>
              </a:pPr>
              <a:t>‹#›</a:t>
            </a:fld>
            <a:endParaRPr lang="ru-RU"/>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3"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4"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113C85E6-5BDF-4DFD-AA71-1CD76CE4BEE0}" type="slidenum">
              <a:rPr lang="ru-RU"/>
              <a:pPr>
                <a:defRPr/>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1E8EED5-11EA-4959-B408-4B021C031494}"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6"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7"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C2F881EC-78BC-46B1-B9C4-725B49FC6663}" type="slidenum">
              <a:rPr lang="ru-RU"/>
              <a:pPr>
                <a:defRPr/>
              </a:pPr>
              <a:t>‹#›</a:t>
            </a:fld>
            <a:endParaRPr lang="ru-RU"/>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6"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7"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C8844D15-D1D8-4E54-98ED-AD5F302E1EC0}" type="slidenum">
              <a:rPr lang="ru-RU"/>
              <a:pPr>
                <a:defRPr/>
              </a:pPr>
              <a:t>‹#›</a:t>
            </a:fld>
            <a:endParaRPr lang="ru-RU"/>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5"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6"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7C20F85A-86A8-42A4-A8F1-321EEB68DDDA}" type="slidenum">
              <a:rPr lang="ru-RU"/>
              <a:pPr>
                <a:defRPr/>
              </a:pPr>
              <a:t>‹#›</a:t>
            </a:fld>
            <a:endParaRPr lang="ru-RU"/>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4"/>
          <p:cNvSpPr>
            <a:spLocks noGrp="1" noChangeArrowheads="1"/>
          </p:cNvSpPr>
          <p:nvPr>
            <p:ph type="dt" sz="half" idx="10"/>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5" name="Rectangle 5"/>
          <p:cNvSpPr>
            <a:spLocks noGrp="1" noChangeArrowheads="1"/>
          </p:cNvSpPr>
          <p:nvPr>
            <p:ph type="ftr" sz="quarter" idx="11"/>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endParaRPr lang="ru-RU"/>
          </a:p>
        </p:txBody>
      </p:sp>
      <p:sp>
        <p:nvSpPr>
          <p:cNvPr id="6" name="Rectangle 6"/>
          <p:cNvSpPr>
            <a:spLocks noGrp="1" noChangeArrowheads="1"/>
          </p:cNvSpPr>
          <p:nvPr>
            <p:ph type="sldNum" sz="quarter" idx="12"/>
          </p:nvPr>
        </p:nvSpPr>
        <p:spPr/>
        <p:txBody>
          <a:bodyPr/>
          <a:lstStyle>
            <a:lvl1pPr defTabSz="449263" eaLnBrk="0" hangingPunct="0">
              <a:buClr>
                <a:srgbClr val="000000"/>
              </a:buClr>
              <a:buSzPct val="100000"/>
              <a:buFont typeface="Times New Roman" pitchFamily="16" charset="0"/>
              <a:buNone/>
              <a:defRPr>
                <a:latin typeface="Tahoma" pitchFamily="34" charset="0"/>
                <a:ea typeface="+mn-ea"/>
                <a:cs typeface="Arial" charset="0"/>
              </a:defRPr>
            </a:lvl1pPr>
          </a:lstStyle>
          <a:p>
            <a:pPr>
              <a:defRPr/>
            </a:pPr>
            <a:fld id="{10846FD7-B03A-4443-B172-1C03C3EDAE6B}" type="slidenum">
              <a:rPr lang="ru-RU"/>
              <a:pPr>
                <a:defRPr/>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5DFA14C-13B9-4B5A-8788-7AC43791718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E67762F-039C-43C8-B41A-00F3F86D586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C0E0DB43-822C-419D-98D5-D7CAC1863BB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91F499F8-B257-4BA8-8887-440EEDF04F4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6DE0026-55BC-40EE-AA8D-E41BD709CC5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92C3FD8-652D-4527-BC1B-B81AC28B2DD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B5BD65E-147D-4E83-A632-9C0E1524917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A70EC40-5951-4EFA-A48E-36B8845300F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3075"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307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defTabSz="914400" eaLnBrk="1" hangingPunct="1">
              <a:buClrTx/>
              <a:buSzTx/>
              <a:buFontTx/>
              <a:buNone/>
              <a:defRPr sz="1400">
                <a:solidFill>
                  <a:srgbClr val="272776"/>
                </a:solidFill>
                <a:latin typeface="Arial" charset="0"/>
                <a:ea typeface="Microsoft YaHei" charset="-122"/>
                <a:cs typeface="+mn-cs"/>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defTabSz="914400" eaLnBrk="1" hangingPunct="1">
              <a:buClrTx/>
              <a:buSzTx/>
              <a:buFontTx/>
              <a:buNone/>
              <a:defRPr sz="1400">
                <a:solidFill>
                  <a:srgbClr val="272776"/>
                </a:solidFill>
                <a:latin typeface="Arial" charset="0"/>
                <a:ea typeface="Microsoft YaHei" charset="-122"/>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defTabSz="914400" eaLnBrk="1" hangingPunct="1">
              <a:buClrTx/>
              <a:buSzTx/>
              <a:buFontTx/>
              <a:buNone/>
              <a:defRPr sz="1400">
                <a:solidFill>
                  <a:srgbClr val="272776"/>
                </a:solidFill>
                <a:latin typeface="Arial" charset="0"/>
                <a:ea typeface="Microsoft YaHei" charset="-122"/>
                <a:cs typeface="+mn-cs"/>
              </a:defRPr>
            </a:lvl1pPr>
          </a:lstStyle>
          <a:p>
            <a:pPr>
              <a:defRPr/>
            </a:pPr>
            <a:fld id="{F391878E-4A8C-4595-9CCF-957EC9DD910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200" algn="ctr" rtl="0" eaLnBrk="1" fontAlgn="base" hangingPunct="1">
        <a:spcBef>
          <a:spcPct val="0"/>
        </a:spcBef>
        <a:spcAft>
          <a:spcPct val="0"/>
        </a:spcAft>
        <a:defRPr sz="4400">
          <a:solidFill>
            <a:schemeClr val="tx2"/>
          </a:solidFill>
          <a:latin typeface="Century Gothic" pitchFamily="34" charset="0"/>
        </a:defRPr>
      </a:lvl6pPr>
      <a:lvl7pPr marL="914400" algn="ctr" rtl="0" eaLnBrk="1" fontAlgn="base" hangingPunct="1">
        <a:spcBef>
          <a:spcPct val="0"/>
        </a:spcBef>
        <a:spcAft>
          <a:spcPct val="0"/>
        </a:spcAft>
        <a:defRPr sz="4400">
          <a:solidFill>
            <a:schemeClr val="tx2"/>
          </a:solidFill>
          <a:latin typeface="Century Gothic" pitchFamily="34" charset="0"/>
        </a:defRPr>
      </a:lvl7pPr>
      <a:lvl8pPr marL="1371600" algn="ctr" rtl="0" eaLnBrk="1" fontAlgn="base" hangingPunct="1">
        <a:spcBef>
          <a:spcPct val="0"/>
        </a:spcBef>
        <a:spcAft>
          <a:spcPct val="0"/>
        </a:spcAft>
        <a:defRPr sz="4400">
          <a:solidFill>
            <a:schemeClr val="tx2"/>
          </a:solidFill>
          <a:latin typeface="Century Gothic" pitchFamily="34" charset="0"/>
        </a:defRPr>
      </a:lvl8pPr>
      <a:lvl9pPr marL="1828800" algn="ctr" rtl="0" eaLnBrk="1" fontAlgn="base" hangingPunct="1">
        <a:spcBef>
          <a:spcPct val="0"/>
        </a:spcBef>
        <a:spcAft>
          <a:spcPct val="0"/>
        </a:spcAft>
        <a:defRPr sz="44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9.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3175" y="0"/>
            <a:ext cx="9144000" cy="6858000"/>
          </a:xfrm>
          <a:prstGeom prst="rect">
            <a:avLst/>
          </a:prstGeom>
          <a:noFill/>
          <a:ln w="9525">
            <a:noFill/>
            <a:miter lim="800000"/>
            <a:headEnd/>
            <a:tailEnd/>
          </a:ln>
        </p:spPr>
      </p:pic>
      <p:pic>
        <p:nvPicPr>
          <p:cNvPr id="28675" name="Picture 5"/>
          <p:cNvPicPr>
            <a:picLocks noChangeAspect="1" noChangeArrowheads="1"/>
          </p:cNvPicPr>
          <p:nvPr/>
        </p:nvPicPr>
        <p:blipFill>
          <a:blip r:embed="rId3" cstate="print"/>
          <a:srcRect/>
          <a:stretch>
            <a:fillRect/>
          </a:stretch>
        </p:blipFill>
        <p:spPr bwMode="auto">
          <a:xfrm>
            <a:off x="0" y="457200"/>
            <a:ext cx="809625" cy="638175"/>
          </a:xfrm>
          <a:prstGeom prst="rect">
            <a:avLst/>
          </a:prstGeom>
          <a:noFill/>
          <a:ln w="9525">
            <a:noFill/>
            <a:miter lim="800000"/>
            <a:headEnd/>
            <a:tailEnd/>
          </a:ln>
        </p:spPr>
      </p:pic>
      <p:sp>
        <p:nvSpPr>
          <p:cNvPr id="28676" name="Прямоугольник 3"/>
          <p:cNvSpPr>
            <a:spLocks noChangeArrowheads="1"/>
          </p:cNvSpPr>
          <p:nvPr/>
        </p:nvSpPr>
        <p:spPr bwMode="auto">
          <a:xfrm>
            <a:off x="1795463" y="1484313"/>
            <a:ext cx="5842000" cy="923925"/>
          </a:xfrm>
          <a:prstGeom prst="rect">
            <a:avLst/>
          </a:prstGeom>
          <a:noFill/>
          <a:ln w="9525">
            <a:noFill/>
            <a:miter lim="800000"/>
            <a:headEnd/>
            <a:tailEnd/>
          </a:ln>
        </p:spPr>
        <p:txBody>
          <a:bodyPr wrap="none">
            <a:spAutoFit/>
          </a:bodyPr>
          <a:lstStyle/>
          <a:p>
            <a:pPr eaLnBrk="1" hangingPunct="1"/>
            <a:r>
              <a:rPr lang="ru-RU" altLang="ru-RU" sz="5400" b="1" i="1">
                <a:solidFill>
                  <a:srgbClr val="F3F1E4"/>
                </a:solidFill>
                <a:latin typeface="Times New Roman" pitchFamily="18" charset="0"/>
                <a:ea typeface="Microsoft YaHei" charset="-122"/>
                <a:cs typeface="Times New Roman" pitchFamily="18" charset="0"/>
              </a:rPr>
              <a:t>Классная работа  </a:t>
            </a:r>
          </a:p>
        </p:txBody>
      </p:sp>
      <p:pic>
        <p:nvPicPr>
          <p:cNvPr id="28677" name="Picture 9"/>
          <p:cNvPicPr>
            <a:picLocks noChangeAspect="1" noChangeArrowheads="1"/>
          </p:cNvPicPr>
          <p:nvPr/>
        </p:nvPicPr>
        <p:blipFill>
          <a:blip r:embed="rId4" cstate="print"/>
          <a:srcRect/>
          <a:stretch>
            <a:fillRect/>
          </a:stretch>
        </p:blipFill>
        <p:spPr bwMode="auto">
          <a:xfrm>
            <a:off x="6705600" y="419100"/>
            <a:ext cx="609600" cy="723900"/>
          </a:xfrm>
          <a:prstGeom prst="rect">
            <a:avLst/>
          </a:prstGeom>
          <a:noFill/>
          <a:ln w="9525">
            <a:noFill/>
            <a:miter lim="800000"/>
            <a:headEnd/>
            <a:tailEnd/>
          </a:ln>
        </p:spPr>
      </p:pic>
      <p:sp>
        <p:nvSpPr>
          <p:cNvPr id="26631" name="Прямоугольник 4"/>
          <p:cNvSpPr>
            <a:spLocks noChangeArrowheads="1"/>
          </p:cNvSpPr>
          <p:nvPr/>
        </p:nvSpPr>
        <p:spPr bwMode="auto">
          <a:xfrm>
            <a:off x="577850" y="2819400"/>
            <a:ext cx="7980363" cy="2713038"/>
          </a:xfrm>
          <a:prstGeom prst="rect">
            <a:avLst/>
          </a:prstGeom>
          <a:noFill/>
          <a:ln w="9525">
            <a:noFill/>
            <a:miter lim="800000"/>
            <a:headEnd/>
            <a:tailEnd/>
          </a:ln>
        </p:spPr>
        <p:txBody>
          <a:bodyPr>
            <a:spAutoFit/>
          </a:bodyPr>
          <a:lstStyle/>
          <a:p>
            <a:pPr algn="ct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5400" b="1" dirty="0">
                <a:solidFill>
                  <a:srgbClr val="F3F1E4"/>
                </a:solidFill>
                <a:effectLst>
                  <a:outerShdw blurRad="38100" dist="38100" dir="2700000" algn="tl">
                    <a:srgbClr val="000000"/>
                  </a:outerShdw>
                </a:effectLst>
                <a:latin typeface="Comic Sans MS" pitchFamily="64" charset="0"/>
                <a:ea typeface="Microsoft YaHei" charset="-122"/>
                <a:cs typeface="Arial" charset="0"/>
              </a:rPr>
              <a:t> </a:t>
            </a:r>
            <a:r>
              <a:rPr lang="ru-RU" sz="5400" b="1" i="1" dirty="0">
                <a:solidFill>
                  <a:srgbClr val="FFFFFF"/>
                </a:solidFill>
                <a:latin typeface="Times New Roman" pitchFamily="18" charset="0"/>
                <a:ea typeface="Arial Unicode MS" pitchFamily="34" charset="-128"/>
                <a:cs typeface="Times New Roman" pitchFamily="18" charset="0"/>
              </a:rPr>
              <a:t>Случайная изменчивость</a:t>
            </a:r>
          </a:p>
          <a:p>
            <a:pPr algn="ctr" eaLnBrk="1" hangingPunct="1">
              <a:spcBef>
                <a:spcPts val="1000"/>
              </a:spcBef>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ru-RU" sz="5400" b="1" i="1" dirty="0">
              <a:solidFill>
                <a:srgbClr val="FFFFFF"/>
              </a:solidFill>
              <a:latin typeface="Times New Roman" pitchFamily="18" charset="0"/>
              <a:ea typeface="Arial Unicode MS" pitchFamily="34" charset="-128"/>
              <a:cs typeface="Times New Roman" pitchFamily="18" charset="0"/>
            </a:endParaRPr>
          </a:p>
        </p:txBody>
      </p:sp>
      <p:sp>
        <p:nvSpPr>
          <p:cNvPr id="28679" name="Дата 1"/>
          <p:cNvSpPr>
            <a:spLocks noGrp="1"/>
          </p:cNvSpPr>
          <p:nvPr>
            <p:ph type="dt" sz="quarter" idx="10"/>
          </p:nvPr>
        </p:nvSpPr>
        <p:spPr>
          <a:xfrm>
            <a:off x="5286375" y="333375"/>
            <a:ext cx="3271838" cy="476250"/>
          </a:xfrm>
          <a:noFill/>
        </p:spPr>
        <p:txBody>
          <a:bodyPr/>
          <a:lstStyle/>
          <a:p>
            <a:pPr eaLnBrk="1" hangingPunct="1">
              <a:buSzTx/>
              <a:buFontTx/>
              <a:buNone/>
            </a:pPr>
            <a:fld id="{F6B3C67D-893E-4AA9-BFF7-E524778C915A}" type="datetime1">
              <a:rPr lang="ru-RU" altLang="en-US" sz="4800" b="1" smtClean="0">
                <a:solidFill>
                  <a:srgbClr val="F3F1E4"/>
                </a:solidFill>
                <a:latin typeface="Times New Roman" pitchFamily="18" charset="0"/>
                <a:cs typeface="Times New Roman" pitchFamily="18" charset="0"/>
              </a:rPr>
              <a:pPr eaLnBrk="1" hangingPunct="1">
                <a:buSzTx/>
                <a:buFontTx/>
                <a:buNone/>
              </a:pPr>
              <a:t>21.10.2023</a:t>
            </a:fld>
            <a:endParaRPr lang="ru-RU" altLang="en-US" sz="4800" b="1" smtClean="0">
              <a:solidFill>
                <a:srgbClr val="F3F1E4"/>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88913"/>
            <a:ext cx="8229600" cy="647700"/>
          </a:xfrm>
        </p:spPr>
        <p:txBody>
          <a:bodyPr/>
          <a:lstStyle/>
          <a:p>
            <a:pPr eaLnBrk="1" hangingPunct="1"/>
            <a:r>
              <a:rPr lang="ru-RU" altLang="ru-RU" sz="3600" b="1" smtClean="0"/>
              <a:t>Большая выборка</a:t>
            </a:r>
          </a:p>
        </p:txBody>
      </p:sp>
      <p:sp>
        <p:nvSpPr>
          <p:cNvPr id="14339" name="Rectangle 3"/>
          <p:cNvSpPr>
            <a:spLocks noGrp="1" noChangeArrowheads="1"/>
          </p:cNvSpPr>
          <p:nvPr>
            <p:ph type="body" sz="half" idx="1"/>
          </p:nvPr>
        </p:nvSpPr>
        <p:spPr>
          <a:xfrm>
            <a:off x="539750" y="908050"/>
            <a:ext cx="7642225" cy="1728788"/>
          </a:xfrm>
        </p:spPr>
        <p:txBody>
          <a:bodyPr/>
          <a:lstStyle/>
          <a:p>
            <a:pPr eaLnBrk="1" hangingPunct="1"/>
            <a:r>
              <a:rPr lang="ru-RU" altLang="ru-RU" sz="1600" smtClean="0"/>
              <a:t>Добавим к уже имеющимся 50 наблюдениям еще 250 новых данных. </a:t>
            </a:r>
          </a:p>
          <a:p>
            <a:pPr eaLnBrk="1" hangingPunct="1"/>
            <a:r>
              <a:rPr lang="ru-RU" altLang="ru-RU" sz="1600" smtClean="0"/>
              <a:t>Теперь в нашей выборке 300 чисел — рост 300 наудачу выбранных девушек. </a:t>
            </a:r>
          </a:p>
          <a:p>
            <a:pPr eaLnBrk="1" hangingPunct="1"/>
            <a:r>
              <a:rPr lang="ru-RU" altLang="ru-RU" sz="1600" smtClean="0"/>
              <a:t>Еще раз построим столбиковую диаграмму числа девушек с заданным ростом (диаграмма 2).</a:t>
            </a:r>
          </a:p>
          <a:p>
            <a:pPr eaLnBrk="1" hangingPunct="1"/>
            <a:r>
              <a:rPr lang="ru-RU" altLang="ru-RU" sz="1600" smtClean="0"/>
              <a:t> Ее сходство с колоколообразной кривой усилилось. </a:t>
            </a:r>
          </a:p>
        </p:txBody>
      </p:sp>
      <p:pic>
        <p:nvPicPr>
          <p:cNvPr id="37892" name="Рисунок 8" descr="\begin{figure}\epsffile{pictures.mp.new/chapt4.2.eps}\end{figure}"/>
          <p:cNvPicPr>
            <a:picLocks noChangeAspect="1" noChangeArrowheads="1"/>
          </p:cNvPicPr>
          <p:nvPr/>
        </p:nvPicPr>
        <p:blipFill>
          <a:blip r:embed="rId2" cstate="print"/>
          <a:srcRect/>
          <a:stretch>
            <a:fillRect/>
          </a:stretch>
        </p:blipFill>
        <p:spPr bwMode="auto">
          <a:xfrm>
            <a:off x="2627313" y="2708275"/>
            <a:ext cx="3311525" cy="1871663"/>
          </a:xfrm>
          <a:prstGeom prst="rect">
            <a:avLst/>
          </a:prstGeom>
          <a:noFill/>
          <a:ln w="9525">
            <a:noFill/>
            <a:miter lim="800000"/>
            <a:headEnd/>
            <a:tailEnd/>
          </a:ln>
        </p:spPr>
      </p:pic>
      <p:sp>
        <p:nvSpPr>
          <p:cNvPr id="37893" name="Text Box 7"/>
          <p:cNvSpPr txBox="1">
            <a:spLocks noChangeArrowheads="1"/>
          </p:cNvSpPr>
          <p:nvPr/>
        </p:nvSpPr>
        <p:spPr bwMode="auto">
          <a:xfrm>
            <a:off x="1042988" y="4797425"/>
            <a:ext cx="7561262" cy="1558925"/>
          </a:xfrm>
          <a:prstGeom prst="rect">
            <a:avLst/>
          </a:prstGeom>
          <a:noFill/>
          <a:ln w="9525">
            <a:noFill/>
            <a:miter lim="800000"/>
            <a:headEnd/>
            <a:tailEnd/>
          </a:ln>
        </p:spPr>
        <p:txBody>
          <a:bodyPr>
            <a:spAutoFit/>
          </a:bodyPr>
          <a:lstStyle/>
          <a:p>
            <a:pPr eaLnBrk="1" hangingPunct="1">
              <a:buFontTx/>
              <a:buChar char="•"/>
            </a:pPr>
            <a:r>
              <a:rPr lang="ru-RU" altLang="ru-RU" sz="1600"/>
              <a:t>Итак, поведение изменчивых величин в больших наборах наблюдений становится предсказуемым. </a:t>
            </a:r>
          </a:p>
          <a:p>
            <a:pPr eaLnBrk="1" hangingPunct="1">
              <a:buFontTx/>
              <a:buChar char="•"/>
            </a:pPr>
            <a:r>
              <a:rPr lang="ru-RU" altLang="ru-RU" sz="1600"/>
              <a:t>Зная форму колоколообразной кривой, можно примерно указать число девушек в большой выборке, рост которых находится в заданных пределах.</a:t>
            </a:r>
          </a:p>
          <a:p>
            <a:pPr eaLnBrk="1" hangingPunct="1">
              <a:buFontTx/>
              <a:buChar char="•"/>
            </a:pPr>
            <a:r>
              <a:rPr lang="ru-RU" altLang="ru-RU" sz="1600"/>
              <a:t> Например, можно утверждать, что доля девушек с ростом от 162 до 170 см составляет около 70 %, а тех, чей рост превышает 170 см, — около 15 %.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fade">
                                      <p:cBhvr>
                                        <p:cTn id="10" dur="20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706437"/>
          </a:xfrm>
        </p:spPr>
        <p:txBody>
          <a:bodyPr/>
          <a:lstStyle/>
          <a:p>
            <a:pPr eaLnBrk="1" hangingPunct="1"/>
            <a:r>
              <a:rPr lang="ru-RU" altLang="ru-RU" sz="3600" b="1" smtClean="0"/>
              <a:t>Большая выборка </a:t>
            </a:r>
            <a:r>
              <a:rPr lang="ru-RU" altLang="ru-RU" sz="2400" b="1" smtClean="0"/>
              <a:t>(вывод)</a:t>
            </a:r>
          </a:p>
        </p:txBody>
      </p:sp>
      <p:sp>
        <p:nvSpPr>
          <p:cNvPr id="15363" name="Rectangle 3"/>
          <p:cNvSpPr>
            <a:spLocks noGrp="1" noChangeArrowheads="1"/>
          </p:cNvSpPr>
          <p:nvPr>
            <p:ph type="body" sz="half" idx="1"/>
          </p:nvPr>
        </p:nvSpPr>
        <p:spPr>
          <a:xfrm>
            <a:off x="468313" y="1268413"/>
            <a:ext cx="7859712" cy="4852987"/>
          </a:xfrm>
        </p:spPr>
        <p:txBody>
          <a:bodyPr rtlCol="0">
            <a:normAutofit lnSpcReduction="10000"/>
          </a:bodyPr>
          <a:lstStyle/>
          <a:p>
            <a:pPr eaLnBrk="1" fontAlgn="auto" hangingPunct="1">
              <a:lnSpc>
                <a:spcPct val="80000"/>
              </a:lnSpc>
              <a:spcAft>
                <a:spcPts val="0"/>
              </a:spcAft>
              <a:buFont typeface="Arial" pitchFamily="34" charset="0"/>
              <a:buChar char="•"/>
              <a:defRPr/>
            </a:pPr>
            <a:r>
              <a:rPr lang="ru-RU" sz="1600" smtClean="0"/>
              <a:t>Форму и положение этой кривой можно задать с помощью двух чисел: среднего значения и дисперсии набора наблюдений. </a:t>
            </a:r>
          </a:p>
          <a:p>
            <a:pPr eaLnBrk="1" fontAlgn="auto" hangingPunct="1">
              <a:lnSpc>
                <a:spcPct val="80000"/>
              </a:lnSpc>
              <a:spcAft>
                <a:spcPts val="0"/>
              </a:spcAft>
              <a:buFont typeface="Wingdings" pitchFamily="2" charset="2"/>
              <a:buNone/>
              <a:defRPr/>
            </a:pPr>
            <a:endParaRPr lang="ru-RU" sz="1600" smtClean="0"/>
          </a:p>
          <a:p>
            <a:pPr eaLnBrk="1" fontAlgn="auto" hangingPunct="1">
              <a:lnSpc>
                <a:spcPct val="80000"/>
              </a:lnSpc>
              <a:spcAft>
                <a:spcPts val="0"/>
              </a:spcAft>
              <a:buFont typeface="Arial" pitchFamily="34" charset="0"/>
              <a:buChar char="•"/>
              <a:defRPr/>
            </a:pPr>
            <a:r>
              <a:rPr lang="ru-RU" sz="1600" b="1" smtClean="0"/>
              <a:t>Среднее значение</a:t>
            </a:r>
            <a:r>
              <a:rPr lang="ru-RU" sz="1600" smtClean="0"/>
              <a:t> указывает на горизонтальной оси точку, в которой </a:t>
            </a:r>
          </a:p>
          <a:p>
            <a:pPr eaLnBrk="1" fontAlgn="auto" hangingPunct="1">
              <a:lnSpc>
                <a:spcPct val="80000"/>
              </a:lnSpc>
              <a:spcAft>
                <a:spcPts val="0"/>
              </a:spcAft>
              <a:buFont typeface="Wingdings" pitchFamily="2" charset="2"/>
              <a:buNone/>
              <a:defRPr/>
            </a:pPr>
            <a:r>
              <a:rPr lang="ru-RU" sz="1600" smtClean="0"/>
              <a:t>      колоколообразная кривая имеет наибольшее значение. Средний рост девушек равен примерно 166 см.</a:t>
            </a:r>
          </a:p>
          <a:p>
            <a:pPr eaLnBrk="1" fontAlgn="auto" hangingPunct="1">
              <a:lnSpc>
                <a:spcPct val="80000"/>
              </a:lnSpc>
              <a:spcAft>
                <a:spcPts val="0"/>
              </a:spcAft>
              <a:buFont typeface="Wingdings" pitchFamily="2" charset="2"/>
              <a:buNone/>
              <a:defRPr/>
            </a:pPr>
            <a:r>
              <a:rPr lang="ru-RU" sz="1600" smtClean="0"/>
              <a:t> </a:t>
            </a:r>
          </a:p>
          <a:p>
            <a:pPr eaLnBrk="1" fontAlgn="auto" hangingPunct="1">
              <a:lnSpc>
                <a:spcPct val="80000"/>
              </a:lnSpc>
              <a:spcAft>
                <a:spcPts val="0"/>
              </a:spcAft>
              <a:buFont typeface="Arial" pitchFamily="34" charset="0"/>
              <a:buChar char="•"/>
              <a:defRPr/>
            </a:pPr>
            <a:r>
              <a:rPr lang="ru-RU" sz="1600" b="1" smtClean="0"/>
              <a:t>Дисперсия</a:t>
            </a:r>
            <a:r>
              <a:rPr lang="ru-RU" sz="1600" smtClean="0"/>
              <a:t> показывает величину отклонений наблюдений от среднего. Чем она больше, тем более пологой выглядит колоколообразная кривая. При маленькой дисперсии колоколообразная кривая, наоборот, становится островерхой. Все наблюдения при этом лежат близко к своему среднему значению. </a:t>
            </a:r>
          </a:p>
          <a:p>
            <a:pPr eaLnBrk="1" fontAlgn="auto" hangingPunct="1">
              <a:lnSpc>
                <a:spcPct val="80000"/>
              </a:lnSpc>
              <a:spcAft>
                <a:spcPts val="0"/>
              </a:spcAft>
              <a:buFont typeface="Wingdings" pitchFamily="2" charset="2"/>
              <a:buNone/>
              <a:defRPr/>
            </a:pPr>
            <a:endParaRPr lang="ru-RU" sz="1600" smtClean="0"/>
          </a:p>
          <a:p>
            <a:pPr eaLnBrk="1" fontAlgn="auto" hangingPunct="1">
              <a:lnSpc>
                <a:spcPct val="80000"/>
              </a:lnSpc>
              <a:spcAft>
                <a:spcPts val="0"/>
              </a:spcAft>
              <a:buFont typeface="Arial" pitchFamily="34" charset="0"/>
              <a:buChar char="•"/>
              <a:defRPr/>
            </a:pPr>
            <a:r>
              <a:rPr lang="ru-RU" sz="1600" smtClean="0"/>
              <a:t>Практический опыт показывает, что не только рост людей подчиняется подобной закономерности. </a:t>
            </a:r>
          </a:p>
          <a:p>
            <a:pPr eaLnBrk="1" fontAlgn="auto" hangingPunct="1">
              <a:lnSpc>
                <a:spcPct val="80000"/>
              </a:lnSpc>
              <a:spcAft>
                <a:spcPts val="0"/>
              </a:spcAft>
              <a:buFont typeface="Wingdings" pitchFamily="2" charset="2"/>
              <a:buNone/>
              <a:defRPr/>
            </a:pPr>
            <a:endParaRPr lang="ru-RU" sz="1600" smtClean="0"/>
          </a:p>
          <a:p>
            <a:pPr eaLnBrk="1" fontAlgn="auto" hangingPunct="1">
              <a:lnSpc>
                <a:spcPct val="80000"/>
              </a:lnSpc>
              <a:spcAft>
                <a:spcPts val="0"/>
              </a:spcAft>
              <a:buFont typeface="Arial" pitchFamily="34" charset="0"/>
              <a:buChar char="•"/>
              <a:defRPr/>
            </a:pPr>
            <a:r>
              <a:rPr lang="ru-RU" sz="1600" smtClean="0"/>
              <a:t>Точно так же описывается изменчивость массы батончиков, параметров продукции при массовом производстве, размеров листьев на деревьях и многих других величин. </a:t>
            </a:r>
          </a:p>
          <a:p>
            <a:pPr eaLnBrk="1" fontAlgn="auto" hangingPunct="1">
              <a:lnSpc>
                <a:spcPct val="80000"/>
              </a:lnSpc>
              <a:spcAft>
                <a:spcPts val="0"/>
              </a:spcAft>
              <a:buFont typeface="Arial" pitchFamily="34" charset="0"/>
              <a:buChar char="•"/>
              <a:defRPr/>
            </a:pPr>
            <a:endParaRPr lang="ru-RU" sz="1600" smtClean="0"/>
          </a:p>
          <a:p>
            <a:pPr eaLnBrk="1" fontAlgn="auto" hangingPunct="1">
              <a:lnSpc>
                <a:spcPct val="80000"/>
              </a:lnSpc>
              <a:spcAft>
                <a:spcPts val="0"/>
              </a:spcAft>
              <a:buFont typeface="Arial" pitchFamily="34" charset="0"/>
              <a:buChar char="•"/>
              <a:defRPr/>
            </a:pPr>
            <a:r>
              <a:rPr lang="ru-RU" sz="1600" smtClean="0"/>
              <a:t>Это </a:t>
            </a:r>
            <a:r>
              <a:rPr lang="ru-RU" sz="1600" b="1" smtClean="0"/>
              <a:t>пример одной из закономерностей, которые </a:t>
            </a:r>
            <a:r>
              <a:rPr lang="ru-RU" sz="1600" b="1" i="1" smtClean="0"/>
              <a:t>присущи случайной изменчивости</a:t>
            </a:r>
            <a:r>
              <a:rPr lang="ru-RU" sz="1600" smtClean="0"/>
              <a:t>. Эти явления мы будем изучать в дальнейшем в курсе теории вероятностей. </a:t>
            </a:r>
          </a:p>
        </p:txBody>
      </p:sp>
      <p:sp>
        <p:nvSpPr>
          <p:cNvPr id="38916" name="Text Box 33"/>
          <p:cNvSpPr txBox="1">
            <a:spLocks noChangeArrowheads="1"/>
          </p:cNvSpPr>
          <p:nvPr/>
        </p:nvSpPr>
        <p:spPr bwMode="auto">
          <a:xfrm flipV="1">
            <a:off x="468313" y="5084763"/>
            <a:ext cx="7775575" cy="336550"/>
          </a:xfrm>
          <a:prstGeom prst="rect">
            <a:avLst/>
          </a:prstGeom>
          <a:noFill/>
          <a:ln w="9525">
            <a:noFill/>
            <a:miter lim="800000"/>
            <a:headEnd/>
            <a:tailEnd/>
          </a:ln>
        </p:spPr>
        <p:txBody>
          <a:bodyPr rot="10800000">
            <a:spAutoFit/>
          </a:bodyPr>
          <a:lstStyle/>
          <a:p>
            <a:pPr eaLnBrk="1" hangingPunct="1"/>
            <a:endParaRPr lang="ru-RU" altLang="ru-RU" sz="1600"/>
          </a:p>
        </p:txBody>
      </p:sp>
      <p:pic>
        <p:nvPicPr>
          <p:cNvPr id="38917" name="Picture 34" descr="йц"/>
          <p:cNvPicPr>
            <a:picLocks noChangeAspect="1" noChangeArrowheads="1"/>
          </p:cNvPicPr>
          <p:nvPr/>
        </p:nvPicPr>
        <p:blipFill>
          <a:blip r:embed="rId2" cstate="print"/>
          <a:srcRect/>
          <a:stretch>
            <a:fillRect/>
          </a:stretch>
        </p:blipFill>
        <p:spPr bwMode="auto">
          <a:xfrm>
            <a:off x="8172450" y="3357563"/>
            <a:ext cx="619125" cy="13525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ru-RU" altLang="ru-RU" sz="3600" b="1" smtClean="0"/>
              <a:t>Точность измерений.</a:t>
            </a:r>
          </a:p>
        </p:txBody>
      </p:sp>
      <p:sp>
        <p:nvSpPr>
          <p:cNvPr id="39939" name="Rectangle 3"/>
          <p:cNvSpPr>
            <a:spLocks noGrp="1" noChangeArrowheads="1"/>
          </p:cNvSpPr>
          <p:nvPr>
            <p:ph type="body" sz="half" idx="1"/>
          </p:nvPr>
        </p:nvSpPr>
        <p:spPr>
          <a:xfrm>
            <a:off x="468313" y="1341438"/>
            <a:ext cx="8218487" cy="5257800"/>
          </a:xfrm>
        </p:spPr>
        <p:txBody>
          <a:bodyPr/>
          <a:lstStyle/>
          <a:p>
            <a:pPr eaLnBrk="1" hangingPunct="1">
              <a:lnSpc>
                <a:spcPct val="80000"/>
              </a:lnSpc>
            </a:pPr>
            <a:r>
              <a:rPr lang="ru-RU" altLang="ru-RU" sz="1600" smtClean="0"/>
              <a:t>Росте человека, мы округляем данные до сантиметра. Рост может быть выражен любым числом, и нетрудно измерить рост с большой точностью.</a:t>
            </a:r>
          </a:p>
          <a:p>
            <a:pPr eaLnBrk="1" hangingPunct="1">
              <a:lnSpc>
                <a:spcPct val="80000"/>
              </a:lnSpc>
              <a:buFont typeface="Wingdings" pitchFamily="2" charset="2"/>
              <a:buNone/>
            </a:pPr>
            <a:r>
              <a:rPr lang="ru-RU" altLang="ru-RU" sz="1600" smtClean="0"/>
              <a:t> </a:t>
            </a:r>
          </a:p>
          <a:p>
            <a:pPr eaLnBrk="1" hangingPunct="1">
              <a:lnSpc>
                <a:spcPct val="80000"/>
              </a:lnSpc>
            </a:pPr>
            <a:r>
              <a:rPr lang="ru-RU" altLang="ru-RU" sz="1600" smtClean="0"/>
              <a:t>Причина округления значения роста до сантиметров – это  не полная определенность самого понятия "рост человека" и то, что принятая точность измерения достаточна для практических нужд. </a:t>
            </a:r>
          </a:p>
          <a:p>
            <a:pPr eaLnBrk="1" hangingPunct="1">
              <a:lnSpc>
                <a:spcPct val="80000"/>
              </a:lnSpc>
              <a:buFont typeface="Wingdings" pitchFamily="2" charset="2"/>
              <a:buNone/>
            </a:pPr>
            <a:endParaRPr lang="ru-RU" altLang="ru-RU" sz="1600" smtClean="0"/>
          </a:p>
          <a:p>
            <a:pPr eaLnBrk="1" hangingPunct="1">
              <a:lnSpc>
                <a:spcPct val="80000"/>
              </a:lnSpc>
            </a:pPr>
            <a:r>
              <a:rPr lang="ru-RU" altLang="ru-RU" sz="1600" smtClean="0"/>
              <a:t>Дело в том, что утром рост человека больше, чем вечером. </a:t>
            </a:r>
          </a:p>
          <a:p>
            <a:pPr eaLnBrk="1" hangingPunct="1">
              <a:lnSpc>
                <a:spcPct val="80000"/>
              </a:lnSpc>
            </a:pPr>
            <a:endParaRPr lang="ru-RU" altLang="ru-RU" sz="1600" smtClean="0"/>
          </a:p>
          <a:p>
            <a:pPr eaLnBrk="1" hangingPunct="1">
              <a:lnSpc>
                <a:spcPct val="80000"/>
              </a:lnSpc>
              <a:buFont typeface="Wingdings" pitchFamily="2" charset="2"/>
              <a:buNone/>
            </a:pPr>
            <a:endParaRPr lang="ru-RU" altLang="ru-RU" sz="1600" smtClean="0"/>
          </a:p>
          <a:p>
            <a:pPr eaLnBrk="1" hangingPunct="1">
              <a:lnSpc>
                <a:spcPct val="80000"/>
              </a:lnSpc>
            </a:pPr>
            <a:r>
              <a:rPr lang="ru-RU" altLang="ru-RU" sz="1600" smtClean="0"/>
              <a:t>Зачем вообще измерять рост человека? Измерения роста, окружности груди, талии, бедер нужны не столько покупателям, сколько изготовителям одежды. В зависимости от того, как часто встречаются различные комбинации этих параметров, надо изготавливать в определенных пропорциях одежду тех или иных размеров. </a:t>
            </a:r>
          </a:p>
          <a:p>
            <a:pPr eaLnBrk="1" hangingPunct="1">
              <a:lnSpc>
                <a:spcPct val="80000"/>
              </a:lnSpc>
              <a:buFont typeface="Wingdings" pitchFamily="2" charset="2"/>
              <a:buNone/>
            </a:pPr>
            <a:endParaRPr lang="ru-RU" altLang="ru-RU" sz="1600" smtClean="0"/>
          </a:p>
          <a:p>
            <a:pPr eaLnBrk="1" hangingPunct="1">
              <a:lnSpc>
                <a:spcPct val="80000"/>
              </a:lnSpc>
            </a:pPr>
            <a:r>
              <a:rPr lang="ru-RU" altLang="ru-RU" sz="1600" smtClean="0"/>
              <a:t>Точность роста при пошиве готовой одежды составляет обычно 6 см, т. е. значительно больше, чем один сантиметр. Поэтому измерение роста с точностью до 1 сантиметра вполне достаточно. </a:t>
            </a:r>
          </a:p>
          <a:p>
            <a:pPr eaLnBrk="1" hangingPunct="1">
              <a:lnSpc>
                <a:spcPct val="80000"/>
              </a:lnSpc>
              <a:buFont typeface="Wingdings" pitchFamily="2" charset="2"/>
              <a:buNone/>
            </a:pPr>
            <a:endParaRPr lang="ru-RU" altLang="ru-RU" sz="1600" smtClean="0"/>
          </a:p>
        </p:txBody>
      </p:sp>
      <p:pic>
        <p:nvPicPr>
          <p:cNvPr id="39940" name="Picture 7" descr="koordsov_5"/>
          <p:cNvPicPr>
            <a:picLocks noChangeAspect="1" noChangeArrowheads="1"/>
          </p:cNvPicPr>
          <p:nvPr/>
        </p:nvPicPr>
        <p:blipFill>
          <a:blip r:embed="rId2" cstate="print"/>
          <a:srcRect/>
          <a:stretch>
            <a:fillRect/>
          </a:stretch>
        </p:blipFill>
        <p:spPr bwMode="auto">
          <a:xfrm>
            <a:off x="3419475" y="5661025"/>
            <a:ext cx="1346200" cy="895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ru-RU" altLang="ru-RU" sz="3600" b="1" smtClean="0"/>
              <a:t>Точность измерений</a:t>
            </a:r>
          </a:p>
        </p:txBody>
      </p:sp>
      <p:sp>
        <p:nvSpPr>
          <p:cNvPr id="40963" name="Rectangle 3"/>
          <p:cNvSpPr>
            <a:spLocks noGrp="1" noChangeArrowheads="1"/>
          </p:cNvSpPr>
          <p:nvPr>
            <p:ph type="body" sz="half" idx="1"/>
          </p:nvPr>
        </p:nvSpPr>
        <p:spPr>
          <a:xfrm>
            <a:off x="468313" y="1268413"/>
            <a:ext cx="7848600" cy="5113337"/>
          </a:xfrm>
        </p:spPr>
        <p:txBody>
          <a:bodyPr/>
          <a:lstStyle/>
          <a:p>
            <a:pPr algn="ctr" eaLnBrk="1" hangingPunct="1">
              <a:lnSpc>
                <a:spcPct val="80000"/>
              </a:lnSpc>
            </a:pPr>
            <a:r>
              <a:rPr lang="ru-RU" altLang="ru-RU" sz="1600" b="1" smtClean="0"/>
              <a:t>Измерение результатов бега школьников на уроке физкультуры</a:t>
            </a:r>
          </a:p>
          <a:p>
            <a:pPr algn="ctr" eaLnBrk="1" hangingPunct="1">
              <a:lnSpc>
                <a:spcPct val="80000"/>
              </a:lnSpc>
              <a:buFont typeface="Wingdings" pitchFamily="2" charset="2"/>
              <a:buNone/>
            </a:pPr>
            <a:endParaRPr lang="ru-RU" altLang="ru-RU" sz="1600" b="1" smtClean="0"/>
          </a:p>
          <a:p>
            <a:pPr eaLnBrk="1" hangingPunct="1">
              <a:lnSpc>
                <a:spcPct val="80000"/>
              </a:lnSpc>
              <a:buFont typeface="Wingdings" pitchFamily="2" charset="2"/>
              <a:buNone/>
            </a:pPr>
            <a:r>
              <a:rPr lang="ru-RU" altLang="ru-RU" sz="1600" smtClean="0"/>
              <a:t>      Цена деления ручного механического секундомера — одна десятая секунды. Таким секундомером можно измерить, как быстро школьник пробегает 60 метров. Разброс результатов школьников достаточно велик — 2-3 секунды, и не составляет труда сказать, кто из школьников самый быстрый, а кто занял второе или третье место. Нужен ли более точный секундомер для измерения времени бега школьников? Скорее всего, нет. Ведь на результаты этого измерения влияет неточность включения секундомера по команде "марш" и неточность фиксирования момента финиша. Неточности судьи-человека при этом составляют примерно ту же одну десятую долю секунды. Поэтому более высокая точность ручного механического секундомера не нужна. </a:t>
            </a:r>
          </a:p>
          <a:p>
            <a:pPr eaLnBrk="1" hangingPunct="1">
              <a:lnSpc>
                <a:spcPct val="80000"/>
              </a:lnSpc>
            </a:pPr>
            <a:endParaRPr lang="ru-RU" altLang="ru-RU" sz="1600" smtClean="0"/>
          </a:p>
          <a:p>
            <a:pPr eaLnBrk="1" hangingPunct="1">
              <a:lnSpc>
                <a:spcPct val="80000"/>
              </a:lnSpc>
              <a:buFont typeface="Wingdings" pitchFamily="2" charset="2"/>
              <a:buNone/>
            </a:pPr>
            <a:endParaRPr lang="ru-RU" altLang="ru-RU" sz="1600" smtClean="0"/>
          </a:p>
          <a:p>
            <a:pPr algn="ctr" eaLnBrk="1" hangingPunct="1">
              <a:lnSpc>
                <a:spcPct val="80000"/>
              </a:lnSpc>
            </a:pPr>
            <a:r>
              <a:rPr lang="ru-RU" altLang="ru-RU" sz="1600" b="1" smtClean="0"/>
              <a:t>Измерение результатов бега спортсменов на чемпионатах</a:t>
            </a:r>
          </a:p>
          <a:p>
            <a:pPr algn="ctr" eaLnBrk="1" hangingPunct="1">
              <a:lnSpc>
                <a:spcPct val="80000"/>
              </a:lnSpc>
              <a:buFont typeface="Wingdings" pitchFamily="2" charset="2"/>
              <a:buNone/>
            </a:pPr>
            <a:endParaRPr lang="ru-RU" altLang="ru-RU" sz="1600" b="1" smtClean="0"/>
          </a:p>
          <a:p>
            <a:pPr eaLnBrk="1" hangingPunct="1">
              <a:lnSpc>
                <a:spcPct val="80000"/>
              </a:lnSpc>
              <a:buFont typeface="Wingdings" pitchFamily="2" charset="2"/>
              <a:buNone/>
            </a:pPr>
            <a:r>
              <a:rPr lang="ru-RU" altLang="ru-RU" sz="1600" smtClean="0"/>
              <a:t>       На чемпионате мира по бегу результаты у бегунов измеряют специальные электронные системы для фиксирования времени старта и финиша. В таких системах ошибки судьи отсутствуют. Точность измерения электронных систем на чемпионатах мира составляет одну сотую долю секунды. Если и ее оказывается недостаточно, то судьи изучают результаты фотофиниша, чтобы определить победителя. </a:t>
            </a:r>
          </a:p>
          <a:p>
            <a:pPr eaLnBrk="1" hangingPunct="1">
              <a:lnSpc>
                <a:spcPct val="80000"/>
              </a:lnSpc>
              <a:buFont typeface="Wingdings" pitchFamily="2" charset="2"/>
              <a:buNone/>
            </a:pPr>
            <a:endParaRPr lang="ru-RU" altLang="ru-RU" sz="1600" smtClean="0"/>
          </a:p>
        </p:txBody>
      </p:sp>
      <p:pic>
        <p:nvPicPr>
          <p:cNvPr id="40964" name="Picture 7" descr="i"/>
          <p:cNvPicPr>
            <a:picLocks noChangeAspect="1" noChangeArrowheads="1"/>
          </p:cNvPicPr>
          <p:nvPr/>
        </p:nvPicPr>
        <p:blipFill>
          <a:blip r:embed="rId2" cstate="print"/>
          <a:srcRect/>
          <a:stretch>
            <a:fillRect/>
          </a:stretch>
        </p:blipFill>
        <p:spPr bwMode="auto">
          <a:xfrm>
            <a:off x="7885113" y="4076700"/>
            <a:ext cx="1033462" cy="685800"/>
          </a:xfrm>
          <a:prstGeom prst="rect">
            <a:avLst/>
          </a:prstGeom>
          <a:noFill/>
          <a:ln w="9525">
            <a:noFill/>
            <a:miter lim="800000"/>
            <a:headEnd/>
            <a:tailEnd/>
          </a:ln>
        </p:spPr>
      </p:pic>
      <p:pic>
        <p:nvPicPr>
          <p:cNvPr id="40965" name="Picture 8" descr="a03102007_367"/>
          <p:cNvPicPr>
            <a:picLocks noChangeAspect="1" noChangeArrowheads="1"/>
          </p:cNvPicPr>
          <p:nvPr/>
        </p:nvPicPr>
        <p:blipFill>
          <a:blip r:embed="rId3" cstate="print"/>
          <a:srcRect/>
          <a:stretch>
            <a:fillRect/>
          </a:stretch>
        </p:blipFill>
        <p:spPr bwMode="auto">
          <a:xfrm>
            <a:off x="539750" y="188913"/>
            <a:ext cx="1387475" cy="1041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993775"/>
          </a:xfrm>
        </p:spPr>
        <p:txBody>
          <a:bodyPr/>
          <a:lstStyle/>
          <a:p>
            <a:pPr eaLnBrk="1" hangingPunct="1"/>
            <a:r>
              <a:rPr lang="ru-RU" altLang="ru-RU" sz="4000" b="1" smtClean="0"/>
              <a:t>Точность измерений</a:t>
            </a:r>
          </a:p>
        </p:txBody>
      </p:sp>
      <p:sp>
        <p:nvSpPr>
          <p:cNvPr id="41987" name="Rectangle 3"/>
          <p:cNvSpPr>
            <a:spLocks noGrp="1" noChangeArrowheads="1"/>
          </p:cNvSpPr>
          <p:nvPr>
            <p:ph type="body" sz="half" idx="1"/>
          </p:nvPr>
        </p:nvSpPr>
        <p:spPr>
          <a:xfrm>
            <a:off x="395288" y="1484313"/>
            <a:ext cx="8353425" cy="2232025"/>
          </a:xfrm>
        </p:spPr>
        <p:txBody>
          <a:bodyPr/>
          <a:lstStyle/>
          <a:p>
            <a:pPr eaLnBrk="1" hangingPunct="1">
              <a:lnSpc>
                <a:spcPct val="90000"/>
              </a:lnSpc>
              <a:buFont typeface="Wingdings" pitchFamily="2" charset="2"/>
              <a:buNone/>
            </a:pPr>
            <a:endParaRPr lang="ru-RU" altLang="ru-RU" sz="1800" smtClean="0"/>
          </a:p>
          <a:p>
            <a:pPr eaLnBrk="1" hangingPunct="1">
              <a:lnSpc>
                <a:spcPct val="90000"/>
              </a:lnSpc>
            </a:pPr>
            <a:r>
              <a:rPr lang="ru-RU" altLang="ru-RU" sz="1800" smtClean="0"/>
              <a:t>Приведенные примеры говорят о том, что выбирать точность измерения надо так, чтобы неизбежные округления не влияли на последующие выводы. </a:t>
            </a:r>
          </a:p>
          <a:p>
            <a:pPr eaLnBrk="1" hangingPunct="1">
              <a:lnSpc>
                <a:spcPct val="90000"/>
              </a:lnSpc>
            </a:pPr>
            <a:r>
              <a:rPr lang="ru-RU" altLang="ru-RU" sz="1800" smtClean="0"/>
              <a:t>Точность измерения для разных величин должна быть разной и что слишком большая точность даже может быть вредна.</a:t>
            </a:r>
          </a:p>
          <a:p>
            <a:pPr eaLnBrk="1" hangingPunct="1">
              <a:lnSpc>
                <a:spcPct val="90000"/>
              </a:lnSpc>
              <a:buFont typeface="Wingdings" pitchFamily="2" charset="2"/>
              <a:buNone/>
            </a:pPr>
            <a:endParaRPr lang="ru-RU" altLang="ru-RU" sz="1800" smtClean="0"/>
          </a:p>
        </p:txBody>
      </p:sp>
      <p:pic>
        <p:nvPicPr>
          <p:cNvPr id="41988" name="Picture 7" descr="iсм"/>
          <p:cNvPicPr>
            <a:picLocks noChangeAspect="1" noChangeArrowheads="1"/>
          </p:cNvPicPr>
          <p:nvPr/>
        </p:nvPicPr>
        <p:blipFill>
          <a:blip r:embed="rId2" cstate="print"/>
          <a:srcRect/>
          <a:stretch>
            <a:fillRect/>
          </a:stretch>
        </p:blipFill>
        <p:spPr bwMode="auto">
          <a:xfrm rot="603634">
            <a:off x="684213" y="3716338"/>
            <a:ext cx="1441450" cy="1003300"/>
          </a:xfrm>
          <a:prstGeom prst="rect">
            <a:avLst/>
          </a:prstGeom>
          <a:noFill/>
          <a:ln w="9525">
            <a:noFill/>
            <a:miter lim="800000"/>
            <a:headEnd/>
            <a:tailEnd/>
          </a:ln>
        </p:spPr>
      </p:pic>
      <p:pic>
        <p:nvPicPr>
          <p:cNvPr id="41989" name="Picture 9" descr="i"/>
          <p:cNvPicPr>
            <a:picLocks noChangeAspect="1" noChangeArrowheads="1"/>
          </p:cNvPicPr>
          <p:nvPr/>
        </p:nvPicPr>
        <p:blipFill>
          <a:blip r:embed="rId3" cstate="print"/>
          <a:srcRect/>
          <a:stretch>
            <a:fillRect/>
          </a:stretch>
        </p:blipFill>
        <p:spPr bwMode="auto">
          <a:xfrm rot="-889918">
            <a:off x="2484438" y="4797425"/>
            <a:ext cx="1295400" cy="938213"/>
          </a:xfrm>
          <a:prstGeom prst="rect">
            <a:avLst/>
          </a:prstGeom>
          <a:noFill/>
          <a:ln w="9525">
            <a:noFill/>
            <a:miter lim="800000"/>
            <a:headEnd/>
            <a:tailEnd/>
          </a:ln>
        </p:spPr>
      </p:pic>
      <p:pic>
        <p:nvPicPr>
          <p:cNvPr id="41990" name="Picture 10" descr="ьб"/>
          <p:cNvPicPr>
            <a:picLocks noChangeAspect="1" noChangeArrowheads="1"/>
          </p:cNvPicPr>
          <p:nvPr/>
        </p:nvPicPr>
        <p:blipFill>
          <a:blip r:embed="rId4" cstate="print"/>
          <a:srcRect/>
          <a:stretch>
            <a:fillRect/>
          </a:stretch>
        </p:blipFill>
        <p:spPr bwMode="auto">
          <a:xfrm>
            <a:off x="4787900" y="5157788"/>
            <a:ext cx="925513" cy="1079500"/>
          </a:xfrm>
          <a:prstGeom prst="rect">
            <a:avLst/>
          </a:prstGeom>
          <a:noFill/>
          <a:ln w="9525">
            <a:noFill/>
            <a:miter lim="800000"/>
            <a:headEnd/>
            <a:tailEnd/>
          </a:ln>
        </p:spPr>
      </p:pic>
      <p:pic>
        <p:nvPicPr>
          <p:cNvPr id="41991" name="Picture 11" descr="ит"/>
          <p:cNvPicPr>
            <a:picLocks noChangeAspect="1" noChangeArrowheads="1"/>
          </p:cNvPicPr>
          <p:nvPr/>
        </p:nvPicPr>
        <p:blipFill>
          <a:blip r:embed="rId5" cstate="print"/>
          <a:srcRect/>
          <a:stretch>
            <a:fillRect/>
          </a:stretch>
        </p:blipFill>
        <p:spPr bwMode="auto">
          <a:xfrm>
            <a:off x="7596188" y="3213100"/>
            <a:ext cx="957262" cy="1079500"/>
          </a:xfrm>
          <a:prstGeom prst="rect">
            <a:avLst/>
          </a:prstGeom>
          <a:noFill/>
          <a:ln w="9525">
            <a:noFill/>
            <a:miter lim="800000"/>
            <a:headEnd/>
            <a:tailEnd/>
          </a:ln>
        </p:spPr>
      </p:pic>
      <p:pic>
        <p:nvPicPr>
          <p:cNvPr id="41992" name="Picture 12" descr="ыв"/>
          <p:cNvPicPr>
            <a:picLocks noChangeAspect="1" noChangeArrowheads="1"/>
          </p:cNvPicPr>
          <p:nvPr/>
        </p:nvPicPr>
        <p:blipFill>
          <a:blip r:embed="rId6" cstate="print"/>
          <a:srcRect/>
          <a:stretch>
            <a:fillRect/>
          </a:stretch>
        </p:blipFill>
        <p:spPr bwMode="auto">
          <a:xfrm>
            <a:off x="5435600" y="3860800"/>
            <a:ext cx="1314450" cy="9810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ru-RU" altLang="ru-RU" smtClean="0"/>
              <a:t>Случайная изменчивость</a:t>
            </a:r>
          </a:p>
        </p:txBody>
      </p:sp>
      <p:sp>
        <p:nvSpPr>
          <p:cNvPr id="29699" name="Rectangle 3"/>
          <p:cNvSpPr>
            <a:spLocks noGrp="1" noChangeArrowheads="1"/>
          </p:cNvSpPr>
          <p:nvPr>
            <p:ph idx="1"/>
          </p:nvPr>
        </p:nvSpPr>
        <p:spPr>
          <a:xfrm>
            <a:off x="468313" y="1773238"/>
            <a:ext cx="8229600" cy="3240087"/>
          </a:xfrm>
        </p:spPr>
        <p:txBody>
          <a:bodyPr/>
          <a:lstStyle/>
          <a:p>
            <a:pPr eaLnBrk="1" hangingPunct="1">
              <a:lnSpc>
                <a:spcPct val="90000"/>
              </a:lnSpc>
            </a:pPr>
            <a:r>
              <a:rPr lang="ru-RU" altLang="ru-RU" sz="2400" smtClean="0"/>
              <a:t>В жизни всегда можно встретиться  с величинами, которые часто изменяются.</a:t>
            </a:r>
          </a:p>
          <a:p>
            <a:pPr eaLnBrk="1" hangingPunct="1">
              <a:lnSpc>
                <a:spcPct val="90000"/>
              </a:lnSpc>
            </a:pPr>
            <a:r>
              <a:rPr lang="ru-RU" altLang="ru-RU" sz="2400" smtClean="0"/>
              <a:t> Почему это происходит</a:t>
            </a:r>
            <a:r>
              <a:rPr lang="en-US" altLang="ru-RU" sz="2400" smtClean="0"/>
              <a:t>?</a:t>
            </a:r>
            <a:endParaRPr lang="ru-RU" altLang="ru-RU" sz="2400" smtClean="0"/>
          </a:p>
          <a:p>
            <a:pPr eaLnBrk="1" hangingPunct="1">
              <a:lnSpc>
                <a:spcPct val="90000"/>
              </a:lnSpc>
            </a:pPr>
            <a:r>
              <a:rPr lang="ru-RU" altLang="ru-RU" sz="2400" smtClean="0"/>
              <a:t>Иногда мы можем указать причины подобных изменений, а порой </a:t>
            </a:r>
            <a:r>
              <a:rPr lang="en-US" altLang="ru-RU" sz="2400" smtClean="0"/>
              <a:t> </a:t>
            </a:r>
            <a:r>
              <a:rPr lang="ru-RU" altLang="ru-RU" sz="2400" smtClean="0"/>
              <a:t>они нам  неизвестны вовсе. </a:t>
            </a:r>
          </a:p>
          <a:p>
            <a:pPr eaLnBrk="1" hangingPunct="1">
              <a:lnSpc>
                <a:spcPct val="90000"/>
              </a:lnSpc>
            </a:pPr>
            <a:r>
              <a:rPr lang="ru-RU" altLang="ru-RU" sz="2400" smtClean="0"/>
              <a:t>Поэтому для описания изменчивости данных используют понятие </a:t>
            </a:r>
            <a:r>
              <a:rPr lang="ru-RU" altLang="ru-RU" sz="2400" b="1" smtClean="0">
                <a:solidFill>
                  <a:srgbClr val="FF0000"/>
                </a:solidFill>
              </a:rPr>
              <a:t>случайной изменчивости</a:t>
            </a:r>
            <a:r>
              <a:rPr lang="ru-RU" altLang="ru-RU" sz="2400" smtClean="0"/>
              <a:t>. </a:t>
            </a:r>
          </a:p>
          <a:p>
            <a:pPr eaLnBrk="1" hangingPunct="1">
              <a:lnSpc>
                <a:spcPct val="90000"/>
              </a:lnSpc>
            </a:pPr>
            <a:r>
              <a:rPr lang="ru-RU" altLang="ru-RU" sz="2400" smtClean="0"/>
              <a:t>Что это такое </a:t>
            </a:r>
            <a:r>
              <a:rPr lang="en-US" altLang="ru-RU" sz="2400" smtClean="0"/>
              <a:t>?</a:t>
            </a:r>
            <a:r>
              <a:rPr lang="ru-RU" altLang="ru-RU" sz="2400" smtClean="0"/>
              <a:t> </a:t>
            </a:r>
          </a:p>
          <a:p>
            <a:pPr eaLnBrk="1" hangingPunct="1">
              <a:lnSpc>
                <a:spcPct val="90000"/>
              </a:lnSpc>
            </a:pPr>
            <a:r>
              <a:rPr lang="ru-RU" altLang="ru-RU" sz="2400" smtClean="0"/>
              <a:t>Ответ найдем, если рассмотрим некоторые практические примеры.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5288" y="274638"/>
            <a:ext cx="8424862" cy="706437"/>
          </a:xfrm>
        </p:spPr>
        <p:txBody>
          <a:bodyPr/>
          <a:lstStyle/>
          <a:p>
            <a:pPr eaLnBrk="1" hangingPunct="1"/>
            <a:r>
              <a:rPr lang="ru-RU" altLang="ru-RU" sz="3600" b="1" smtClean="0"/>
              <a:t>Примеры случайной изменчивости</a:t>
            </a:r>
          </a:p>
        </p:txBody>
      </p:sp>
      <p:sp>
        <p:nvSpPr>
          <p:cNvPr id="4099" name="Rectangle 3"/>
          <p:cNvSpPr>
            <a:spLocks noGrp="1" noChangeArrowheads="1"/>
          </p:cNvSpPr>
          <p:nvPr>
            <p:ph type="body" sz="half" idx="1"/>
          </p:nvPr>
        </p:nvSpPr>
        <p:spPr>
          <a:xfrm>
            <a:off x="684213" y="1700213"/>
            <a:ext cx="7570787" cy="504825"/>
          </a:xfrm>
        </p:spPr>
        <p:txBody>
          <a:bodyPr rtlCol="0">
            <a:normAutofit fontScale="92500" lnSpcReduction="10000"/>
          </a:bodyPr>
          <a:lstStyle/>
          <a:p>
            <a:pPr marL="0" indent="0" eaLnBrk="1" fontAlgn="auto" hangingPunct="1">
              <a:spcAft>
                <a:spcPts val="0"/>
              </a:spcAft>
              <a:buFont typeface="Arial" charset="0"/>
              <a:buNone/>
              <a:defRPr/>
            </a:pPr>
            <a:r>
              <a:rPr lang="ru-RU" sz="1600" dirty="0" smtClean="0"/>
              <a:t>В дневное время, в случайно (бессистемно) выбранные моменты времени, измерили напряжение (в вольтах) в бытовой сети</a:t>
            </a:r>
          </a:p>
        </p:txBody>
      </p:sp>
      <p:graphicFrame>
        <p:nvGraphicFramePr>
          <p:cNvPr id="4256" name="Group 160"/>
          <p:cNvGraphicFramePr>
            <a:graphicFrameLocks noGrp="1"/>
          </p:cNvGraphicFramePr>
          <p:nvPr>
            <p:ph sz="half" idx="2"/>
          </p:nvPr>
        </p:nvGraphicFramePr>
        <p:xfrm>
          <a:off x="2771775" y="2492375"/>
          <a:ext cx="3743325" cy="1582739"/>
        </p:xfrm>
        <a:graphic>
          <a:graphicData uri="http://schemas.openxmlformats.org/drawingml/2006/table">
            <a:tbl>
              <a:tblPr/>
              <a:tblGrid>
                <a:gridCol w="749300"/>
                <a:gridCol w="747713"/>
                <a:gridCol w="749300"/>
                <a:gridCol w="747712"/>
                <a:gridCol w="749300"/>
              </a:tblGrid>
              <a:tr h="317500">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225 В,</a:t>
                      </a:r>
                      <a:endParaRPr kumimoji="0" lang="ru-R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227 В,</a:t>
                      </a:r>
                      <a:endParaRPr kumimoji="0" lang="ru-R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225 В,</a:t>
                      </a:r>
                      <a:endParaRPr kumimoji="0" lang="ru-R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228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225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228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218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217 В,</a:t>
                      </a:r>
                      <a:endParaRPr kumimoji="0" lang="ru-R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218 В,</a:t>
                      </a:r>
                      <a:endParaRPr kumimoji="0" lang="ru-R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220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223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225 В,</a:t>
                      </a:r>
                      <a:endParaRPr kumimoji="0" lang="ru-R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216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222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224 В,</a:t>
                      </a:r>
                      <a:endParaRPr kumimoji="0" lang="ru-R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220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218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221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220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216 В,</a:t>
                      </a:r>
                      <a:endParaRPr kumimoji="0" lang="ru-R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214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219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231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228 В,</a:t>
                      </a:r>
                      <a:endParaRPr kumimoji="0" lang="ru-RU"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227 В.</a:t>
                      </a:r>
                      <a:endParaRPr kumimoji="0" lang="ru-RU"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62" name="Text Box 152"/>
          <p:cNvSpPr txBox="1">
            <a:spLocks noChangeArrowheads="1"/>
          </p:cNvSpPr>
          <p:nvPr/>
        </p:nvSpPr>
        <p:spPr bwMode="auto">
          <a:xfrm>
            <a:off x="539750" y="4149725"/>
            <a:ext cx="7920038" cy="2536825"/>
          </a:xfrm>
          <a:prstGeom prst="rect">
            <a:avLst/>
          </a:prstGeom>
          <a:noFill/>
          <a:ln w="9525">
            <a:noFill/>
            <a:miter lim="800000"/>
            <a:headEnd/>
            <a:tailEnd/>
          </a:ln>
        </p:spPr>
        <p:txBody>
          <a:bodyPr>
            <a:spAutoFit/>
          </a:bodyPr>
          <a:lstStyle/>
          <a:p>
            <a:pPr eaLnBrk="1" hangingPunct="1">
              <a:buFontTx/>
              <a:buChar char="•"/>
            </a:pPr>
            <a:r>
              <a:rPr lang="ru-RU" altLang="ru-RU" sz="1600"/>
              <a:t>     Заметим, что  в измерениях напряжения последняя цифра все время изменяется на  две-три единицы. Поэтому  берут среднее значение быстро меняющихся показаний вольтметра.  Оно редко равно 220.</a:t>
            </a:r>
          </a:p>
          <a:p>
            <a:pPr eaLnBrk="1" hangingPunct="1">
              <a:buFontTx/>
              <a:buChar char="•"/>
            </a:pPr>
            <a:r>
              <a:rPr lang="ru-RU" altLang="ru-RU" sz="1600"/>
              <a:t>    Напряжение сети понижается в моменты, когда в квартире или в доме включаются дополнительные электрические приборы. </a:t>
            </a:r>
          </a:p>
          <a:p>
            <a:pPr eaLnBrk="1" hangingPunct="1">
              <a:buFontTx/>
              <a:buChar char="•"/>
            </a:pPr>
            <a:r>
              <a:rPr lang="ru-RU" altLang="ru-RU" sz="1600"/>
              <a:t>    Моменты включения и выключения электроприборов являются случайными и приводят к случайной изменчивости напряжения.</a:t>
            </a:r>
          </a:p>
          <a:p>
            <a:pPr eaLnBrk="1" hangingPunct="1">
              <a:buFontTx/>
              <a:buChar char="•"/>
            </a:pPr>
            <a:r>
              <a:rPr lang="ru-RU" altLang="ru-RU" sz="1600"/>
              <a:t>    Электрические приборы при небольших отклонениях напряжения от 220 работают исправно, а при значительных колебаниях напряжения могут прийти в негодность. </a:t>
            </a:r>
          </a:p>
        </p:txBody>
      </p:sp>
      <p:sp>
        <p:nvSpPr>
          <p:cNvPr id="30763" name="Rectangle 161"/>
          <p:cNvSpPr>
            <a:spLocks noChangeArrowheads="1"/>
          </p:cNvSpPr>
          <p:nvPr/>
        </p:nvSpPr>
        <p:spPr bwMode="auto">
          <a:xfrm>
            <a:off x="900113" y="1052513"/>
            <a:ext cx="7343775" cy="396875"/>
          </a:xfrm>
          <a:prstGeom prst="rect">
            <a:avLst/>
          </a:prstGeom>
          <a:noFill/>
          <a:ln w="9525">
            <a:noFill/>
            <a:miter lim="800000"/>
            <a:headEnd/>
            <a:tailEnd/>
          </a:ln>
        </p:spPr>
        <p:txBody>
          <a:bodyPr anchor="ctr">
            <a:spAutoFit/>
          </a:bodyPr>
          <a:lstStyle/>
          <a:p>
            <a:pPr eaLnBrk="1" hangingPunct="1"/>
            <a:r>
              <a:rPr lang="ru-RU" altLang="ru-RU" sz="2000" b="1"/>
              <a:t>Колебания напряжения в бытовых электрических сетях </a:t>
            </a:r>
          </a:p>
        </p:txBody>
      </p:sp>
      <p:pic>
        <p:nvPicPr>
          <p:cNvPr id="30764" name="Picture 162" descr="5678"/>
          <p:cNvPicPr>
            <a:picLocks noChangeAspect="1" noChangeArrowheads="1"/>
          </p:cNvPicPr>
          <p:nvPr/>
        </p:nvPicPr>
        <p:blipFill>
          <a:blip r:embed="rId2" cstate="print"/>
          <a:srcRect/>
          <a:stretch>
            <a:fillRect/>
          </a:stretch>
        </p:blipFill>
        <p:spPr bwMode="auto">
          <a:xfrm>
            <a:off x="7019925" y="2708275"/>
            <a:ext cx="1728788" cy="1293813"/>
          </a:xfrm>
          <a:prstGeom prst="rect">
            <a:avLst/>
          </a:prstGeom>
          <a:noFill/>
          <a:ln w="9525">
            <a:noFill/>
            <a:miter lim="800000"/>
            <a:headEnd/>
            <a:tailEnd/>
          </a:ln>
        </p:spPr>
      </p:pic>
      <p:pic>
        <p:nvPicPr>
          <p:cNvPr id="30765" name="Picture 163" descr="1234"/>
          <p:cNvPicPr>
            <a:picLocks noChangeAspect="1" noChangeArrowheads="1"/>
          </p:cNvPicPr>
          <p:nvPr/>
        </p:nvPicPr>
        <p:blipFill>
          <a:blip r:embed="rId3" cstate="print"/>
          <a:srcRect/>
          <a:stretch>
            <a:fillRect/>
          </a:stretch>
        </p:blipFill>
        <p:spPr bwMode="auto">
          <a:xfrm>
            <a:off x="1042988" y="2565400"/>
            <a:ext cx="931862" cy="11509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507413" cy="1143000"/>
          </a:xfrm>
        </p:spPr>
        <p:txBody>
          <a:bodyPr/>
          <a:lstStyle/>
          <a:p>
            <a:pPr eaLnBrk="1" hangingPunct="1"/>
            <a:r>
              <a:rPr lang="ru-RU" altLang="ru-RU" sz="3600" b="1" smtClean="0"/>
              <a:t>Примеры случайной изменчивости</a:t>
            </a:r>
          </a:p>
        </p:txBody>
      </p:sp>
      <p:sp>
        <p:nvSpPr>
          <p:cNvPr id="31747" name="Rectangle 3"/>
          <p:cNvSpPr>
            <a:spLocks noGrp="1" noChangeArrowheads="1"/>
          </p:cNvSpPr>
          <p:nvPr>
            <p:ph type="body" sz="half" idx="1"/>
          </p:nvPr>
        </p:nvSpPr>
        <p:spPr>
          <a:xfrm>
            <a:off x="468313" y="1916113"/>
            <a:ext cx="7993062" cy="792162"/>
          </a:xfrm>
        </p:spPr>
        <p:txBody>
          <a:bodyPr/>
          <a:lstStyle/>
          <a:p>
            <a:pPr eaLnBrk="1" hangingPunct="1">
              <a:buFont typeface="Wingdings" pitchFamily="2" charset="2"/>
              <a:buNone/>
            </a:pPr>
            <a:r>
              <a:rPr lang="ru-RU" altLang="ru-RU" sz="1800" smtClean="0"/>
              <a:t>В таблице представлены данные об урожайности зерновых культур </a:t>
            </a:r>
          </a:p>
          <a:p>
            <a:pPr algn="ctr" eaLnBrk="1" hangingPunct="1">
              <a:buFont typeface="Wingdings" pitchFamily="2" charset="2"/>
              <a:buNone/>
            </a:pPr>
            <a:r>
              <a:rPr lang="ru-RU" altLang="ru-RU" sz="1800" smtClean="0"/>
              <a:t>в России в центнерах с гектара</a:t>
            </a:r>
            <a:endParaRPr lang="ru-RU" altLang="ru-RU" sz="4000" smtClean="0"/>
          </a:p>
        </p:txBody>
      </p:sp>
      <p:graphicFrame>
        <p:nvGraphicFramePr>
          <p:cNvPr id="21773" name="Group 269"/>
          <p:cNvGraphicFramePr>
            <a:graphicFrameLocks noGrp="1"/>
          </p:cNvGraphicFramePr>
          <p:nvPr>
            <p:ph sz="half" idx="2"/>
          </p:nvPr>
        </p:nvGraphicFramePr>
        <p:xfrm>
          <a:off x="322263" y="2781300"/>
          <a:ext cx="8497885" cy="1371600"/>
        </p:xfrm>
        <a:graphic>
          <a:graphicData uri="http://schemas.openxmlformats.org/drawingml/2006/table">
            <a:tbl>
              <a:tblPr/>
              <a:tblGrid>
                <a:gridCol w="1880851"/>
                <a:gridCol w="662271"/>
                <a:gridCol w="662271"/>
                <a:gridCol w="662271"/>
                <a:gridCol w="660379"/>
                <a:gridCol w="660380"/>
                <a:gridCol w="662271"/>
                <a:gridCol w="662271"/>
                <a:gridCol w="664162"/>
                <a:gridCol w="658487"/>
                <a:gridCol w="662271"/>
              </a:tblGrid>
              <a:tr h="288925">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Урожайность зерновых культур в России в 1992-2001 гг. (вес после доработки)</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11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Год</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1992</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1993</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1994</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1995</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1996</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1997</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1998</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1999</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2000</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2001</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Урожайность, ц/га</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18, 0</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17, 1</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15, 3</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13, 1</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14, 9</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17, 8</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12, 9</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14, 4</a:t>
                      </a:r>
                      <a:endParaRPr kumimoji="0" lang="ru-RU" sz="1800" b="0" i="0" u="none" strike="noStrike" cap="none" normalizeH="0" baseline="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15, 6</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19, 4</a:t>
                      </a:r>
                      <a:endParaRPr kumimoji="0" lang="ru-RU" sz="1800" b="0" i="0" u="none" strike="noStrike" cap="none" normalizeH="0" baseline="0" dirty="0" smtClean="0">
                        <a:ln>
                          <a:noFill/>
                        </a:ln>
                        <a:solidFill>
                          <a:schemeClr val="tx1"/>
                        </a:solidFill>
                        <a:effectLst/>
                        <a:latin typeface="Arial" charset="0"/>
                      </a:endParaRPr>
                    </a:p>
                  </a:txBody>
                  <a:tcPr marL="91447" marR="9144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88" name="Rectangle 256"/>
          <p:cNvSpPr>
            <a:spLocks noChangeArrowheads="1"/>
          </p:cNvSpPr>
          <p:nvPr/>
        </p:nvSpPr>
        <p:spPr bwMode="auto">
          <a:xfrm>
            <a:off x="539750" y="4508500"/>
            <a:ext cx="7848600" cy="1739900"/>
          </a:xfrm>
          <a:prstGeom prst="rect">
            <a:avLst/>
          </a:prstGeom>
          <a:noFill/>
          <a:ln w="9525">
            <a:noFill/>
            <a:miter lim="800000"/>
            <a:headEnd/>
            <a:tailEnd/>
          </a:ln>
        </p:spPr>
        <p:txBody>
          <a:bodyPr anchor="ctr">
            <a:spAutoFit/>
          </a:bodyPr>
          <a:lstStyle/>
          <a:p>
            <a:pPr eaLnBrk="1" hangingPunct="1"/>
            <a:r>
              <a:rPr lang="ru-RU" altLang="ru-RU"/>
              <a:t>Урожайность зерновых культур — </a:t>
            </a:r>
            <a:r>
              <a:rPr lang="ru-RU" altLang="ru-RU" i="1"/>
              <a:t>изменчивая величина</a:t>
            </a:r>
            <a:r>
              <a:rPr lang="ru-RU" altLang="ru-RU"/>
              <a:t>. </a:t>
            </a:r>
          </a:p>
          <a:p>
            <a:pPr eaLnBrk="1" hangingPunct="1"/>
            <a:r>
              <a:rPr lang="ru-RU" altLang="ru-RU"/>
              <a:t>Ее значение зависит от многих причин, главные из которых — погодные условия и деятельность человека (удобрения, выбор посевного материала и сроков сева, совершенство уборочной техники). Можно найти в этой изменчивости закономерности? Проведите  анализ данных в таблице. </a:t>
            </a:r>
          </a:p>
        </p:txBody>
      </p:sp>
      <p:sp>
        <p:nvSpPr>
          <p:cNvPr id="31789" name="Rectangle 261"/>
          <p:cNvSpPr>
            <a:spLocks noChangeArrowheads="1"/>
          </p:cNvSpPr>
          <p:nvPr/>
        </p:nvSpPr>
        <p:spPr bwMode="auto">
          <a:xfrm>
            <a:off x="2051050" y="1557338"/>
            <a:ext cx="5040313" cy="396875"/>
          </a:xfrm>
          <a:prstGeom prst="rect">
            <a:avLst/>
          </a:prstGeom>
          <a:noFill/>
          <a:ln w="9525">
            <a:noFill/>
            <a:miter lim="800000"/>
            <a:headEnd/>
            <a:tailEnd/>
          </a:ln>
        </p:spPr>
        <p:txBody>
          <a:bodyPr anchor="ctr">
            <a:spAutoFit/>
          </a:bodyPr>
          <a:lstStyle/>
          <a:p>
            <a:pPr algn="ctr" eaLnBrk="1" hangingPunct="1"/>
            <a:r>
              <a:rPr lang="ru-RU" altLang="ru-RU" sz="2000" b="1"/>
              <a:t>Урожайность зерновых культур</a:t>
            </a:r>
          </a:p>
        </p:txBody>
      </p:sp>
      <p:pic>
        <p:nvPicPr>
          <p:cNvPr id="31790" name="Picture 264" descr="12345"/>
          <p:cNvPicPr>
            <a:picLocks noChangeAspect="1" noChangeArrowheads="1"/>
          </p:cNvPicPr>
          <p:nvPr/>
        </p:nvPicPr>
        <p:blipFill>
          <a:blip r:embed="rId2" cstate="print"/>
          <a:srcRect/>
          <a:stretch>
            <a:fillRect/>
          </a:stretch>
        </p:blipFill>
        <p:spPr bwMode="auto">
          <a:xfrm>
            <a:off x="7515225" y="4652963"/>
            <a:ext cx="1477963" cy="1112837"/>
          </a:xfrm>
          <a:prstGeom prst="rect">
            <a:avLst/>
          </a:prstGeom>
          <a:noFill/>
          <a:ln w="9525">
            <a:noFill/>
            <a:miter lim="800000"/>
            <a:headEnd/>
            <a:tailEnd/>
          </a:ln>
        </p:spPr>
      </p:pic>
      <p:pic>
        <p:nvPicPr>
          <p:cNvPr id="31791" name="Picture 268" descr="321"/>
          <p:cNvPicPr>
            <a:picLocks noChangeAspect="1" noChangeArrowheads="1"/>
          </p:cNvPicPr>
          <p:nvPr/>
        </p:nvPicPr>
        <p:blipFill>
          <a:blip r:embed="rId3" cstate="print"/>
          <a:srcRect/>
          <a:stretch>
            <a:fillRect/>
          </a:stretch>
        </p:blipFill>
        <p:spPr bwMode="auto">
          <a:xfrm>
            <a:off x="1547813" y="1341438"/>
            <a:ext cx="863600" cy="638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50825" y="274638"/>
            <a:ext cx="8435975" cy="1143000"/>
          </a:xfrm>
        </p:spPr>
        <p:txBody>
          <a:bodyPr/>
          <a:lstStyle/>
          <a:p>
            <a:pPr eaLnBrk="1" hangingPunct="1"/>
            <a:r>
              <a:rPr lang="ru-RU" altLang="ru-RU" sz="3600" b="1" smtClean="0"/>
              <a:t>Примеры случайной изменчивости</a:t>
            </a:r>
          </a:p>
        </p:txBody>
      </p:sp>
      <p:sp>
        <p:nvSpPr>
          <p:cNvPr id="32771" name="Rectangle 3"/>
          <p:cNvSpPr>
            <a:spLocks noGrp="1" noChangeArrowheads="1"/>
          </p:cNvSpPr>
          <p:nvPr>
            <p:ph type="body" sz="half" idx="1"/>
          </p:nvPr>
        </p:nvSpPr>
        <p:spPr>
          <a:xfrm>
            <a:off x="468313" y="1700213"/>
            <a:ext cx="8218487" cy="4781550"/>
          </a:xfrm>
        </p:spPr>
        <p:txBody>
          <a:bodyPr/>
          <a:lstStyle/>
          <a:p>
            <a:pPr algn="ctr" eaLnBrk="1" hangingPunct="1">
              <a:buFont typeface="Wingdings" pitchFamily="2" charset="2"/>
              <a:buNone/>
            </a:pPr>
            <a:r>
              <a:rPr lang="ru-RU" altLang="ru-RU" sz="2800" b="1" smtClean="0"/>
              <a:t>Массовое производство</a:t>
            </a:r>
            <a:endParaRPr lang="ru-RU" altLang="ru-RU" sz="2800" smtClean="0"/>
          </a:p>
          <a:p>
            <a:pPr eaLnBrk="1" hangingPunct="1">
              <a:buFont typeface="Wingdings" pitchFamily="2" charset="2"/>
              <a:buNone/>
            </a:pPr>
            <a:r>
              <a:rPr lang="ru-RU" altLang="ru-RU" sz="1800" smtClean="0"/>
              <a:t>Вес шоколадного батончика отличается от номинальной массы 50г (на обертке написано), при взвешивании отличается на 1, 5 грамма. . </a:t>
            </a:r>
          </a:p>
        </p:txBody>
      </p:sp>
      <p:sp>
        <p:nvSpPr>
          <p:cNvPr id="32772" name="Rectangle 6"/>
          <p:cNvSpPr>
            <a:spLocks noChangeArrowheads="1"/>
          </p:cNvSpPr>
          <p:nvPr/>
        </p:nvSpPr>
        <p:spPr bwMode="auto">
          <a:xfrm>
            <a:off x="971550" y="2924175"/>
            <a:ext cx="7210425" cy="2292350"/>
          </a:xfrm>
          <a:prstGeom prst="rect">
            <a:avLst/>
          </a:prstGeom>
          <a:noFill/>
          <a:ln w="9525">
            <a:noFill/>
            <a:miter lim="800000"/>
            <a:headEnd/>
            <a:tailEnd/>
          </a:ln>
        </p:spPr>
        <p:txBody>
          <a:bodyPr anchor="ctr">
            <a:spAutoFit/>
          </a:bodyPr>
          <a:lstStyle/>
          <a:p>
            <a:r>
              <a:rPr lang="ru-RU" altLang="ru-RU" sz="1600"/>
              <a:t>Ситуация встречается при массовом производстве различных изделий. </a:t>
            </a:r>
          </a:p>
          <a:p>
            <a:endParaRPr lang="ru-RU" altLang="ru-RU" sz="1600"/>
          </a:p>
          <a:p>
            <a:r>
              <a:rPr lang="ru-RU" altLang="ru-RU" sz="1600"/>
              <a:t>Если отклонение не сильно отличается от заданного стандарта, т. е. находится в пределах установленной нормы (допуска), то такое изделие считается годным. </a:t>
            </a:r>
          </a:p>
          <a:p>
            <a:r>
              <a:rPr lang="ru-RU" altLang="ru-RU" sz="1600"/>
              <a:t>Такие изделия идут в продажу или дальнейшее производство. </a:t>
            </a:r>
          </a:p>
          <a:p>
            <a:endParaRPr lang="ru-RU" altLang="ru-RU" sz="1600"/>
          </a:p>
          <a:p>
            <a:r>
              <a:rPr lang="ru-RU" altLang="ru-RU" sz="1600"/>
              <a:t>Изделия, для которых отклонения превышают допуск, считаются бракованными. </a:t>
            </a:r>
          </a:p>
        </p:txBody>
      </p:sp>
      <p:pic>
        <p:nvPicPr>
          <p:cNvPr id="32773" name="Picture 7" descr="19_08_chokolad"/>
          <p:cNvPicPr>
            <a:picLocks noChangeAspect="1" noChangeArrowheads="1"/>
          </p:cNvPicPr>
          <p:nvPr/>
        </p:nvPicPr>
        <p:blipFill>
          <a:blip r:embed="rId2" cstate="print"/>
          <a:srcRect/>
          <a:stretch>
            <a:fillRect/>
          </a:stretch>
        </p:blipFill>
        <p:spPr bwMode="auto">
          <a:xfrm>
            <a:off x="3924300" y="5229225"/>
            <a:ext cx="1728788" cy="1152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ru-RU" altLang="ru-RU" sz="3600" b="1" smtClean="0"/>
              <a:t>Рост человека</a:t>
            </a:r>
          </a:p>
        </p:txBody>
      </p:sp>
      <p:sp>
        <p:nvSpPr>
          <p:cNvPr id="33795" name="Rectangle 3"/>
          <p:cNvSpPr>
            <a:spLocks noGrp="1" noChangeArrowheads="1"/>
          </p:cNvSpPr>
          <p:nvPr>
            <p:ph type="body" sz="half" idx="1"/>
          </p:nvPr>
        </p:nvSpPr>
        <p:spPr>
          <a:xfrm>
            <a:off x="457200" y="1600200"/>
            <a:ext cx="7643813" cy="2333625"/>
          </a:xfrm>
        </p:spPr>
        <p:txBody>
          <a:bodyPr/>
          <a:lstStyle/>
          <a:p>
            <a:pPr eaLnBrk="1" hangingPunct="1"/>
            <a:r>
              <a:rPr lang="ru-RU" altLang="ru-RU" sz="1800" smtClean="0"/>
              <a:t>Невозможно заранее предсказать рост незнакомого человека. </a:t>
            </a:r>
          </a:p>
          <a:p>
            <a:pPr eaLnBrk="1" hangingPunct="1"/>
            <a:r>
              <a:rPr lang="ru-RU" altLang="ru-RU" sz="1800" smtClean="0"/>
              <a:t>Для исследователя эта величина случайная. </a:t>
            </a:r>
          </a:p>
          <a:p>
            <a:pPr eaLnBrk="1" hangingPunct="1"/>
            <a:r>
              <a:rPr lang="ru-RU" altLang="ru-RU" sz="1800" smtClean="0"/>
              <a:t>Но если измерить рост многих людей (тоже выбранных случайно), то станет видна закономерность. </a:t>
            </a:r>
          </a:p>
          <a:p>
            <a:pPr eaLnBrk="1" hangingPunct="1"/>
            <a:r>
              <a:rPr lang="ru-RU" altLang="ru-RU" sz="1800" smtClean="0"/>
              <a:t>Чтобы в этом убедиться, мы последовательно обсудим данные о росте человека по малому, среднему и большому числу наблюдений. </a:t>
            </a:r>
          </a:p>
        </p:txBody>
      </p:sp>
      <p:pic>
        <p:nvPicPr>
          <p:cNvPr id="33796" name="Picture 46" descr="12234"/>
          <p:cNvPicPr>
            <a:picLocks noChangeAspect="1" noChangeArrowheads="1"/>
          </p:cNvPicPr>
          <p:nvPr/>
        </p:nvPicPr>
        <p:blipFill>
          <a:blip r:embed="rId2" cstate="print"/>
          <a:srcRect/>
          <a:stretch>
            <a:fillRect/>
          </a:stretch>
        </p:blipFill>
        <p:spPr bwMode="auto">
          <a:xfrm>
            <a:off x="2268538" y="4149725"/>
            <a:ext cx="1798637" cy="13493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ru-RU" altLang="ru-RU" sz="4000" b="1" smtClean="0"/>
              <a:t>Малая выборка</a:t>
            </a:r>
            <a:r>
              <a:rPr lang="ru-RU" altLang="ru-RU" sz="4000" smtClean="0"/>
              <a:t>.</a:t>
            </a:r>
          </a:p>
        </p:txBody>
      </p:sp>
      <p:sp>
        <p:nvSpPr>
          <p:cNvPr id="34819" name="Rectangle 3"/>
          <p:cNvSpPr>
            <a:spLocks noGrp="1" noChangeArrowheads="1"/>
          </p:cNvSpPr>
          <p:nvPr>
            <p:ph type="body" sz="half" idx="1"/>
          </p:nvPr>
        </p:nvSpPr>
        <p:spPr>
          <a:xfrm>
            <a:off x="468313" y="1773238"/>
            <a:ext cx="7858125" cy="1035050"/>
          </a:xfrm>
        </p:spPr>
        <p:txBody>
          <a:bodyPr/>
          <a:lstStyle/>
          <a:p>
            <a:pPr eaLnBrk="1" hangingPunct="1">
              <a:buFont typeface="Wingdings" pitchFamily="2" charset="2"/>
              <a:buNone/>
            </a:pPr>
            <a:r>
              <a:rPr lang="ru-RU" altLang="ru-RU" sz="1800" smtClean="0"/>
              <a:t>В таблице приведен рост (в сантиметрах) десяти случайно </a:t>
            </a:r>
          </a:p>
          <a:p>
            <a:pPr eaLnBrk="1" hangingPunct="1">
              <a:buFont typeface="Wingdings" pitchFamily="2" charset="2"/>
              <a:buNone/>
            </a:pPr>
            <a:r>
              <a:rPr lang="ru-RU" altLang="ru-RU" sz="1800" smtClean="0"/>
              <a:t>выбранных девушек.</a:t>
            </a:r>
          </a:p>
        </p:txBody>
      </p:sp>
      <p:graphicFrame>
        <p:nvGraphicFramePr>
          <p:cNvPr id="11394" name="Group 130"/>
          <p:cNvGraphicFramePr>
            <a:graphicFrameLocks noGrp="1"/>
          </p:cNvGraphicFramePr>
          <p:nvPr>
            <p:ph sz="half" idx="2"/>
          </p:nvPr>
        </p:nvGraphicFramePr>
        <p:xfrm>
          <a:off x="1258888" y="2636838"/>
          <a:ext cx="5834062" cy="1203325"/>
        </p:xfrm>
        <a:graphic>
          <a:graphicData uri="http://schemas.openxmlformats.org/drawingml/2006/table">
            <a:tbl>
              <a:tblPr/>
              <a:tblGrid>
                <a:gridCol w="586525"/>
                <a:gridCol w="582626"/>
                <a:gridCol w="582627"/>
                <a:gridCol w="580678"/>
                <a:gridCol w="586524"/>
                <a:gridCol w="582627"/>
                <a:gridCol w="580678"/>
                <a:gridCol w="582626"/>
                <a:gridCol w="582627"/>
                <a:gridCol w="586524"/>
              </a:tblGrid>
              <a:tr h="701410">
                <a:tc gridSpan="10">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Рост 10 случайно выбранных девушек, см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(первая группа)</a:t>
                      </a:r>
                      <a:endParaRPr kumimoji="0" lang="ru-RU" sz="2000" b="0" i="0" u="none" strike="noStrike" cap="none" normalizeH="0" baseline="0" dirty="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019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164</a:t>
                      </a:r>
                      <a:endParaRPr kumimoji="0" lang="ru-RU" sz="2000" b="0" i="0" u="none" strike="noStrike" cap="none" normalizeH="0" baseline="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170</a:t>
                      </a:r>
                      <a:endParaRPr kumimoji="0" lang="ru-RU" sz="2000" b="0" i="0" u="none" strike="noStrike" cap="none" normalizeH="0" baseline="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160</a:t>
                      </a:r>
                      <a:endParaRPr kumimoji="0" lang="ru-RU" sz="2000" b="0" i="0" u="none" strike="noStrike" cap="none" normalizeH="0" baseline="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163</a:t>
                      </a:r>
                      <a:endParaRPr kumimoji="0" lang="ru-RU" sz="2000" b="0" i="0" u="none" strike="noStrike" cap="none" normalizeH="0" baseline="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170</a:t>
                      </a:r>
                      <a:endParaRPr kumimoji="0" lang="ru-RU" sz="2000" b="0" i="0" u="none" strike="noStrike" cap="none" normalizeH="0" baseline="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171</a:t>
                      </a:r>
                      <a:endParaRPr kumimoji="0" lang="ru-RU" sz="2000" b="0" i="0" u="none" strike="noStrike" cap="none" normalizeH="0" baseline="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166</a:t>
                      </a:r>
                      <a:endParaRPr kumimoji="0" lang="ru-RU" sz="2000" b="0" i="0" u="none" strike="noStrike" cap="none" normalizeH="0" baseline="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169</a:t>
                      </a:r>
                      <a:endParaRPr kumimoji="0" lang="ru-RU" sz="2000" b="0" i="0" u="none" strike="noStrike" cap="none" normalizeH="0" baseline="0" dirty="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166</a:t>
                      </a:r>
                      <a:endParaRPr kumimoji="0" lang="ru-RU" sz="2000" b="0" i="0" u="none" strike="noStrike" cap="none" normalizeH="0" baseline="0" dirty="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165</a:t>
                      </a:r>
                      <a:endParaRPr kumimoji="0" lang="ru-RU" sz="2000" b="0" i="0" u="none" strike="noStrike" cap="none" normalizeH="0" baseline="0" dirty="0" smtClean="0">
                        <a:ln>
                          <a:noFill/>
                        </a:ln>
                        <a:solidFill>
                          <a:schemeClr val="tx1"/>
                        </a:solidFill>
                        <a:effectLst/>
                        <a:latin typeface="Arial" charset="0"/>
                      </a:endParaRPr>
                    </a:p>
                  </a:txBody>
                  <a:tcPr marL="91452" marR="91452" marT="45744" marB="4574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46" name="Text Box 124"/>
          <p:cNvSpPr txBox="1">
            <a:spLocks noChangeArrowheads="1"/>
          </p:cNvSpPr>
          <p:nvPr/>
        </p:nvSpPr>
        <p:spPr bwMode="auto">
          <a:xfrm>
            <a:off x="539750" y="4076700"/>
            <a:ext cx="8353425" cy="1754188"/>
          </a:xfrm>
          <a:prstGeom prst="rect">
            <a:avLst/>
          </a:prstGeom>
          <a:noFill/>
          <a:ln w="9525">
            <a:noFill/>
            <a:miter lim="800000"/>
            <a:headEnd/>
            <a:tailEnd/>
          </a:ln>
        </p:spPr>
        <p:txBody>
          <a:bodyPr>
            <a:spAutoFit/>
          </a:bodyPr>
          <a:lstStyle/>
          <a:p>
            <a:pPr algn="ctr" eaLnBrk="1" hangingPunct="1"/>
            <a:r>
              <a:rPr lang="ru-RU" altLang="ru-RU"/>
              <a:t>Рост человека изменчив. Среднее арифметическое этого набора чисел равно 166,4 см, а медиана — 166 см. </a:t>
            </a:r>
          </a:p>
          <a:p>
            <a:pPr algn="ctr" eaLnBrk="1" hangingPunct="1"/>
            <a:r>
              <a:rPr lang="ru-RU" altLang="ru-RU"/>
              <a:t>Размах чисел в этой таблице равен 11 см. </a:t>
            </a:r>
          </a:p>
          <a:p>
            <a:pPr algn="ctr" eaLnBrk="1" hangingPunct="1"/>
            <a:r>
              <a:rPr lang="ru-RU" altLang="ru-RU"/>
              <a:t>Следовательно, среднее арифметическое и медиана более устойчивы, чем результаты отдельных измерений. </a:t>
            </a:r>
          </a:p>
          <a:p>
            <a:pPr algn="ctr" eaLnBrk="1" hangingPunct="1"/>
            <a:r>
              <a:rPr lang="ru-RU" altLang="ru-RU" b="1"/>
              <a:t>Это — единственная закономерность.</a:t>
            </a:r>
          </a:p>
        </p:txBody>
      </p:sp>
      <p:pic>
        <p:nvPicPr>
          <p:cNvPr id="34847" name="Picture 131" descr="5"/>
          <p:cNvPicPr>
            <a:picLocks noChangeAspect="1" noChangeArrowheads="1"/>
          </p:cNvPicPr>
          <p:nvPr/>
        </p:nvPicPr>
        <p:blipFill>
          <a:blip r:embed="rId2" cstate="print"/>
          <a:srcRect/>
          <a:stretch>
            <a:fillRect/>
          </a:stretch>
        </p:blipFill>
        <p:spPr bwMode="auto">
          <a:xfrm>
            <a:off x="7596188" y="1052513"/>
            <a:ext cx="957262" cy="14398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46088" y="20638"/>
            <a:ext cx="8229600" cy="1143000"/>
          </a:xfrm>
        </p:spPr>
        <p:txBody>
          <a:bodyPr/>
          <a:lstStyle/>
          <a:p>
            <a:pPr eaLnBrk="1" hangingPunct="1"/>
            <a:r>
              <a:rPr lang="ru-RU" altLang="ru-RU" sz="3600" b="1" smtClean="0"/>
              <a:t>Средняя выборка</a:t>
            </a:r>
          </a:p>
        </p:txBody>
      </p:sp>
      <p:sp>
        <p:nvSpPr>
          <p:cNvPr id="35843" name="Rectangle 3"/>
          <p:cNvSpPr>
            <a:spLocks noGrp="1" noChangeArrowheads="1"/>
          </p:cNvSpPr>
          <p:nvPr>
            <p:ph type="body" sz="half" idx="1"/>
          </p:nvPr>
        </p:nvSpPr>
        <p:spPr>
          <a:xfrm>
            <a:off x="498475" y="981075"/>
            <a:ext cx="8362950" cy="935038"/>
          </a:xfrm>
        </p:spPr>
        <p:txBody>
          <a:bodyPr/>
          <a:lstStyle/>
          <a:p>
            <a:pPr eaLnBrk="1" hangingPunct="1">
              <a:buFont typeface="Wingdings" pitchFamily="2" charset="2"/>
              <a:buNone/>
            </a:pPr>
            <a:r>
              <a:rPr lang="ru-RU" altLang="ru-RU" sz="1800" smtClean="0"/>
              <a:t>Пополним наш запас наблюдений. К десяти значениям роста добавим еще тридцать значений новых наблюдений и занесем их в таблицу.</a:t>
            </a:r>
          </a:p>
        </p:txBody>
      </p:sp>
      <p:graphicFrame>
        <p:nvGraphicFramePr>
          <p:cNvPr id="12761" name="Group 473"/>
          <p:cNvGraphicFramePr>
            <a:graphicFrameLocks noGrp="1"/>
          </p:cNvGraphicFramePr>
          <p:nvPr>
            <p:ph sz="half" idx="2"/>
          </p:nvPr>
        </p:nvGraphicFramePr>
        <p:xfrm>
          <a:off x="1476375" y="1773238"/>
          <a:ext cx="6407150" cy="2193925"/>
        </p:xfrm>
        <a:graphic>
          <a:graphicData uri="http://schemas.openxmlformats.org/drawingml/2006/table">
            <a:tbl>
              <a:tblPr/>
              <a:tblGrid>
                <a:gridCol w="639126"/>
                <a:gridCol w="644422"/>
                <a:gridCol w="637361"/>
                <a:gridCol w="640891"/>
                <a:gridCol w="642658"/>
                <a:gridCol w="640892"/>
                <a:gridCol w="640891"/>
                <a:gridCol w="637361"/>
                <a:gridCol w="644422"/>
                <a:gridCol w="639126"/>
              </a:tblGrid>
              <a:tr h="365654">
                <a:tc gridSpan="10">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Рост 50 случайно выбранных девушек, см</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656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164</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170</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160</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163</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170</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171</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166</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169</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166</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165</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167</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164</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168</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164</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167</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165</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164</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158</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159</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167</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161</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169</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162</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170</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168</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165</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165</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166</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164</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173</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158</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166</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168</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167</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161</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167</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165</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168</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165</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164</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6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163</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169</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161</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162</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163</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160</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166</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169</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172</a:t>
                      </a:r>
                      <a:endParaRPr kumimoji="0" lang="ru-RU" sz="1800" b="0" i="0" u="none" strike="noStrike" cap="none" normalizeH="0" baseline="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160</a:t>
                      </a:r>
                      <a:endParaRPr kumimoji="0" lang="ru-RU" sz="1800" b="0" i="0" u="none" strike="noStrike" cap="none" normalizeH="0" baseline="0" dirty="0" smtClean="0">
                        <a:ln>
                          <a:noFill/>
                        </a:ln>
                        <a:solidFill>
                          <a:schemeClr val="tx1"/>
                        </a:solidFill>
                        <a:effectLst/>
                        <a:latin typeface="Arial" charset="0"/>
                      </a:endParaRPr>
                    </a:p>
                  </a:txBody>
                  <a:tcPr marL="91418" marR="91418"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914" name="Text Box 471"/>
          <p:cNvSpPr txBox="1">
            <a:spLocks noChangeArrowheads="1"/>
          </p:cNvSpPr>
          <p:nvPr/>
        </p:nvSpPr>
        <p:spPr bwMode="auto">
          <a:xfrm>
            <a:off x="468313" y="4292600"/>
            <a:ext cx="7991475" cy="1803400"/>
          </a:xfrm>
          <a:prstGeom prst="rect">
            <a:avLst/>
          </a:prstGeom>
          <a:noFill/>
          <a:ln w="9525">
            <a:noFill/>
            <a:miter lim="800000"/>
            <a:headEnd/>
            <a:tailEnd/>
          </a:ln>
        </p:spPr>
        <p:txBody>
          <a:bodyPr>
            <a:spAutoFit/>
          </a:bodyPr>
          <a:lstStyle/>
          <a:p>
            <a:pPr indent="177800" algn="just" eaLnBrk="1" hangingPunct="1"/>
            <a:r>
              <a:rPr lang="ru-RU" altLang="ru-RU" sz="1600"/>
              <a:t>Среднее значение роста в этой выборке равно 165, 3 см, а медиана — 165 см. Эти значения мало отличаются от тех, что были получены для первых двух выборок. А вот размах колебаний роста увеличился до 15 см. Это естественно. </a:t>
            </a:r>
          </a:p>
          <a:p>
            <a:pPr indent="177800" algn="just" eaLnBrk="1" hangingPunct="1"/>
            <a:r>
              <a:rPr lang="ru-RU" altLang="ru-RU" sz="1600"/>
              <a:t>Чем больше человек мы случайно выбираем, тем больше шансы, что среди них попадутся более высокие и более низкие люди.</a:t>
            </a:r>
          </a:p>
          <a:p>
            <a:pPr indent="177800" algn="just" eaLnBrk="1" hangingPunct="1"/>
            <a:r>
              <a:rPr lang="ru-RU" altLang="ru-RU" sz="1600"/>
              <a:t> Поэтому размах значений роста может увеличиваться, а среднее значение роста остается практически неизменным.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ru-RU" altLang="ru-RU" sz="3600" b="1" smtClean="0"/>
              <a:t>Средняя выборка.</a:t>
            </a:r>
          </a:p>
        </p:txBody>
      </p:sp>
      <p:sp>
        <p:nvSpPr>
          <p:cNvPr id="36867" name="Rectangle 3"/>
          <p:cNvSpPr>
            <a:spLocks noGrp="1" noChangeArrowheads="1"/>
          </p:cNvSpPr>
          <p:nvPr>
            <p:ph type="body" sz="half" idx="1"/>
          </p:nvPr>
        </p:nvSpPr>
        <p:spPr>
          <a:xfrm>
            <a:off x="468313" y="1412875"/>
            <a:ext cx="7991475" cy="1757363"/>
          </a:xfrm>
        </p:spPr>
        <p:txBody>
          <a:bodyPr/>
          <a:lstStyle/>
          <a:p>
            <a:pPr eaLnBrk="1" hangingPunct="1">
              <a:lnSpc>
                <a:spcPct val="80000"/>
              </a:lnSpc>
            </a:pPr>
            <a:r>
              <a:rPr lang="ru-RU" altLang="ru-RU" sz="1800" smtClean="0"/>
              <a:t>Лучше представить набор  этих чисел наглядно, например, в виде столбиковой диаграммы. </a:t>
            </a:r>
          </a:p>
          <a:p>
            <a:pPr eaLnBrk="1" hangingPunct="1">
              <a:lnSpc>
                <a:spcPct val="80000"/>
              </a:lnSpc>
            </a:pPr>
            <a:r>
              <a:rPr lang="ru-RU" altLang="ru-RU" sz="1800" smtClean="0"/>
              <a:t>По оси абсцисс будем откладывать рост, начиная с наименьшего значения 158 см, с шагом 1 см. </a:t>
            </a:r>
          </a:p>
          <a:p>
            <a:pPr eaLnBrk="1" hangingPunct="1">
              <a:lnSpc>
                <a:spcPct val="80000"/>
              </a:lnSpc>
            </a:pPr>
            <a:r>
              <a:rPr lang="ru-RU" altLang="ru-RU" sz="1800" smtClean="0"/>
              <a:t>Высота столбика будет показывать, сколько в выборке девушек с заданным ростом. </a:t>
            </a:r>
          </a:p>
        </p:txBody>
      </p:sp>
      <p:sp>
        <p:nvSpPr>
          <p:cNvPr id="36868" name="Rectangle 7"/>
          <p:cNvSpPr>
            <a:spLocks noChangeArrowheads="1"/>
          </p:cNvSpPr>
          <p:nvPr/>
        </p:nvSpPr>
        <p:spPr bwMode="auto">
          <a:xfrm>
            <a:off x="0" y="2266950"/>
            <a:ext cx="9144000" cy="0"/>
          </a:xfrm>
          <a:prstGeom prst="rect">
            <a:avLst/>
          </a:prstGeom>
          <a:noFill/>
          <a:ln w="9525">
            <a:noFill/>
            <a:miter lim="800000"/>
            <a:headEnd/>
            <a:tailEnd/>
          </a:ln>
        </p:spPr>
        <p:txBody>
          <a:bodyPr wrap="none" anchor="ctr">
            <a:spAutoFit/>
          </a:bodyPr>
          <a:lstStyle/>
          <a:p>
            <a:endParaRPr lang="ru-RU" altLang="ru-RU"/>
          </a:p>
        </p:txBody>
      </p:sp>
      <p:pic>
        <p:nvPicPr>
          <p:cNvPr id="36869" name="Рисунок 7" descr="\begin{figure}\epsffile{pictures.mp.new/chapt4.1.eps}\end{figure}"/>
          <p:cNvPicPr>
            <a:picLocks noChangeAspect="1" noChangeArrowheads="1"/>
          </p:cNvPicPr>
          <p:nvPr/>
        </p:nvPicPr>
        <p:blipFill>
          <a:blip r:embed="rId2" cstate="print"/>
          <a:srcRect/>
          <a:stretch>
            <a:fillRect/>
          </a:stretch>
        </p:blipFill>
        <p:spPr bwMode="auto">
          <a:xfrm>
            <a:off x="3059113" y="2852738"/>
            <a:ext cx="3168650" cy="2160587"/>
          </a:xfrm>
          <a:prstGeom prst="rect">
            <a:avLst/>
          </a:prstGeom>
          <a:noFill/>
          <a:ln w="9525">
            <a:noFill/>
            <a:miter lim="800000"/>
            <a:headEnd/>
            <a:tailEnd/>
          </a:ln>
        </p:spPr>
      </p:pic>
      <p:graphicFrame>
        <p:nvGraphicFramePr>
          <p:cNvPr id="13334" name="Group 22"/>
          <p:cNvGraphicFramePr>
            <a:graphicFrameLocks noGrp="1"/>
          </p:cNvGraphicFramePr>
          <p:nvPr/>
        </p:nvGraphicFramePr>
        <p:xfrm>
          <a:off x="4479925" y="2266950"/>
          <a:ext cx="207963" cy="517525"/>
        </p:xfrm>
        <a:graphic>
          <a:graphicData uri="http://schemas.openxmlformats.org/drawingml/2006/table">
            <a:tbl>
              <a:tblPr/>
              <a:tblGrid>
                <a:gridCol w="207968"/>
              </a:tblGrid>
              <a:tr h="51752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marL="91284" marR="91284" marT="45618" marB="45618" anchor="ctr" horzOverflow="overflow">
                    <a:lnL cap="flat">
                      <a:noFill/>
                    </a:lnL>
                    <a:lnR cap="flat">
                      <a:noFill/>
                    </a:lnR>
                    <a:lnT cap="flat">
                      <a:noFill/>
                    </a:lnT>
                    <a:lnB cap="flat">
                      <a:noFill/>
                    </a:lnB>
                    <a:lnTlToBr>
                      <a:noFill/>
                    </a:lnTlToBr>
                    <a:lnBlToTr>
                      <a:noFill/>
                    </a:lnBlToTr>
                    <a:noFill/>
                  </a:tcPr>
                </a:tc>
              </a:tr>
            </a:tbl>
          </a:graphicData>
        </a:graphic>
      </p:graphicFrame>
      <p:sp>
        <p:nvSpPr>
          <p:cNvPr id="36872" name="Text Box 18"/>
          <p:cNvSpPr txBox="1">
            <a:spLocks noChangeArrowheads="1"/>
          </p:cNvSpPr>
          <p:nvPr/>
        </p:nvSpPr>
        <p:spPr bwMode="auto">
          <a:xfrm>
            <a:off x="611188" y="5013325"/>
            <a:ext cx="7632700" cy="1100138"/>
          </a:xfrm>
          <a:prstGeom prst="rect">
            <a:avLst/>
          </a:prstGeom>
          <a:noFill/>
          <a:ln w="9525">
            <a:noFill/>
            <a:miter lim="800000"/>
            <a:headEnd/>
            <a:tailEnd/>
          </a:ln>
        </p:spPr>
        <p:txBody>
          <a:bodyPr>
            <a:spAutoFit/>
          </a:bodyPr>
          <a:lstStyle/>
          <a:p>
            <a:pPr eaLnBrk="1" hangingPunct="1">
              <a:buFontTx/>
              <a:buChar char="•"/>
            </a:pPr>
            <a:r>
              <a:rPr lang="ru-RU" altLang="ru-RU" sz="1600"/>
              <a:t>На диаграмме видно, что девушек с ростом около 165 см больше, чем девушек, рост которых сильно отклоняется от среднего значения. </a:t>
            </a:r>
          </a:p>
          <a:p>
            <a:pPr eaLnBrk="1" hangingPunct="1">
              <a:buFontTx/>
              <a:buChar char="•"/>
            </a:pPr>
            <a:r>
              <a:rPr lang="ru-RU" altLang="ru-RU" sz="1600"/>
              <a:t>Получившаяся диаграмма по форме отдаленно напоминает </a:t>
            </a:r>
            <a:r>
              <a:rPr lang="ru-RU" altLang="ru-RU"/>
              <a:t>колоколообразную </a:t>
            </a:r>
            <a:r>
              <a:rPr lang="ru-RU" altLang="ru-RU" sz="1600"/>
              <a:t> кривую.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Тема Office">
  <a:themeElements>
    <a:clrScheme name="Office Theme 1">
      <a:dk1>
        <a:srgbClr val="272776"/>
      </a:dk1>
      <a:lt1>
        <a:srgbClr val="F3F1E4"/>
      </a:lt1>
      <a:dk2>
        <a:srgbClr val="272776"/>
      </a:dk2>
      <a:lt2>
        <a:srgbClr val="808080"/>
      </a:lt2>
      <a:accent1>
        <a:srgbClr val="99CCFF"/>
      </a:accent1>
      <a:accent2>
        <a:srgbClr val="CCCCFF"/>
      </a:accent2>
      <a:accent3>
        <a:srgbClr val="F8F7EF"/>
      </a:accent3>
      <a:accent4>
        <a:srgbClr val="202064"/>
      </a:accent4>
      <a:accent5>
        <a:srgbClr val="CAE2FF"/>
      </a:accent5>
      <a:accent6>
        <a:srgbClr val="B9B9E7"/>
      </a:accent6>
      <a:hlink>
        <a:srgbClr val="3333CC"/>
      </a:hlink>
      <a:folHlink>
        <a:srgbClr val="AF67FF"/>
      </a:folHlink>
    </a:clrScheme>
    <a:fontScheme name="Тема Office">
      <a:majorFont>
        <a:latin typeface="Century Gothic"/>
        <a:ea typeface=""/>
        <a:cs typeface=""/>
      </a:majorFont>
      <a:minorFont>
        <a:latin typeface="Century Gothic"/>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272776"/>
        </a:dk1>
        <a:lt1>
          <a:srgbClr val="F3F1E4"/>
        </a:lt1>
        <a:dk2>
          <a:srgbClr val="272776"/>
        </a:dk2>
        <a:lt2>
          <a:srgbClr val="808080"/>
        </a:lt2>
        <a:accent1>
          <a:srgbClr val="99CCFF"/>
        </a:accent1>
        <a:accent2>
          <a:srgbClr val="CCCCFF"/>
        </a:accent2>
        <a:accent3>
          <a:srgbClr val="F8F7EF"/>
        </a:accent3>
        <a:accent4>
          <a:srgbClr val="202064"/>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272776"/>
        </a:dk1>
        <a:lt1>
          <a:srgbClr val="F3F1E4"/>
        </a:lt1>
        <a:dk2>
          <a:srgbClr val="272776"/>
        </a:dk2>
        <a:lt2>
          <a:srgbClr val="777777"/>
        </a:lt2>
        <a:accent1>
          <a:srgbClr val="B8CFFB"/>
        </a:accent1>
        <a:accent2>
          <a:srgbClr val="DF8F74"/>
        </a:accent2>
        <a:accent3>
          <a:srgbClr val="F8F7EF"/>
        </a:accent3>
        <a:accent4>
          <a:srgbClr val="202064"/>
        </a:accent4>
        <a:accent5>
          <a:srgbClr val="D8E4FD"/>
        </a:accent5>
        <a:accent6>
          <a:srgbClr val="CA8168"/>
        </a:accent6>
        <a:hlink>
          <a:srgbClr val="7F97C2"/>
        </a:hlink>
        <a:folHlink>
          <a:srgbClr val="8BBE8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392</TotalTime>
  <Words>1199</Words>
  <Application>Microsoft Office PowerPoint</Application>
  <PresentationFormat>Экран (4:3)</PresentationFormat>
  <Paragraphs>211</Paragraphs>
  <Slides>14</Slides>
  <Notes>0</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2</vt:i4>
      </vt:variant>
      <vt:variant>
        <vt:lpstr>Заголовки слайдов</vt:lpstr>
      </vt:variant>
      <vt:variant>
        <vt:i4>14</vt:i4>
      </vt:variant>
    </vt:vector>
  </HeadingPairs>
  <TitlesOfParts>
    <vt:vector size="27" baseType="lpstr">
      <vt:lpstr>Arial</vt:lpstr>
      <vt:lpstr>Calibri</vt:lpstr>
      <vt:lpstr>Century Gothic</vt:lpstr>
      <vt:lpstr>Microsoft YaHei</vt:lpstr>
      <vt:lpstr>Times New Roman</vt:lpstr>
      <vt:lpstr>Tahoma</vt:lpstr>
      <vt:lpstr>Georgia</vt:lpstr>
      <vt:lpstr>Century Schoolbook</vt:lpstr>
      <vt:lpstr>Comic Sans MS</vt:lpstr>
      <vt:lpstr>Arial Unicode MS</vt:lpstr>
      <vt:lpstr>Wingdings</vt:lpstr>
      <vt:lpstr>Тема Office</vt:lpstr>
      <vt:lpstr>2_Тема Office</vt:lpstr>
      <vt:lpstr>Слайд 1</vt:lpstr>
      <vt:lpstr>Случайная изменчивость</vt:lpstr>
      <vt:lpstr>Примеры случайной изменчивости</vt:lpstr>
      <vt:lpstr>Примеры случайной изменчивости</vt:lpstr>
      <vt:lpstr>Примеры случайной изменчивости</vt:lpstr>
      <vt:lpstr>Рост человека</vt:lpstr>
      <vt:lpstr>Малая выборка.</vt:lpstr>
      <vt:lpstr>Средняя выборка</vt:lpstr>
      <vt:lpstr>Средняя выборка.</vt:lpstr>
      <vt:lpstr>Большая выборка</vt:lpstr>
      <vt:lpstr>Большая выборка (вывод)</vt:lpstr>
      <vt:lpstr>Точность измерений.</vt:lpstr>
      <vt:lpstr>Точность измерений</vt:lpstr>
      <vt:lpstr>Точность измерений</vt:lpstr>
    </vt:vector>
  </TitlesOfParts>
  <Company>Школа №80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Статистика и вероятность в школе.</dc:title>
  <dc:creator>Александр</dc:creator>
  <cp:lastModifiedBy>User</cp:lastModifiedBy>
  <cp:revision>38</cp:revision>
  <dcterms:created xsi:type="dcterms:W3CDTF">2009-10-13T08:03:13Z</dcterms:created>
  <dcterms:modified xsi:type="dcterms:W3CDTF">2023-10-21T16:42:15Z</dcterms:modified>
</cp:coreProperties>
</file>