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BBC853CD-10D9-40D6-9C0D-305B3CA1536A}" type="datetimeFigureOut">
              <a:rPr lang="ru-RU" smtClean="0"/>
              <a:t>24.10.2023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12AAA8B3-62DB-4F50-BCFA-5667B8147A4C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C853CD-10D9-40D6-9C0D-305B3CA1536A}" type="datetimeFigureOut">
              <a:rPr lang="ru-RU" smtClean="0"/>
              <a:t>24.10.2023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AA8B3-62DB-4F50-BCFA-5667B8147A4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/>
          <a:p>
            <a:fld id="{BBC853CD-10D9-40D6-9C0D-305B3CA1536A}" type="datetimeFigureOut">
              <a:rPr lang="ru-RU" smtClean="0"/>
              <a:t>24.10.2023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12AAA8B3-62DB-4F50-BCFA-5667B8147A4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C853CD-10D9-40D6-9C0D-305B3CA1536A}" type="datetimeFigureOut">
              <a:rPr lang="ru-RU" smtClean="0"/>
              <a:t>24.10.2023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AA8B3-62DB-4F50-BCFA-5667B8147A4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BC853CD-10D9-40D6-9C0D-305B3CA1536A}" type="datetimeFigureOut">
              <a:rPr lang="ru-RU" smtClean="0"/>
              <a:t>24.10.2023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/>
          <a:p>
            <a:fld id="{12AAA8B3-62DB-4F50-BCFA-5667B8147A4C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C853CD-10D9-40D6-9C0D-305B3CA1536A}" type="datetimeFigureOut">
              <a:rPr lang="ru-RU" smtClean="0"/>
              <a:t>24.10.2023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AA8B3-62DB-4F50-BCFA-5667B8147A4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C853CD-10D9-40D6-9C0D-305B3CA1536A}" type="datetimeFigureOut">
              <a:rPr lang="ru-RU" smtClean="0"/>
              <a:t>24.10.2023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AA8B3-62DB-4F50-BCFA-5667B8147A4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C853CD-10D9-40D6-9C0D-305B3CA1536A}" type="datetimeFigureOut">
              <a:rPr lang="ru-RU" smtClean="0"/>
              <a:t>24.10.2023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AA8B3-62DB-4F50-BCFA-5667B8147A4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BC853CD-10D9-40D6-9C0D-305B3CA1536A}" type="datetimeFigureOut">
              <a:rPr lang="ru-RU" smtClean="0"/>
              <a:t>24.10.2023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AA8B3-62DB-4F50-BCFA-5667B8147A4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C853CD-10D9-40D6-9C0D-305B3CA1536A}" type="datetimeFigureOut">
              <a:rPr lang="ru-RU" smtClean="0"/>
              <a:t>24.10.2023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AA8B3-62DB-4F50-BCFA-5667B8147A4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C853CD-10D9-40D6-9C0D-305B3CA1536A}" type="datetimeFigureOut">
              <a:rPr lang="ru-RU" smtClean="0"/>
              <a:t>24.10.2023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AA8B3-62DB-4F50-BCFA-5667B8147A4C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/>
              <a:t>Образец текста</a:t>
            </a:r>
          </a:p>
          <a:p>
            <a:pPr lvl="1" eaLnBrk="1" latinLnBrk="0" hangingPunct="1"/>
            <a:r>
              <a:rPr kumimoji="0" lang="ru-RU"/>
              <a:t>Второй уровень</a:t>
            </a:r>
          </a:p>
          <a:p>
            <a:pPr lvl="2" eaLnBrk="1" latinLnBrk="0" hangingPunct="1"/>
            <a:r>
              <a:rPr kumimoji="0" lang="ru-RU"/>
              <a:t>Третий уровень</a:t>
            </a:r>
          </a:p>
          <a:p>
            <a:pPr lvl="3" eaLnBrk="1" latinLnBrk="0" hangingPunct="1"/>
            <a:r>
              <a:rPr kumimoji="0" lang="ru-RU"/>
              <a:t>Четвертый уровень</a:t>
            </a:r>
          </a:p>
          <a:p>
            <a:pPr lvl="4" eaLnBrk="1" latinLnBrk="0" hangingPunct="1"/>
            <a:r>
              <a:rPr kumimoji="0" lang="ru-RU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BBC853CD-10D9-40D6-9C0D-305B3CA1536A}" type="datetimeFigureOut">
              <a:rPr lang="ru-RU" smtClean="0"/>
              <a:t>24.10.2023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12AAA8B3-62DB-4F50-BCFA-5667B8147A4C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ru-RU" dirty="0"/>
              <a:t>Полемика вокруг романа И.С.Тургенева «Отцы и дети»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680068"/>
          </a:xfrm>
        </p:spPr>
        <p:txBody>
          <a:bodyPr>
            <a:noAutofit/>
          </a:bodyPr>
          <a:lstStyle/>
          <a:p>
            <a:pPr algn="ctr"/>
            <a:r>
              <a:rPr lang="ru-RU" sz="1800" dirty="0"/>
              <a:t>Взгляд самого писателя, который сумел верно почувствовать нарождающийся новый тип героя, но не встал на его сторону. 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42984"/>
            <a:ext cx="7400948" cy="5500726"/>
          </a:xfrm>
        </p:spPr>
        <p:txBody>
          <a:bodyPr>
            <a:normAutofit fontScale="47500" lnSpcReduction="20000"/>
          </a:bodyPr>
          <a:lstStyle/>
          <a:p>
            <a:pPr algn="just"/>
            <a:r>
              <a:rPr lang="ru-RU" sz="3600" dirty="0"/>
              <a:t>«Хотел ли  я обругать  Базарова  или  его  превознести? Я этого  сам  не знаю,  ибо я не знаю,  люблю  я его  или  ненавижу!»</a:t>
            </a:r>
          </a:p>
          <a:p>
            <a:pPr algn="just">
              <a:buNone/>
            </a:pPr>
            <a:r>
              <a:rPr lang="ru-RU" sz="3600" dirty="0"/>
              <a:t> </a:t>
            </a:r>
          </a:p>
          <a:p>
            <a:pPr algn="just"/>
            <a:r>
              <a:rPr lang="ru-RU" sz="3600" dirty="0"/>
              <a:t>«Вся  моя  повесть  направлена  против дворянства  как  передового  класса»</a:t>
            </a:r>
          </a:p>
          <a:p>
            <a:pPr algn="just">
              <a:buNone/>
            </a:pPr>
            <a:endParaRPr lang="ru-RU" sz="3600" dirty="0"/>
          </a:p>
          <a:p>
            <a:pPr algn="just"/>
            <a:r>
              <a:rPr lang="ru-RU" sz="3600" dirty="0"/>
              <a:t>«Выпущенным  мною  словом  „нигилист“  воспользовались  тогда  многие,  которые  ждали  только  случая,  предлога,  чтобы остановить  движение,  овладевшее  русским  обществом… Когда  я вернулся в Петербург,  в самый  день  известных  пожаров  </a:t>
            </a:r>
            <a:r>
              <a:rPr lang="ru-RU" sz="3600" dirty="0" err="1"/>
              <a:t>Апраксинского</a:t>
            </a:r>
            <a:r>
              <a:rPr lang="ru-RU" sz="3600" dirty="0"/>
              <a:t>  двора,  слово „нигилист“  уже  было  подхвачено  тысячами  голосов,  и первое  восклицание,  вырвавшееся  из уст  первого  знакомого,  встреченного  мною  на Невском,  было:  „Посмотрите, что ваши нигилисты делают! Жгут Петербург!“</a:t>
            </a:r>
          </a:p>
          <a:p>
            <a:pPr algn="just">
              <a:buNone/>
            </a:pPr>
            <a:endParaRPr lang="ru-RU" sz="3600" dirty="0"/>
          </a:p>
          <a:p>
            <a:pPr algn="just"/>
            <a:r>
              <a:rPr lang="ru-RU" sz="3600" dirty="0"/>
              <a:t>«Мне  </a:t>
            </a:r>
            <a:r>
              <a:rPr lang="ru-RU" sz="3600" dirty="0" err="1"/>
              <a:t>мечталась</a:t>
            </a:r>
            <a:r>
              <a:rPr lang="ru-RU" sz="3600" dirty="0"/>
              <a:t> фигура  сумрачная,  дикая,  большая,  до половины  выросшая  из почвы,  сильная,  злобная, честная— и все-таки обреченная на погибель потому, что она все-таки стоит еще в преддверии будущего»</a:t>
            </a:r>
            <a:endParaRPr lang="ru-RU" dirty="0"/>
          </a:p>
          <a:p>
            <a:pPr algn="just"/>
            <a:r>
              <a:rPr lang="ru-RU" sz="3400" b="1" dirty="0"/>
              <a:t>Тургенев  показывает  Базарова  противоречиво,  но он не стремится  развенчать его, уничтожить.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608630"/>
          </a:xfrm>
        </p:spPr>
        <p:txBody>
          <a:bodyPr>
            <a:noAutofit/>
          </a:bodyPr>
          <a:lstStyle/>
          <a:p>
            <a:pPr algn="ctr"/>
            <a:r>
              <a:rPr lang="ru-RU" sz="1600" dirty="0"/>
              <a:t>Позиция  М. Н. Каткова,  редактора  журнала«Русский вестник» (статьи«Роман  Тургенева  и его  критики», «О нашем  нигилизме(по поводу романа Тургенева)»)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71546"/>
            <a:ext cx="7258072" cy="5384190"/>
          </a:xfrm>
        </p:spPr>
        <p:txBody>
          <a:bodyPr>
            <a:normAutofit/>
          </a:bodyPr>
          <a:lstStyle/>
          <a:p>
            <a:pPr algn="just"/>
            <a:r>
              <a:rPr lang="ru-RU" dirty="0"/>
              <a:t>«Если не в апофеоз возведен Базаров, то нельзя не сознаться, что он как-то случайно попал на очень высокий пьедестал. Он действительно подавляет все окружающее.  Все перед ним или ветошь, или слабо и зелено. Такого ли впечатления нужно было желать?» (Письмо Каткова Тургеневу.) </a:t>
            </a:r>
          </a:p>
          <a:p>
            <a:pPr algn="just"/>
            <a:r>
              <a:rPr lang="ru-RU" b="1" dirty="0"/>
              <a:t>Катков  отрицает  нигилизм,  считая  его </a:t>
            </a:r>
            <a:r>
              <a:rPr lang="ru-RU" b="1" dirty="0" err="1"/>
              <a:t>болезнью,с</a:t>
            </a:r>
            <a:r>
              <a:rPr lang="ru-RU" b="1" dirty="0"/>
              <a:t> которой  нужно  бороться,  но отмечает, что Тургенев ставит Базарова выше всех.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537192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/>
              <a:t>Взгляды Ф. М. Достоевского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1071546"/>
            <a:ext cx="7715304" cy="5384190"/>
          </a:xfrm>
        </p:spPr>
        <p:txBody>
          <a:bodyPr/>
          <a:lstStyle/>
          <a:p>
            <a:pPr algn="just"/>
            <a:r>
              <a:rPr lang="ru-RU" sz="2400" dirty="0"/>
              <a:t>Базаров—  «теоретик»,  находящийся в разладе  с«жизнью», жертва  своей  сухой  и отвлеченной  теории.  Это  герой,  близкий к Раскольникову.  </a:t>
            </a:r>
          </a:p>
          <a:p>
            <a:pPr algn="just"/>
            <a:r>
              <a:rPr lang="ru-RU" sz="2400" dirty="0"/>
              <a:t>Не рассматривая  теорию  Базарова,  Достоевский  считает,  что  всякая отвлеченная,  рассудочная  теория  приносит  </a:t>
            </a:r>
            <a:r>
              <a:rPr lang="ru-RU" sz="2400" dirty="0" err="1"/>
              <a:t>че-ловеку</a:t>
            </a:r>
            <a:r>
              <a:rPr lang="ru-RU" sz="2400" dirty="0"/>
              <a:t>  страдания.  Теория  разбивается о жизнь. Достоевский не говорит о причинах, порождающих эти теории. 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537192"/>
          </a:xfrm>
        </p:spPr>
        <p:txBody>
          <a:bodyPr>
            <a:normAutofit fontScale="90000"/>
          </a:bodyPr>
          <a:lstStyle/>
          <a:p>
            <a:pPr algn="ctr"/>
            <a:br>
              <a:rPr lang="ru-RU" dirty="0"/>
            </a:br>
            <a:r>
              <a:rPr lang="ru-RU" sz="1800" dirty="0"/>
              <a:t>Позиция М. А. Антоновича(статьи«</a:t>
            </a:r>
            <a:r>
              <a:rPr lang="ru-RU" sz="1800" dirty="0" err="1"/>
              <a:t>Асмодей</a:t>
            </a:r>
            <a:r>
              <a:rPr lang="ru-RU" sz="1800" dirty="0"/>
              <a:t>  нашего  времени»,  «Промахи», «</a:t>
            </a:r>
            <a:r>
              <a:rPr lang="ru-RU" sz="1800" dirty="0" err="1"/>
              <a:t>Лжереалисты</a:t>
            </a:r>
            <a:r>
              <a:rPr lang="ru-RU" sz="1800" dirty="0"/>
              <a:t>»). 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00108"/>
            <a:ext cx="7239000" cy="5455628"/>
          </a:xfrm>
        </p:spPr>
        <p:txBody>
          <a:bodyPr>
            <a:normAutofit fontScale="85000" lnSpcReduction="10000"/>
          </a:bodyPr>
          <a:lstStyle/>
          <a:p>
            <a:pPr algn="just"/>
            <a:r>
              <a:rPr lang="ru-RU" dirty="0"/>
              <a:t>Очень резкая позиция, отрицающая социальную значимость  и художественную ценность романа. </a:t>
            </a:r>
          </a:p>
          <a:p>
            <a:pPr algn="just"/>
            <a:r>
              <a:rPr lang="ru-RU" dirty="0"/>
              <a:t>В романе «…нет ни одного живого лица и живой души, а все только отвлеченные идеи и разные направления, олицетворенные и названные собственными  именами».  Автор  не расположен  к молодому  поколению  и«отцам он отдает полное предпочтение и всегда старается возвысить их за счет детей». </a:t>
            </a:r>
          </a:p>
          <a:p>
            <a:pPr algn="just"/>
            <a:r>
              <a:rPr lang="ru-RU" dirty="0"/>
              <a:t>Базаров,  по мнению  Антоновича, — «</a:t>
            </a:r>
            <a:r>
              <a:rPr lang="ru-RU" dirty="0" err="1"/>
              <a:t>обжора</a:t>
            </a:r>
            <a:r>
              <a:rPr lang="ru-RU" dirty="0"/>
              <a:t>,  болтун,  циник,  </a:t>
            </a:r>
            <a:r>
              <a:rPr lang="ru-RU" dirty="0" err="1"/>
              <a:t>пьянчужка</a:t>
            </a:r>
            <a:r>
              <a:rPr lang="ru-RU" dirty="0"/>
              <a:t>,  </a:t>
            </a:r>
            <a:r>
              <a:rPr lang="ru-RU" dirty="0" err="1"/>
              <a:t>хвастуни-шка</a:t>
            </a:r>
            <a:r>
              <a:rPr lang="ru-RU" dirty="0"/>
              <a:t>,  жалкая карикатура  на молодежь,  а весь  роман— клевета  на молодое  поколение». </a:t>
            </a:r>
          </a:p>
          <a:p>
            <a:r>
              <a:rPr lang="ru-RU" b="1" dirty="0"/>
              <a:t>Позицию Антоновича поддержала«Искра» и некоторые сотрудники«Русского слова».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68006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1400" dirty="0"/>
              <a:t>Роман  в оценке  Писарева(статьи«Базаров», «Нерешенный  вопрос»,  «Прогулка по садам российской словесности», «Посмотрим!» «Новый тип»). </a:t>
            </a:r>
            <a:br>
              <a:rPr lang="ru-RU" sz="1400" dirty="0"/>
            </a:br>
            <a:endParaRPr lang="ru-RU" sz="1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00108"/>
            <a:ext cx="7239000" cy="5455628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ru-RU" b="1" dirty="0"/>
              <a:t>Писарев дает наиболее подробный и обстоятельный анализ романа. </a:t>
            </a:r>
          </a:p>
          <a:p>
            <a:pPr algn="just"/>
            <a:r>
              <a:rPr lang="ru-RU" dirty="0"/>
              <a:t>«Тургенев не любит беспощадного отрицания, и между тем личность беспощадного отрицателя  выходит  личностью  сильною  и внушает  каждому  читателю  невольное уважение.  Тургенев  склонен  к идеализму,  а между  тем  ни один  из идеалистов,  выведенных в его романе, не может сравниться с Базаровым ни по силе ума, ни по силе характера». 	</a:t>
            </a:r>
          </a:p>
          <a:p>
            <a:pPr algn="just"/>
            <a:r>
              <a:rPr lang="ru-RU" dirty="0"/>
              <a:t>Писарев  объясняет  положительный  смысл  </a:t>
            </a:r>
            <a:r>
              <a:rPr lang="ru-RU" dirty="0" err="1"/>
              <a:t>глав-ного</a:t>
            </a:r>
            <a:r>
              <a:rPr lang="ru-RU" dirty="0"/>
              <a:t>  героя,  подчеркивает жизненную  важность  Базарова;  анализирует  </a:t>
            </a:r>
            <a:r>
              <a:rPr lang="ru-RU" dirty="0" err="1"/>
              <a:t>от-ношения</a:t>
            </a:r>
            <a:r>
              <a:rPr lang="ru-RU" dirty="0"/>
              <a:t>  Базарова  с другими героями,  определяет  их отношение  к лагерям«отцов» и«детей»; доказывает,  что нигилизм получил свое начало именно на русской почве; определяет своеобразие романа.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85728"/>
            <a:ext cx="7239000" cy="6170008"/>
          </a:xfrm>
        </p:spPr>
        <p:txBody>
          <a:bodyPr>
            <a:normAutofit/>
          </a:bodyPr>
          <a:lstStyle/>
          <a:p>
            <a:pPr algn="just"/>
            <a:r>
              <a:rPr lang="ru-RU" sz="2000" dirty="0"/>
              <a:t>Мысли Д. Писарева  о романе  разделил  А. Герцен</a:t>
            </a:r>
          </a:p>
          <a:p>
            <a:pPr algn="just"/>
            <a:endParaRPr lang="ru-RU" sz="2000" dirty="0"/>
          </a:p>
          <a:p>
            <a:pPr algn="just"/>
            <a:r>
              <a:rPr lang="ru-RU" sz="2000" dirty="0"/>
              <a:t>Споры  о романе  продолжались и продолжаются  сейчас,  потому  что  в романе  Тургенев  последовал  словам  Боткина:  «Не бойся  раскрыть  свою  душу  и стать  перед  читателем  лицом  к лицу». </a:t>
            </a:r>
          </a:p>
          <a:p>
            <a:pPr algn="just"/>
            <a:r>
              <a:rPr lang="ru-RU" sz="2000" dirty="0"/>
              <a:t>Однажды Тургенев сказал: «Одно лишь настоящее, могущественно выраженное характерами или талантами,  становится  неумирающим  прошедшим».  </a:t>
            </a:r>
          </a:p>
          <a:p>
            <a:pPr algn="just"/>
            <a:r>
              <a:rPr lang="ru-RU" sz="2000" dirty="0"/>
              <a:t>Незатихающие  споры  вокруг романа— лучшее доказательство этих слов.</a:t>
            </a:r>
          </a:p>
          <a:p>
            <a:pPr>
              <a:buNone/>
            </a:pPr>
            <a:endParaRPr lang="ru-RU" sz="20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14</TotalTime>
  <Words>711</Words>
  <Application>Microsoft Office PowerPoint</Application>
  <PresentationFormat>Экран (4:3)</PresentationFormat>
  <Paragraphs>30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1" baseType="lpstr">
      <vt:lpstr>Trebuchet MS</vt:lpstr>
      <vt:lpstr>Wingdings</vt:lpstr>
      <vt:lpstr>Wingdings 2</vt:lpstr>
      <vt:lpstr>Изящная</vt:lpstr>
      <vt:lpstr>Полемика вокруг романа И.С.Тургенева «Отцы и дети»</vt:lpstr>
      <vt:lpstr>Взгляд самого писателя, который сумел верно почувствовать нарождающийся новый тип героя, но не встал на его сторону. </vt:lpstr>
      <vt:lpstr>Позиция  М. Н. Каткова,  редактора  журнала«Русский вестник» (статьи«Роман  Тургенева  и его  критики», «О нашем  нигилизме(по поводу романа Тургенева)»)</vt:lpstr>
      <vt:lpstr>Взгляды Ф. М. Достоевского</vt:lpstr>
      <vt:lpstr> Позиция М. А. Антоновича(статьи«Асмодей  нашего  времени»,  «Промахи», «Лжереалисты»). </vt:lpstr>
      <vt:lpstr>Роман  в оценке  Писарева(статьи«Базаров», «Нерешенный  вопрос»,  «Прогулка по садам российской словесности», «Посмотрим!» «Новый тип»).  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Полемика вокруг романа И.С.Тургенева «Отцы и дети»</dc:title>
  <dc:creator>Максим</dc:creator>
  <cp:lastModifiedBy>1</cp:lastModifiedBy>
  <cp:revision>2</cp:revision>
  <dcterms:created xsi:type="dcterms:W3CDTF">2018-10-10T06:55:58Z</dcterms:created>
  <dcterms:modified xsi:type="dcterms:W3CDTF">2023-10-24T17:15:03Z</dcterms:modified>
</cp:coreProperties>
</file>