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80" r:id="rId3"/>
    <p:sldId id="257" r:id="rId4"/>
    <p:sldId id="258" r:id="rId5"/>
    <p:sldId id="259" r:id="rId6"/>
    <p:sldId id="263" r:id="rId7"/>
    <p:sldId id="260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5" r:id="rId27"/>
    <p:sldId id="281" r:id="rId28"/>
    <p:sldId id="282" r:id="rId29"/>
    <p:sldId id="283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0" autoAdjust="0"/>
    <p:restoredTop sz="94660"/>
  </p:normalViewPr>
  <p:slideViewPr>
    <p:cSldViewPr>
      <p:cViewPr>
        <p:scale>
          <a:sx n="100" d="100"/>
          <a:sy n="100" d="100"/>
        </p:scale>
        <p:origin x="-546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584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84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584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charset="0"/>
              </a:endParaRPr>
            </a:p>
          </p:txBody>
        </p:sp>
      </p:grpSp>
      <p:sp>
        <p:nvSpPr>
          <p:cNvPr id="358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A4A291-2DFA-48DB-87EC-2524305C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DBCF-C181-420F-BCA7-AC223C4504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22124-2685-4A54-AAF2-7269D484DC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58BEC-1359-4297-819D-45C6236DFE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46658-28B7-469B-A26F-2F8DD2B29C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D10DC-52B9-4147-B0A0-EB7A25AA57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91062-B9E0-4DAF-BAF0-737A59B31E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6C8F9-AD7B-4F0A-B691-96EFAEFCBA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8D88E-A254-4EEA-89F4-17874B3C5A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3EDF6-A785-45FB-BA9F-8FA28547E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B6B4B-0740-4DE8-9408-C1226943C8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481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572C6F-8640-4611-9A19-E067AD58BC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ege-online-test.r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852738"/>
            <a:ext cx="6553200" cy="1008062"/>
          </a:xfrm>
        </p:spPr>
        <p:txBody>
          <a:bodyPr/>
          <a:lstStyle/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800">
                <a:solidFill>
                  <a:schemeClr val="tx1"/>
                </a:solidFill>
              </a:rPr>
              <a:t>Тема урока.</a:t>
            </a:r>
            <a:r>
              <a:rPr lang="ru-RU" sz="2400">
                <a:solidFill>
                  <a:schemeClr val="tx1"/>
                </a:solidFill>
              </a:rPr>
              <a:t/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/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/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3600">
                <a:solidFill>
                  <a:schemeClr val="tx1"/>
                </a:solidFill>
              </a:rPr>
              <a:t>Случайные события и их вероятности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Классическая вероятность.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313612" cy="4114800"/>
          </a:xfrm>
        </p:spPr>
        <p:txBody>
          <a:bodyPr/>
          <a:lstStyle/>
          <a:p>
            <a:r>
              <a:rPr lang="ru-RU"/>
              <a:t> </a:t>
            </a:r>
            <a:r>
              <a:rPr lang="ru-RU" b="1"/>
              <a:t>Классической вероятностью</a:t>
            </a:r>
            <a:r>
              <a:rPr lang="ru-RU"/>
              <a:t> события </a:t>
            </a:r>
            <a:r>
              <a:rPr lang="ru-RU" b="1"/>
              <a:t>А</a:t>
            </a:r>
            <a:r>
              <a:rPr lang="ru-RU"/>
              <a:t> называется отношение числа </a:t>
            </a:r>
            <a:r>
              <a:rPr lang="en-US" b="1"/>
              <a:t>m</a:t>
            </a:r>
            <a:r>
              <a:rPr lang="ru-RU"/>
              <a:t> элементарных событий, благоприятствующих событию </a:t>
            </a:r>
            <a:r>
              <a:rPr lang="ru-RU" b="1"/>
              <a:t>А</a:t>
            </a:r>
            <a:r>
              <a:rPr lang="ru-RU"/>
              <a:t>, к числу </a:t>
            </a:r>
            <a:r>
              <a:rPr lang="en-US" b="1"/>
              <a:t>n</a:t>
            </a:r>
            <a:r>
              <a:rPr lang="ru-RU"/>
              <a:t> всех элементарных событий из этой схемы:</a:t>
            </a:r>
            <a:endParaRPr lang="en-US"/>
          </a:p>
          <a:p>
            <a:r>
              <a:rPr lang="en-US" b="1"/>
              <a:t>P</a:t>
            </a:r>
            <a:r>
              <a:rPr lang="ru-RU" b="1"/>
              <a:t>(</a:t>
            </a:r>
            <a:r>
              <a:rPr lang="en-US" b="1"/>
              <a:t>A</a:t>
            </a:r>
            <a:r>
              <a:rPr lang="ru-RU" b="1"/>
              <a:t>)=</a:t>
            </a:r>
            <a:r>
              <a:rPr lang="en-US" b="1"/>
              <a:t>m</a:t>
            </a:r>
            <a:r>
              <a:rPr lang="ru-RU" b="1"/>
              <a:t>/</a:t>
            </a:r>
            <a:r>
              <a:rPr lang="en-US" b="1"/>
              <a:t>n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1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У маленькой Вари две одинаковые пары варежек. Уходя на улицу, она наугад берёт две варежки. Какова вероятность того, что они окажутся на одну руку</a:t>
            </a:r>
            <a:r>
              <a:rPr lang="en-US"/>
              <a:t>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Обозначим варежки </a:t>
            </a:r>
            <a:r>
              <a:rPr lang="ru-RU" sz="2500" b="1"/>
              <a:t>1л,1п,2л,2п.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Опыт имеет </a:t>
            </a:r>
            <a:r>
              <a:rPr lang="ru-RU" sz="2500" b="1" i="1"/>
              <a:t>шесть</a:t>
            </a:r>
            <a:r>
              <a:rPr lang="ru-RU" sz="2500"/>
              <a:t> равновозможных исходов: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1л 1п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1л 2л</a:t>
            </a:r>
            <a:r>
              <a:rPr lang="ru-RU" sz="2500"/>
              <a:t>-благоприятное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1л 2п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1п 2л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1п 2п</a:t>
            </a:r>
            <a:r>
              <a:rPr lang="ru-RU" sz="2500"/>
              <a:t>-благоприятное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2л 2п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Поэтому Р=2/6.    Ответ:1/3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В случайном эксперименте бросают две игральные кости. Найдите вероятность того, что в сумме выпадет 8 очков.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№2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   Бросаем первую кость- шесть исходов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   И для каждого из них возможны ещё шесть- когда мы бросаем вторую. Всего </a:t>
            </a:r>
            <a:r>
              <a:rPr lang="ru-RU" sz="2500" b="1"/>
              <a:t>36 </a:t>
            </a:r>
            <a:r>
              <a:rPr lang="ru-RU" sz="2500"/>
              <a:t>возможных исходов.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   Благоприятные исходы: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2+6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3+5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4+4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5+3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6+2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Ответ: </a:t>
            </a:r>
            <a:r>
              <a:rPr lang="ru-RU" sz="2500" b="1"/>
              <a:t>5/36.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/>
              <a:t>Монета брошена три раза. Какова вероятность двух «орлов» и одной «решки»</a:t>
            </a:r>
            <a:r>
              <a:rPr lang="en-US" sz="3200"/>
              <a:t>?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№3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8 исходов: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ООО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ООР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ОРО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РОО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ОРР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РОР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РРО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РРР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Два «орла» и одна «решка» выпадают в трёх случаях из восьми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/>
              <a:t>Ответ: </a:t>
            </a:r>
            <a:r>
              <a:rPr lang="ru-RU" sz="1700" b="1"/>
              <a:t>3/8</a:t>
            </a:r>
            <a:r>
              <a:rPr lang="ru-RU" sz="17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/>
          </a:p>
          <a:p>
            <a:pPr>
              <a:lnSpc>
                <a:spcPct val="80000"/>
              </a:lnSpc>
            </a:pPr>
            <a:endParaRPr lang="ru-RU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Лена и Саша играют в кости. Они бросают кость по одному разу. Выигрывает тот, кто выбросил больше очков. Если очков выпало поровну, то наступает ничья. В сумме выпало 8 очков. Найдите вероятность того, что Лена проиграла.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№4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Возможных исходов 5: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Лена  Саша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/>
              <a:t>2          6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 b="1"/>
              <a:t>3          5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4          4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5          3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6          2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Благоприятных исходов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Ответ: 2/5=0,4=40%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5 </a:t>
            </a:r>
            <a:r>
              <a:rPr lang="ru-RU" sz="1800"/>
              <a:t>(самостоятельно)</a:t>
            </a: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00213"/>
            <a:ext cx="7313612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Галя дважды бросает игральный кубик.</a:t>
            </a:r>
          </a:p>
          <a:p>
            <a:pPr>
              <a:buFont typeface="Wingdings" pitchFamily="2" charset="2"/>
              <a:buNone/>
            </a:pPr>
            <a:r>
              <a:rPr lang="ru-RU"/>
              <a:t>   В сумме у неё выпало 9 очков.    Найдите вероятность того, что при втором  броске выпало 6 очков.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 урока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1)История</a:t>
            </a:r>
          </a:p>
          <a:p>
            <a:pPr>
              <a:buFont typeface="Wingdings" pitchFamily="2" charset="2"/>
              <a:buNone/>
            </a:pPr>
            <a:r>
              <a:rPr lang="ru-RU"/>
              <a:t>2)Понятие события. Виды событий. Примеры.</a:t>
            </a:r>
          </a:p>
          <a:p>
            <a:pPr>
              <a:buFont typeface="Wingdings" pitchFamily="2" charset="2"/>
              <a:buNone/>
            </a:pPr>
            <a:r>
              <a:rPr lang="ru-RU"/>
              <a:t>3)Определение вероятности.</a:t>
            </a:r>
          </a:p>
          <a:p>
            <a:pPr>
              <a:buFont typeface="Wingdings" pitchFamily="2" charset="2"/>
              <a:buNone/>
            </a:pPr>
            <a:r>
              <a:rPr lang="ru-RU"/>
              <a:t>4)Классическая вероятность.</a:t>
            </a:r>
          </a:p>
          <a:p>
            <a:pPr>
              <a:buFont typeface="Wingdings" pitchFamily="2" charset="2"/>
              <a:buNone/>
            </a:pPr>
            <a:r>
              <a:rPr lang="ru-RU"/>
              <a:t>5)Задачи.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I    II</a:t>
            </a:r>
          </a:p>
          <a:p>
            <a:pPr>
              <a:buFont typeface="Wingdings" pitchFamily="2" charset="2"/>
              <a:buNone/>
            </a:pPr>
            <a:r>
              <a:rPr lang="en-US"/>
              <a:t>    3 + </a:t>
            </a:r>
            <a:r>
              <a:rPr lang="en-US" b="1"/>
              <a:t>6</a:t>
            </a:r>
            <a:r>
              <a:rPr lang="en-US"/>
              <a:t>=9-</a:t>
            </a:r>
            <a:r>
              <a:rPr lang="ru-RU"/>
              <a:t>благоприятное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4 + 5=9</a:t>
            </a:r>
          </a:p>
          <a:p>
            <a:pPr>
              <a:buFont typeface="Wingdings" pitchFamily="2" charset="2"/>
              <a:buNone/>
            </a:pPr>
            <a:r>
              <a:rPr lang="en-US"/>
              <a:t>    5 + 4=9</a:t>
            </a:r>
          </a:p>
          <a:p>
            <a:pPr>
              <a:buFont typeface="Wingdings" pitchFamily="2" charset="2"/>
              <a:buNone/>
            </a:pPr>
            <a:r>
              <a:rPr lang="en-US"/>
              <a:t>    6 + 3=9</a:t>
            </a: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Ответ: 1/4=0,25=25%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Задачи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00213"/>
            <a:ext cx="7313613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1</a:t>
            </a:r>
            <a:r>
              <a:rPr lang="ru-RU" sz="1700"/>
              <a:t>. Фабрика выпускает сумки. В среднем на 120 качественных сумок приходится 9 сумок со скрытыми дефектами. Найдите вероятность того, что купленная сумка окажется качественной. Результат округлите до сотых.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2</a:t>
            </a:r>
            <a:r>
              <a:rPr lang="ru-RU" sz="1700"/>
              <a:t>. В среднем из 1400 садовых насосов, поступивших в продажу, 14 подтекают. Найдите вероятность того, что один случайно выбранный для контроля насос не подтекает.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3</a:t>
            </a:r>
            <a:r>
              <a:rPr lang="ru-RU" sz="1700"/>
              <a:t>. В чемпионате по гимнастике участвуют 64 спортсменки: 20 из Японии, 28 из Китая, остальные – из Кореи. Порядок, в котором выступают гимнастки, определяется жребием. Найдите вероятность того, что спортсменка, выступающая первой, окажется из Кореи.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4</a:t>
            </a:r>
            <a:r>
              <a:rPr lang="ru-RU" sz="1700"/>
              <a:t>. В случайном эксперименте симметричную монету бросают трижды. Найдите вероятность того, что орёл не выпадет ни разу.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b="1"/>
              <a:t>5</a:t>
            </a:r>
            <a:r>
              <a:rPr lang="ru-RU" sz="1700"/>
              <a:t>. В случайном эксперименте бросают три игральные кости. Найдите вероятность того, что в сумме выпадет 16 очков. Результат округлите до сотых.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Ответы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1</a:t>
            </a:r>
            <a:r>
              <a:rPr lang="ru-RU" sz="2500"/>
              <a:t>. 120/129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2</a:t>
            </a:r>
            <a:r>
              <a:rPr lang="ru-RU" sz="2500"/>
              <a:t>. 1386/1400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3</a:t>
            </a:r>
            <a:r>
              <a:rPr lang="ru-RU" sz="2500"/>
              <a:t>. 16/64=0,25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4</a:t>
            </a:r>
            <a:r>
              <a:rPr lang="ru-RU" sz="2500"/>
              <a:t>. р=0,5·0,5·0,5=0,125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               </a:t>
            </a:r>
            <a:r>
              <a:rPr lang="ru-RU" sz="2500" b="1"/>
              <a:t>5</a:t>
            </a:r>
            <a:r>
              <a:rPr lang="ru-RU" sz="2500"/>
              <a:t>. 6/216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№5. 216-общее число вариантов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6-число благопр. случ.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(6+5+5;5+6+5;5+5+6;4+6+6;6+4+6;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500"/>
              <a:t>6+6+4)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mail@ege-online-test.ru</a:t>
            </a:r>
            <a:endParaRPr lang="en-US"/>
          </a:p>
          <a:p>
            <a:r>
              <a:rPr lang="en-US"/>
              <a:t>http</a:t>
            </a:r>
            <a:r>
              <a:rPr lang="ru-RU"/>
              <a:t>://</a:t>
            </a:r>
            <a:r>
              <a:rPr lang="en-US">
                <a:hlinkClick r:id="rId2"/>
              </a:rPr>
              <a:t>ege-online-test.ru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№6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 кармане у Пети было 2 монеты по 5 рублей и 4 монеты по 10 рублей. Петя, не глядя, переложил какие-то 3 монеты в другой карман. Найдите вероятность того, что пятирублёвые монеты лежат теперь в разных карманах.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№6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Обозначим все монетки цифрами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1  2  3  4  5  6.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Пусть пятирублёвые будут под номерами 1 и 2. Перечислим все возможные комбинации, которые могут попасть в руку: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123   </a:t>
            </a:r>
            <a:r>
              <a:rPr lang="ru-RU" sz="2100" b="1"/>
              <a:t>134</a:t>
            </a:r>
            <a:r>
              <a:rPr lang="ru-RU" sz="2100"/>
              <a:t>   </a:t>
            </a:r>
            <a:r>
              <a:rPr lang="ru-RU" sz="2100" b="1"/>
              <a:t>146</a:t>
            </a:r>
            <a:r>
              <a:rPr lang="ru-RU" sz="2100"/>
              <a:t>   </a:t>
            </a:r>
            <a:r>
              <a:rPr lang="ru-RU" sz="2100" b="1"/>
              <a:t>236 </a:t>
            </a:r>
            <a:r>
              <a:rPr lang="ru-RU" sz="2100"/>
              <a:t>  345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124   </a:t>
            </a:r>
            <a:r>
              <a:rPr lang="ru-RU" sz="2100" b="1"/>
              <a:t>135 </a:t>
            </a:r>
            <a:r>
              <a:rPr lang="ru-RU" sz="2100"/>
              <a:t>  </a:t>
            </a:r>
            <a:r>
              <a:rPr lang="ru-RU" sz="2100" b="1"/>
              <a:t>156 </a:t>
            </a:r>
            <a:r>
              <a:rPr lang="ru-RU" sz="2100"/>
              <a:t>  </a:t>
            </a:r>
            <a:r>
              <a:rPr lang="ru-RU" sz="2100" b="1"/>
              <a:t>245</a:t>
            </a:r>
            <a:r>
              <a:rPr lang="ru-RU" sz="2100"/>
              <a:t>   346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125   </a:t>
            </a:r>
            <a:r>
              <a:rPr lang="ru-RU" sz="2100" b="1"/>
              <a:t>136 </a:t>
            </a:r>
            <a:r>
              <a:rPr lang="ru-RU" sz="2100"/>
              <a:t>  </a:t>
            </a:r>
            <a:r>
              <a:rPr lang="ru-RU" sz="2100" b="1"/>
              <a:t>234 </a:t>
            </a:r>
            <a:r>
              <a:rPr lang="ru-RU" sz="2100"/>
              <a:t>  </a:t>
            </a:r>
            <a:r>
              <a:rPr lang="ru-RU" sz="2100" b="1"/>
              <a:t>246 </a:t>
            </a:r>
            <a:r>
              <a:rPr lang="ru-RU" sz="2100"/>
              <a:t>  356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126   </a:t>
            </a:r>
            <a:r>
              <a:rPr lang="ru-RU" sz="2100" b="1"/>
              <a:t>145   235 </a:t>
            </a:r>
            <a:r>
              <a:rPr lang="ru-RU" sz="2100"/>
              <a:t>  </a:t>
            </a:r>
            <a:r>
              <a:rPr lang="ru-RU" sz="2100" b="1"/>
              <a:t>256 </a:t>
            </a:r>
            <a:r>
              <a:rPr lang="ru-RU" sz="2100"/>
              <a:t>  456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       Всего 20. Из них благоприятные, когда в наборе присутствуют либо 1, либо2. Таких наборов 12.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Ответ:12/20=0,6=60%.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100"/>
          </a:p>
        </p:txBody>
      </p:sp>
      <p:graphicFrame>
        <p:nvGraphicFramePr>
          <p:cNvPr id="60423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0423" name="Формула" r:id="rId3" imgW="0" imgH="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Второй способ ( задача №6)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1979613" y="1700213"/>
          <a:ext cx="5292725" cy="4543425"/>
        </p:xfrm>
        <a:graphic>
          <a:graphicData uri="http://schemas.openxmlformats.org/presentationml/2006/ole">
            <p:oleObj spid="_x0000_s76805" name="Формула" r:id="rId3" imgW="2184400" imgH="1917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 №7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ru-RU"/>
              <a:t>В шестом классе учатся 28 человек. Из них 6 учащихся занимаются плаванием, а 4 фехтованием, причём 3 занимаются и плаванием, и фехтованием одновременно. Какова вероятность того, что случайным образом выбранный шестиклассник из этого класса занимается плаванием или фехтованием</a:t>
            </a:r>
            <a:r>
              <a:rPr lang="en-US"/>
              <a:t>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№7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 </a:t>
            </a:r>
            <a:r>
              <a:rPr lang="en-US"/>
              <a:t>n=28</a:t>
            </a:r>
            <a:endParaRPr lang="ru-RU"/>
          </a:p>
          <a:p>
            <a:r>
              <a:rPr lang="ru-RU"/>
              <a:t>2) 10-3=7-занимаются плаванием или фехтованием,</a:t>
            </a:r>
            <a:r>
              <a:rPr lang="en-US"/>
              <a:t> </a:t>
            </a:r>
            <a:r>
              <a:rPr lang="ru-RU"/>
              <a:t>т.е.</a:t>
            </a:r>
            <a:r>
              <a:rPr lang="en-US"/>
              <a:t> m=7</a:t>
            </a:r>
          </a:p>
          <a:p>
            <a:r>
              <a:rPr lang="en-US"/>
              <a:t>3) p=7/28=0</a:t>
            </a:r>
            <a:r>
              <a:rPr lang="ru-RU"/>
              <a:t>,25</a:t>
            </a:r>
          </a:p>
          <a:p>
            <a:r>
              <a:rPr lang="ru-RU"/>
              <a:t>Ответ: 0,25.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 №8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 секции айкидо занимаются 10 юношей и 4 девушки. Из них 2 юноши и 1 девушка имеют первый дан. Для проведения спаррингов во время тренировки жеребьёвкой выбираются 1 юноша и 1 девушка. Какова  вероятность, что оба выбранных спортсмена будут иметь первый дан</a:t>
            </a:r>
            <a:r>
              <a:rPr lang="en-US"/>
              <a:t>?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События</a:t>
            </a:r>
            <a:r>
              <a:rPr lang="ru-RU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500" b="1"/>
              <a:t>1)Исход испытаний называется событием</a:t>
            </a:r>
          </a:p>
          <a:p>
            <a:pPr>
              <a:buFont typeface="Wingdings" pitchFamily="2" charset="2"/>
              <a:buNone/>
            </a:pPr>
            <a:r>
              <a:rPr lang="ru-RU" sz="2500" b="1"/>
              <a:t>2)Виды событий: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а)достоверное;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б)невозможное;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в)случайное</a:t>
            </a:r>
          </a:p>
          <a:p>
            <a:pPr>
              <a:buFont typeface="Wingdings" pitchFamily="2" charset="2"/>
              <a:buNone/>
            </a:pPr>
            <a:r>
              <a:rPr lang="ru-RU" sz="2500" b="1"/>
              <a:t>3)Примеры: </a:t>
            </a:r>
            <a:r>
              <a:rPr lang="ru-RU" sz="2500"/>
              <a:t>выигрыш по облигации,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падение доллара в следующем 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месяце, выпадание орла при бросании монеты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№8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73238"/>
            <a:ext cx="7313612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/>
              <a:t>1) </a:t>
            </a:r>
            <a:r>
              <a:rPr lang="en-US" sz="3000"/>
              <a:t>n</a:t>
            </a:r>
            <a:r>
              <a:rPr lang="ru-RU" sz="3000"/>
              <a:t>=40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/>
              <a:t>1 </a:t>
            </a:r>
            <a:r>
              <a:rPr lang="ru-RU" sz="3000"/>
              <a:t>  </a:t>
            </a:r>
            <a:r>
              <a:rPr lang="ru-RU" sz="3000" b="1"/>
              <a:t>2 </a:t>
            </a:r>
            <a:r>
              <a:rPr lang="ru-RU" sz="3000"/>
              <a:t>  3   4   5   6   7   8   9   10-Ю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 b="1"/>
              <a:t>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900" b="1"/>
              <a:t>I</a:t>
            </a:r>
            <a:r>
              <a:rPr lang="ru-RU" sz="900" b="1"/>
              <a:t>   </a:t>
            </a:r>
            <a:r>
              <a:rPr lang="en-US" sz="900"/>
              <a:t> II</a:t>
            </a:r>
            <a:r>
              <a:rPr lang="ru-RU" sz="900"/>
              <a:t>   </a:t>
            </a:r>
            <a:r>
              <a:rPr lang="en-US" sz="900"/>
              <a:t> III </a:t>
            </a:r>
            <a:r>
              <a:rPr lang="ru-RU" sz="900"/>
              <a:t>    </a:t>
            </a:r>
            <a:r>
              <a:rPr lang="en-US" sz="900"/>
              <a:t>IV                                          </a:t>
            </a:r>
            <a:r>
              <a:rPr lang="en-US"/>
              <a:t>   </a:t>
            </a:r>
            <a:r>
              <a:rPr lang="ru-RU"/>
              <a:t>…</a:t>
            </a:r>
            <a:r>
              <a:rPr lang="en-US"/>
              <a:t>         </a:t>
            </a:r>
            <a:r>
              <a:rPr lang="en-US" sz="900"/>
              <a:t>                                  I  II  III   IV                      </a:t>
            </a:r>
            <a:r>
              <a:rPr lang="en-US" sz="900" b="1"/>
              <a:t> </a:t>
            </a:r>
            <a:r>
              <a:rPr lang="ru-RU" sz="2100"/>
              <a:t>девушки</a:t>
            </a:r>
          </a:p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900"/>
              <a:t>                             </a:t>
            </a:r>
            <a:endParaRPr lang="ru-RU" sz="900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1403350" y="2708275"/>
            <a:ext cx="730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1547813" y="2708275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619250" y="27082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1692275" y="2708275"/>
            <a:ext cx="4318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380288" y="27082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7451725" y="2708275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7524750" y="2708275"/>
            <a:ext cx="2873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7164388" y="2708275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5554" name="Object 18"/>
          <p:cNvGraphicFramePr>
            <a:graphicFrameLocks noChangeAspect="1"/>
          </p:cNvGraphicFramePr>
          <p:nvPr/>
        </p:nvGraphicFramePr>
        <p:xfrm>
          <a:off x="1331913" y="3681413"/>
          <a:ext cx="4608512" cy="2305050"/>
        </p:xfrm>
        <a:graphic>
          <a:graphicData uri="http://schemas.openxmlformats.org/presentationml/2006/ole">
            <p:oleObj spid="_x0000_s65554" name="Формула" r:id="rId3" imgW="17018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9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 классе 21 шестиклассник, среди них два друга - Митя и Петя. Класс случайным образом делят на три группы, по 7 человек в каждой. Найдите вероятность того, что Митя и Петя окажутся в одной и той же группе.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№9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835150" y="2619375"/>
          <a:ext cx="6121400" cy="2895600"/>
        </p:xfrm>
        <a:graphic>
          <a:graphicData uri="http://schemas.openxmlformats.org/presentationml/2006/ole">
            <p:oleObj spid="_x0000_s80900" name="Формула" r:id="rId3" imgW="19304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313613" cy="1143000"/>
          </a:xfrm>
        </p:spPr>
        <p:txBody>
          <a:bodyPr/>
          <a:lstStyle/>
          <a:p>
            <a:r>
              <a:rPr lang="ru-RU"/>
              <a:t>Задача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На трёх карточках нарисованы прямоугольный, остроугольный и тупоугольный треугольники.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Мария случайно выбрала одну карточку. Какие</a:t>
            </a:r>
            <a:r>
              <a:rPr lang="ru-RU" sz="1900" b="1"/>
              <a:t> </a:t>
            </a:r>
            <a:r>
              <a:rPr lang="ru-RU" sz="1900"/>
              <a:t>события считаются</a:t>
            </a:r>
            <a:r>
              <a:rPr lang="ru-RU" sz="1900" b="1"/>
              <a:t> случайными, </a:t>
            </a:r>
            <a:r>
              <a:rPr lang="ru-RU" sz="1900"/>
              <a:t>какие</a:t>
            </a:r>
            <a:r>
              <a:rPr lang="ru-RU" sz="1900" b="1"/>
              <a:t> невозможными, </a:t>
            </a:r>
            <a:r>
              <a:rPr lang="ru-RU" sz="1900"/>
              <a:t>а какие</a:t>
            </a:r>
            <a:r>
              <a:rPr lang="ru-RU" sz="1900" b="1"/>
              <a:t> достоверными </a:t>
            </a:r>
            <a:r>
              <a:rPr lang="ru-RU" sz="1900"/>
              <a:t>если: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/>
              <a:t>а)</a:t>
            </a:r>
            <a:r>
              <a:rPr lang="ru-RU" sz="1900"/>
              <a:t> событие </a:t>
            </a:r>
            <a:r>
              <a:rPr lang="ru-RU" sz="1900" b="1"/>
              <a:t>А</a:t>
            </a:r>
            <a:r>
              <a:rPr lang="ru-RU" sz="1900"/>
              <a:t>- на выбранной карточке оказался прямоугольный треугольник;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/>
              <a:t>б)</a:t>
            </a:r>
            <a:r>
              <a:rPr lang="ru-RU" sz="1900"/>
              <a:t> событие </a:t>
            </a:r>
            <a:r>
              <a:rPr lang="ru-RU" sz="1900" b="1"/>
              <a:t>В</a:t>
            </a:r>
            <a:r>
              <a:rPr lang="ru-RU" sz="1900"/>
              <a:t>- на выбранной карточке оказался тупоугольный треугольник;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/>
              <a:t>в)</a:t>
            </a:r>
            <a:r>
              <a:rPr lang="ru-RU" sz="1900"/>
              <a:t> событие </a:t>
            </a:r>
            <a:r>
              <a:rPr lang="ru-RU" sz="1900" b="1"/>
              <a:t>С</a:t>
            </a:r>
            <a:r>
              <a:rPr lang="ru-RU" sz="1900"/>
              <a:t>- на выбранной карточке оказался квадрат;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/>
              <a:t>г)</a:t>
            </a:r>
            <a:r>
              <a:rPr lang="ru-RU" sz="1900"/>
              <a:t>событие </a:t>
            </a:r>
            <a:r>
              <a:rPr lang="ru-RU" sz="1900" b="1"/>
              <a:t>D</a:t>
            </a:r>
            <a:r>
              <a:rPr lang="ru-RU" sz="1900"/>
              <a:t>- на выбранной карточке оказался прямоугольный треугольник,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/>
              <a:t>тупоугольный или остроугольный;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/>
              <a:t>д</a:t>
            </a:r>
            <a:r>
              <a:rPr lang="ru-RU" sz="1900"/>
              <a:t>) событие </a:t>
            </a:r>
            <a:r>
              <a:rPr lang="ru-RU" sz="1900" b="1"/>
              <a:t>Е</a:t>
            </a:r>
            <a:r>
              <a:rPr lang="ru-RU" sz="1900"/>
              <a:t>- на выбранной карточке оказался остроугольный треугольник.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900"/>
          </a:p>
          <a:p>
            <a:pPr>
              <a:lnSpc>
                <a:spcPct val="80000"/>
              </a:lnSpc>
            </a:pPr>
            <a:endParaRPr lang="ru-RU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ru-RU" sz="2500"/>
              <a:t>События </a:t>
            </a:r>
            <a:r>
              <a:rPr lang="ru-RU" sz="2500" b="1"/>
              <a:t>А,В,Е</a:t>
            </a:r>
            <a:r>
              <a:rPr lang="ru-RU" sz="2500"/>
              <a:t> случайные, т.к. они могут произойти, а могут не произойти.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2500"/>
              <a:t>Событие </a:t>
            </a:r>
            <a:r>
              <a:rPr lang="ru-RU" sz="2500" b="1"/>
              <a:t>С</a:t>
            </a:r>
            <a:r>
              <a:rPr lang="ru-RU" sz="2500"/>
              <a:t> невозможно, т.к. квадрат четырёхугольник.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2500"/>
              <a:t>Событие</a:t>
            </a:r>
            <a:r>
              <a:rPr lang="ru-RU" sz="2500" b="1"/>
              <a:t> D</a:t>
            </a:r>
            <a:r>
              <a:rPr lang="ru-RU" sz="2500"/>
              <a:t> достоверно, т.к. на карточках нарисованы все виды треугольников.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ru-RU" sz="2500"/>
              <a:t>Событие в данном опыте может наступить, так и не наступить, называют случайным событием(</a:t>
            </a:r>
            <a:r>
              <a:rPr lang="ru-RU" sz="2500" b="1"/>
              <a:t>A,B,E,D</a:t>
            </a:r>
            <a:r>
              <a:rPr lang="ru-RU" sz="25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7313613" cy="4114800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r>
              <a:rPr lang="ru-RU" sz="2400" b="1"/>
              <a:t>В каждом из следующих опытов найдите количество элементарных исходов:</a:t>
            </a:r>
          </a:p>
          <a:p>
            <a:pPr lvl="4">
              <a:buFont typeface="Wingdings" pitchFamily="2" charset="2"/>
              <a:buNone/>
            </a:pPr>
            <a:r>
              <a:rPr lang="ru-RU" sz="2400"/>
              <a:t>а)подбрасывание двух монет;</a:t>
            </a:r>
          </a:p>
          <a:p>
            <a:pPr lvl="4">
              <a:buFont typeface="Wingdings" pitchFamily="2" charset="2"/>
              <a:buNone/>
            </a:pPr>
            <a:r>
              <a:rPr lang="ru-RU" sz="2400"/>
              <a:t>б)подбрасывание двух кнопок;</a:t>
            </a:r>
          </a:p>
          <a:p>
            <a:pPr lvl="4">
              <a:buFont typeface="Wingdings" pitchFamily="2" charset="2"/>
              <a:buNone/>
            </a:pPr>
            <a:r>
              <a:rPr lang="ru-RU" sz="2400"/>
              <a:t>в)подбрасывание монеты и кнопки;</a:t>
            </a:r>
          </a:p>
          <a:p>
            <a:pPr lvl="4">
              <a:buFont typeface="Wingdings" pitchFamily="2" charset="2"/>
              <a:buNone/>
            </a:pPr>
            <a:r>
              <a:rPr lang="ru-RU" sz="2400"/>
              <a:t>г)подбрасывание двух кубиков;</a:t>
            </a:r>
          </a:p>
          <a:p>
            <a:pPr lvl="4">
              <a:buFont typeface="Wingdings" pitchFamily="2" charset="2"/>
              <a:buNone/>
            </a:pPr>
            <a:r>
              <a:rPr lang="ru-RU" sz="2400"/>
              <a:t>д)подбрасывание монеты и кубика;</a:t>
            </a:r>
          </a:p>
          <a:p>
            <a:pPr lvl="4">
              <a:buFont typeface="Wingdings" pitchFamily="2" charset="2"/>
              <a:buNone/>
            </a:pPr>
            <a:r>
              <a:rPr lang="ru-RU" sz="2400"/>
              <a:t>е)подбрасывание монеты, кнопки и кубика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0388" y="333375"/>
            <a:ext cx="7313612" cy="1143000"/>
          </a:xfrm>
        </p:spPr>
        <p:txBody>
          <a:bodyPr/>
          <a:lstStyle/>
          <a:p>
            <a:r>
              <a:rPr lang="ru-RU"/>
              <a:t>Ответы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7313613" cy="4114800"/>
          </a:xfrm>
        </p:spPr>
        <p:txBody>
          <a:bodyPr/>
          <a:lstStyle/>
          <a:p>
            <a:pPr lvl="4">
              <a:buFont typeface="Wingdings" pitchFamily="2" charset="2"/>
              <a:buNone/>
            </a:pPr>
            <a:r>
              <a:rPr lang="ru-RU" sz="2800"/>
              <a:t>а) 4</a:t>
            </a:r>
          </a:p>
          <a:p>
            <a:pPr lvl="4">
              <a:buFont typeface="Wingdings" pitchFamily="2" charset="2"/>
              <a:buNone/>
            </a:pPr>
            <a:r>
              <a:rPr lang="ru-RU" sz="2800"/>
              <a:t>б) 4</a:t>
            </a:r>
          </a:p>
          <a:p>
            <a:pPr lvl="4">
              <a:buFont typeface="Wingdings" pitchFamily="2" charset="2"/>
              <a:buNone/>
            </a:pPr>
            <a:r>
              <a:rPr lang="ru-RU" sz="2800"/>
              <a:t>в)4</a:t>
            </a:r>
          </a:p>
          <a:p>
            <a:pPr lvl="4">
              <a:buFont typeface="Wingdings" pitchFamily="2" charset="2"/>
              <a:buNone/>
            </a:pPr>
            <a:r>
              <a:rPr lang="ru-RU" sz="2800"/>
              <a:t>г)36</a:t>
            </a:r>
          </a:p>
          <a:p>
            <a:pPr lvl="4">
              <a:buFont typeface="Wingdings" pitchFamily="2" charset="2"/>
              <a:buNone/>
            </a:pPr>
            <a:r>
              <a:rPr lang="ru-RU" sz="2800"/>
              <a:t>д)12</a:t>
            </a:r>
          </a:p>
          <a:p>
            <a:pPr lvl="4">
              <a:buFont typeface="Wingdings" pitchFamily="2" charset="2"/>
              <a:buNone/>
            </a:pPr>
            <a:r>
              <a:rPr lang="ru-RU" sz="2800"/>
              <a:t>е)24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Вероятность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7313612" cy="4114800"/>
          </a:xfrm>
        </p:spPr>
        <p:txBody>
          <a:bodyPr/>
          <a:lstStyle/>
          <a:p>
            <a:pPr lvl="4"/>
            <a:r>
              <a:rPr lang="ru-RU" sz="3200"/>
              <a:t>Под вероятностью события понимается некоторая числовая характеристика возможности наступления этого события.</a:t>
            </a: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вероятности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Статистическая</a:t>
            </a:r>
          </a:p>
          <a:p>
            <a:r>
              <a:rPr lang="ru-RU" sz="4000"/>
              <a:t>Геометрическая</a:t>
            </a:r>
          </a:p>
          <a:p>
            <a:r>
              <a:rPr lang="ru-RU" sz="4000"/>
              <a:t>Классическая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556</TotalTime>
  <Words>1148</Words>
  <Application>Microsoft Office PowerPoint</Application>
  <PresentationFormat>Экран (4:3)</PresentationFormat>
  <Paragraphs>171</Paragraphs>
  <Slides>32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Times New Roman</vt:lpstr>
      <vt:lpstr>Verdana</vt:lpstr>
      <vt:lpstr>Wingdings</vt:lpstr>
      <vt:lpstr>Затмение</vt:lpstr>
      <vt:lpstr>Microsoft Equation 3.0</vt:lpstr>
      <vt:lpstr>  Тема урока.   Случайные события и их вероятности</vt:lpstr>
      <vt:lpstr>План урока</vt:lpstr>
      <vt:lpstr>События </vt:lpstr>
      <vt:lpstr>Задача</vt:lpstr>
      <vt:lpstr>Ответ </vt:lpstr>
      <vt:lpstr>Задача</vt:lpstr>
      <vt:lpstr>Ответы </vt:lpstr>
      <vt:lpstr>Вероятность</vt:lpstr>
      <vt:lpstr>Основные вероятности</vt:lpstr>
      <vt:lpstr>Классическая вероятность.</vt:lpstr>
      <vt:lpstr>Пример 1 </vt:lpstr>
      <vt:lpstr>Решение №1</vt:lpstr>
      <vt:lpstr>Пример 2</vt:lpstr>
      <vt:lpstr>Решение №2</vt:lpstr>
      <vt:lpstr>Пример 3</vt:lpstr>
      <vt:lpstr>Решение №3 </vt:lpstr>
      <vt:lpstr>Пример 4</vt:lpstr>
      <vt:lpstr>Решение №4</vt:lpstr>
      <vt:lpstr>Пример 5 (самостоятельно)</vt:lpstr>
      <vt:lpstr>Решение №5</vt:lpstr>
      <vt:lpstr>Задачи </vt:lpstr>
      <vt:lpstr>Ответы </vt:lpstr>
      <vt:lpstr>Дома </vt:lpstr>
      <vt:lpstr>Пример №6</vt:lpstr>
      <vt:lpstr>Решение №6</vt:lpstr>
      <vt:lpstr>Второй способ ( задача №6)</vt:lpstr>
      <vt:lpstr>Пример  №7</vt:lpstr>
      <vt:lpstr>Решение №7</vt:lpstr>
      <vt:lpstr>Пример №8</vt:lpstr>
      <vt:lpstr>Решение №8</vt:lpstr>
      <vt:lpstr>Задача № 9</vt:lpstr>
      <vt:lpstr>Решение №9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урока.   Случайные события и их вероятности</dc:title>
  <dc:creator>4</dc:creator>
  <cp:lastModifiedBy>User</cp:lastModifiedBy>
  <cp:revision>21</cp:revision>
  <dcterms:created xsi:type="dcterms:W3CDTF">2012-04-04T02:32:48Z</dcterms:created>
  <dcterms:modified xsi:type="dcterms:W3CDTF">2023-10-21T17:55:04Z</dcterms:modified>
</cp:coreProperties>
</file>