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181793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104809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3444059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D3745C6-3B06-4ADF-8E1C-1BC88A61A725}" type="slidenum">
              <a:rPr lang="uk-UA" smtClean="0"/>
              <a:pPr/>
              <a:t>‹#›</a:t>
            </a:fld>
            <a:endParaRPr lang="uk-UA"/>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1688945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155387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1678569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401328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242010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86660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343076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224178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3268848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140932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5" name="Footer Placeholder 3"/>
          <p:cNvSpPr>
            <a:spLocks noGrp="1"/>
          </p:cNvSpPr>
          <p:nvPr>
            <p:ph type="ftr" sz="quarter" idx="11"/>
          </p:nvPr>
        </p:nvSpPr>
        <p:spPr/>
        <p:txBody>
          <a:bodyPr/>
          <a:lstStyle/>
          <a:p>
            <a:endParaRPr lang="uk-UA"/>
          </a:p>
        </p:txBody>
      </p:sp>
      <p:sp>
        <p:nvSpPr>
          <p:cNvPr id="6" name="Slide Number Placeholder 4"/>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76025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5" name="Footer Placeholder 2"/>
          <p:cNvSpPr>
            <a:spLocks noGrp="1"/>
          </p:cNvSpPr>
          <p:nvPr>
            <p:ph type="ftr" sz="quarter" idx="11"/>
          </p:nvPr>
        </p:nvSpPr>
        <p:spPr/>
        <p:txBody>
          <a:bodyPr/>
          <a:lstStyle/>
          <a:p>
            <a:endParaRPr lang="uk-UA"/>
          </a:p>
        </p:txBody>
      </p:sp>
      <p:sp>
        <p:nvSpPr>
          <p:cNvPr id="6" name="Slide Number Placeholder 3"/>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325507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5" name="Footer Placeholder 5"/>
          <p:cNvSpPr>
            <a:spLocks noGrp="1"/>
          </p:cNvSpPr>
          <p:nvPr>
            <p:ph type="ftr" sz="quarter" idx="11"/>
          </p:nvPr>
        </p:nvSpPr>
        <p:spPr/>
        <p:txBody>
          <a:bodyPr/>
          <a:lstStyle/>
          <a:p>
            <a:endParaRPr lang="uk-UA"/>
          </a:p>
        </p:txBody>
      </p:sp>
      <p:sp>
        <p:nvSpPr>
          <p:cNvPr id="6" name="Slide Number Placeholder 6"/>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321497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D582A8-3858-4609-B6B5-D12B0EFE3803}" type="datetimeFigureOut">
              <a:rPr lang="uk-UA" smtClean="0"/>
              <a:pPr/>
              <a:t>23.10.2023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183304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D582A8-3858-4609-B6B5-D12B0EFE3803}" type="datetimeFigureOut">
              <a:rPr lang="uk-UA" smtClean="0"/>
              <a:pPr/>
              <a:t>23.10.2023</a:t>
            </a:fld>
            <a:endParaRPr lang="uk-U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uk-U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D3745C6-3B06-4ADF-8E1C-1BC88A61A725}" type="slidenum">
              <a:rPr lang="uk-UA" smtClean="0"/>
              <a:pPr/>
              <a:t>‹#›</a:t>
            </a:fld>
            <a:endParaRPr lang="uk-UA"/>
          </a:p>
        </p:txBody>
      </p:sp>
    </p:spTree>
    <p:extLst>
      <p:ext uri="{BB962C8B-B14F-4D97-AF65-F5344CB8AC3E}">
        <p14:creationId xmlns:p14="http://schemas.microsoft.com/office/powerpoint/2010/main" xmlns="" val="1303976370"/>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41120" y="430032"/>
            <a:ext cx="9144000" cy="993820"/>
          </a:xfrm>
        </p:spPr>
        <p:txBody>
          <a:bodyPr/>
          <a:lstStyle/>
          <a:p>
            <a:r>
              <a:rPr lang="ru-RU" sz="5400" b="1" dirty="0" smtClean="0">
                <a:solidFill>
                  <a:srgbClr val="FF0000"/>
                </a:solidFill>
                <a:effectLst>
                  <a:outerShdw blurRad="38100" dist="38100" dir="2700000" algn="tl">
                    <a:srgbClr val="000000">
                      <a:alpha val="43137"/>
                    </a:srgbClr>
                  </a:outerShdw>
                </a:effectLst>
              </a:rPr>
              <a:t>ПРЕДСТАВЛЕНИЕ ДАННЫХ</a:t>
            </a:r>
            <a:endParaRPr lang="uk-UA" sz="5400" b="1" dirty="0">
              <a:solidFill>
                <a:srgbClr val="FF0000"/>
              </a:solidFill>
              <a:effectLst>
                <a:outerShdw blurRad="38100" dist="38100" dir="2700000" algn="tl">
                  <a:srgbClr val="000000">
                    <a:alpha val="43137"/>
                  </a:srgbClr>
                </a:outerShdw>
              </a:effectLst>
            </a:endParaRPr>
          </a:p>
        </p:txBody>
      </p:sp>
      <p:sp>
        <p:nvSpPr>
          <p:cNvPr id="4" name="Подзаголовок 3"/>
          <p:cNvSpPr>
            <a:spLocks noGrp="1"/>
          </p:cNvSpPr>
          <p:nvPr>
            <p:ph type="subTitle" idx="1"/>
          </p:nvPr>
        </p:nvSpPr>
        <p:spPr>
          <a:xfrm>
            <a:off x="587829" y="1423853"/>
            <a:ext cx="10080171" cy="5303518"/>
          </a:xfrm>
        </p:spPr>
        <p:txBody>
          <a:bodyPr>
            <a:normAutofit/>
          </a:bodyPr>
          <a:lstStyle/>
          <a:p>
            <a:r>
              <a:rPr lang="ru-RU" sz="3600" b="1" i="1" dirty="0" smtClean="0"/>
              <a:t> Цель </a:t>
            </a:r>
            <a:r>
              <a:rPr lang="ru-RU" sz="3600" b="1" i="1" dirty="0"/>
              <a:t>урока: закрепить представления о таблицах, как способе организации данных, формировать умения чтения данных в таблицах и проводить практические вычисления по табличным данным</a:t>
            </a:r>
            <a:r>
              <a:rPr lang="ru-RU" sz="3600" b="1" i="1" dirty="0" smtClean="0"/>
              <a:t>.</a:t>
            </a:r>
            <a:endParaRPr lang="ru-RU" sz="3600" dirty="0"/>
          </a:p>
        </p:txBody>
      </p:sp>
    </p:spTree>
    <p:extLst>
      <p:ext uri="{BB962C8B-B14F-4D97-AF65-F5344CB8AC3E}">
        <p14:creationId xmlns:p14="http://schemas.microsoft.com/office/powerpoint/2010/main" xmlns="" val="2648594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13805" y="469650"/>
            <a:ext cx="10445931" cy="2246769"/>
          </a:xfrm>
          <a:prstGeom prst="rect">
            <a:avLst/>
          </a:prstGeom>
        </p:spPr>
        <p:txBody>
          <a:bodyPr wrap="square">
            <a:spAutoFit/>
          </a:bodyPr>
          <a:lstStyle/>
          <a:p>
            <a:r>
              <a:rPr lang="ru-RU" sz="2800" b="0" i="1" dirty="0" smtClean="0">
                <a:effectLst/>
                <a:latin typeface="PT Serif"/>
              </a:rPr>
              <a:t>Для этого вспомните, как найти часть от целого. Нужно число, которое обозначает производство пшеницы разделить на общее производство зерновых и полученное частное умножить на 100%.</a:t>
            </a:r>
            <a:endParaRPr lang="ru-RU" sz="2800" b="0" i="0" dirty="0" smtClean="0">
              <a:effectLst/>
              <a:latin typeface="PT Serif"/>
            </a:endParaRPr>
          </a:p>
          <a:p>
            <a:r>
              <a:rPr lang="ru-RU" sz="2800" b="0" i="0" dirty="0" smtClean="0">
                <a:effectLst/>
                <a:latin typeface="PT Serif"/>
              </a:rPr>
              <a:t>Например доля производства пшеницы в 2000 году:</a:t>
            </a:r>
            <a:endParaRPr lang="ru-RU" sz="2800" b="0" i="0" dirty="0">
              <a:effectLst/>
              <a:latin typeface="PT Serif"/>
            </a:endParaRPr>
          </a:p>
        </p:txBody>
      </p:sp>
      <p:pic>
        <p:nvPicPr>
          <p:cNvPr id="3082" name="Picture 10" descr="Здравствуйте, ребята!, изображение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54827" y="2605780"/>
            <a:ext cx="4963886" cy="108873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343987" y="4003526"/>
            <a:ext cx="10785566" cy="2554545"/>
          </a:xfrm>
          <a:prstGeom prst="rect">
            <a:avLst/>
          </a:prstGeom>
        </p:spPr>
        <p:txBody>
          <a:bodyPr wrap="square">
            <a:spAutoFit/>
          </a:bodyPr>
          <a:lstStyle/>
          <a:p>
            <a:r>
              <a:rPr lang="ru-RU" sz="3200" b="0" i="0" dirty="0" smtClean="0">
                <a:effectLst/>
                <a:latin typeface="PT Serif"/>
              </a:rPr>
              <a:t>12.В каком году доля пшеницы в урожае зерна была наибольшей?</a:t>
            </a:r>
            <a:r>
              <a:rPr lang="ru-RU" sz="3200" dirty="0" smtClean="0"/>
              <a:t/>
            </a:r>
            <a:br>
              <a:rPr lang="ru-RU" sz="3200" dirty="0" smtClean="0"/>
            </a:br>
            <a:r>
              <a:rPr lang="ru-RU" sz="3200" b="0" i="0" dirty="0" smtClean="0">
                <a:effectLst/>
                <a:latin typeface="PT Serif"/>
              </a:rPr>
              <a:t>13. В каком году доля пшеницы в урожае зерна была наименьшей?</a:t>
            </a:r>
            <a:r>
              <a:rPr lang="ru-RU" sz="3200" dirty="0" smtClean="0"/>
              <a:t/>
            </a:r>
            <a:br>
              <a:rPr lang="ru-RU" sz="3200" dirty="0" smtClean="0"/>
            </a:br>
            <a:r>
              <a:rPr lang="ru-RU" sz="3200" b="0" i="0" dirty="0" smtClean="0">
                <a:effectLst/>
                <a:latin typeface="PT Serif"/>
              </a:rPr>
              <a:t>14. В какие годы доля пшеницы превышала 60 %?</a:t>
            </a:r>
            <a:endParaRPr lang="uk-UA" sz="3200" dirty="0"/>
          </a:p>
        </p:txBody>
      </p:sp>
    </p:spTree>
    <p:extLst>
      <p:ext uri="{BB962C8B-B14F-4D97-AF65-F5344CB8AC3E}">
        <p14:creationId xmlns:p14="http://schemas.microsoft.com/office/powerpoint/2010/main" xmlns="" val="312021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8824" y="0"/>
            <a:ext cx="12631782" cy="6863417"/>
          </a:xfrm>
          <a:prstGeom prst="rect">
            <a:avLst/>
          </a:prstGeom>
        </p:spPr>
        <p:txBody>
          <a:bodyPr wrap="square">
            <a:spAutoFit/>
          </a:bodyPr>
          <a:lstStyle/>
          <a:p>
            <a:r>
              <a:rPr lang="ru-RU" sz="4000" b="1" i="0" dirty="0" smtClean="0">
                <a:effectLst/>
                <a:latin typeface="PT Serif"/>
              </a:rPr>
              <a:t>Таблицы облегчают поиск необходимых сведений, не заставляя изучать всю имеющуюся информацию. Читать таблицу можно и по горизонтали и по вертикали. Таблицы оказываются удобной формой подведения итогов. Вспомните таблицу умножения или таблицу спортивных состязаний. В этих таблицах одни данные вычисляются с помощью других. Часто встречающийся на практике пример — смета расходов.</a:t>
            </a:r>
            <a:endParaRPr lang="uk-UA" sz="4000" dirty="0"/>
          </a:p>
        </p:txBody>
      </p:sp>
    </p:spTree>
    <p:extLst>
      <p:ext uri="{BB962C8B-B14F-4D97-AF65-F5344CB8AC3E}">
        <p14:creationId xmlns:p14="http://schemas.microsoft.com/office/powerpoint/2010/main" xmlns="" val="2809393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629" y="0"/>
            <a:ext cx="11040291" cy="1325563"/>
          </a:xfrm>
        </p:spPr>
        <p:txBody>
          <a:bodyPr>
            <a:noAutofit/>
          </a:bodyPr>
          <a:lstStyle/>
          <a:p>
            <a:r>
              <a:rPr lang="ru-RU" sz="2400" b="1" i="1" dirty="0">
                <a:solidFill>
                  <a:srgbClr val="FF0000"/>
                </a:solidFill>
              </a:rPr>
              <a:t>Задание 3</a:t>
            </a:r>
            <a:r>
              <a:rPr lang="ru-RU" sz="2400" b="1" dirty="0"/>
              <a:t/>
            </a:r>
            <a:br>
              <a:rPr lang="ru-RU" sz="2400" b="1" dirty="0"/>
            </a:br>
            <a:r>
              <a:rPr lang="ru-RU" sz="2400" b="1" dirty="0"/>
              <a:t>Выполните вычисления в таблице. Начертите таблицу в тетради, обязательно запишите название таблицы. Подумайте, как рассчитать стоимость покупки каждого товара и общую сумму расходов.</a:t>
            </a:r>
            <a:br>
              <a:rPr lang="ru-RU" sz="2400" b="1" dirty="0"/>
            </a:br>
            <a:r>
              <a:rPr lang="ru-RU" sz="2400" b="1" dirty="0"/>
              <a:t>Смета расходов на покупку спортивного инвентаря</a:t>
            </a:r>
            <a:r>
              <a:rPr lang="ru-RU" sz="2400" dirty="0"/>
              <a:t/>
            </a:r>
            <a:br>
              <a:rPr lang="ru-RU" sz="2400" dirty="0"/>
            </a:br>
            <a:endParaRPr lang="uk-UA" sz="2400" dirty="0"/>
          </a:p>
        </p:txBody>
      </p:sp>
      <p:pic>
        <p:nvPicPr>
          <p:cNvPr id="4098" name="Picture 2" descr="Здравствуйте, ребята!, изображение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509" y="2356894"/>
            <a:ext cx="11146437" cy="42137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5853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990" y="352062"/>
            <a:ext cx="10962120" cy="2028451"/>
          </a:xfrm>
        </p:spPr>
        <p:txBody>
          <a:bodyPr>
            <a:normAutofit fontScale="90000"/>
          </a:bodyPr>
          <a:lstStyle/>
          <a:p>
            <a:r>
              <a:rPr lang="ru-RU" sz="3600" b="1" dirty="0">
                <a:solidFill>
                  <a:srgbClr val="FF0000"/>
                </a:solidFill>
              </a:rPr>
              <a:t>Домашнее задание</a:t>
            </a:r>
            <a:r>
              <a:rPr lang="ru-RU" sz="3600" dirty="0"/>
              <a:t/>
            </a:r>
            <a:br>
              <a:rPr lang="ru-RU" sz="3600" dirty="0"/>
            </a:br>
            <a:r>
              <a:rPr lang="ru-RU" sz="3600" b="1" dirty="0"/>
              <a:t>Возьмите пластиковое ведро и маленький мяч. Проведите ряд экспериментов с бросанием мяча в ведро с разного расстояния. Результаты испытаний занесите в таблицу</a:t>
            </a:r>
            <a:r>
              <a:rPr lang="ru-RU" sz="3200" b="1" dirty="0"/>
              <a:t>.</a:t>
            </a:r>
            <a:r>
              <a:rPr lang="ru-RU" sz="3200" dirty="0"/>
              <a:t/>
            </a:r>
            <a:br>
              <a:rPr lang="ru-RU" sz="3200" dirty="0"/>
            </a:br>
            <a:endParaRPr lang="uk-UA" sz="3200" dirty="0"/>
          </a:p>
        </p:txBody>
      </p:sp>
      <p:pic>
        <p:nvPicPr>
          <p:cNvPr id="5122" name="Picture 2" descr="Здравствуйте, ребята!, изображение №5"/>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39882" y="3068343"/>
            <a:ext cx="11922382" cy="18171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517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2256" y="1713134"/>
            <a:ext cx="11127377" cy="4031873"/>
          </a:xfrm>
          <a:prstGeom prst="rect">
            <a:avLst/>
          </a:prstGeom>
        </p:spPr>
        <p:txBody>
          <a:bodyPr wrap="square">
            <a:spAutoFit/>
          </a:bodyPr>
          <a:lstStyle/>
          <a:p>
            <a:r>
              <a:rPr lang="ru-RU" sz="3200" b="0" i="0" dirty="0" smtClean="0">
                <a:effectLst/>
                <a:latin typeface="PT Serif"/>
              </a:rPr>
              <a:t>В школьном курсе математики и других естественных наук господствовала только одна идея — о существовании жестких связей между явлениями и событиями. Эти связи представлены в форме законов физики, химии, математики; даже в курсе истории нет места случайности: он построен так, что складывается впечатление, что все события предопределены и закономерны.</a:t>
            </a:r>
            <a:endParaRPr lang="uk-UA" sz="3200" dirty="0"/>
          </a:p>
        </p:txBody>
      </p:sp>
    </p:spTree>
    <p:extLst>
      <p:ext uri="{BB962C8B-B14F-4D97-AF65-F5344CB8AC3E}">
        <p14:creationId xmlns:p14="http://schemas.microsoft.com/office/powerpoint/2010/main" xmlns="" val="1927347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2440" y="297271"/>
            <a:ext cx="10515600" cy="6338660"/>
          </a:xfrm>
        </p:spPr>
        <p:txBody>
          <a:bodyPr>
            <a:normAutofit fontScale="92500" lnSpcReduction="10000"/>
          </a:bodyPr>
          <a:lstStyle/>
          <a:p>
            <a:r>
              <a:rPr lang="ru-RU" sz="4400" dirty="0"/>
              <a:t>Но окружающий нас мир полон случайностей. Это землетрясения, ураганы, подъемы и спады экономического развития, войны, болезни, случайные встречи и так далее. Впрочем, мысль о том, что в окружающем мире много случайного, останется очевидной, но бесплодной, если не научиться измерять случайность числом, вычислять шансы различных событий. </a:t>
            </a:r>
            <a:endParaRPr lang="uk-UA" sz="4400" dirty="0"/>
          </a:p>
        </p:txBody>
      </p:sp>
    </p:spTree>
    <p:extLst>
      <p:ext uri="{BB962C8B-B14F-4D97-AF65-F5344CB8AC3E}">
        <p14:creationId xmlns:p14="http://schemas.microsoft.com/office/powerpoint/2010/main" xmlns="" val="26475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371" y="509452"/>
            <a:ext cx="10515600" cy="6191795"/>
          </a:xfrm>
        </p:spPr>
        <p:txBody>
          <a:bodyPr>
            <a:normAutofit fontScale="92500" lnSpcReduction="20000"/>
          </a:bodyPr>
          <a:lstStyle/>
          <a:p>
            <a:r>
              <a:rPr lang="ru-RU" sz="3600" dirty="0"/>
              <a:t>Теория вероятностей в средней школе — это признание обществом необходимости формирования современного мировоззрения, для которого одинаково важны представления и о жестких связях, и о случайном. Без знания понятий и методов теории вероятностей и статистики невозможна организация эффективного конкурентоспособного производства, внедрение новых лекарств и методов лечения в медицине, обеспечение страховой защиты граждан от непредвиденных обстоятельств, проведение обоснованной социальной политики.</a:t>
            </a:r>
            <a:endParaRPr lang="uk-UA" sz="3600" dirty="0"/>
          </a:p>
        </p:txBody>
      </p:sp>
    </p:spTree>
    <p:extLst>
      <p:ext uri="{BB962C8B-B14F-4D97-AF65-F5344CB8AC3E}">
        <p14:creationId xmlns:p14="http://schemas.microsoft.com/office/powerpoint/2010/main" xmlns="" val="2027212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 y="574766"/>
            <a:ext cx="10515600" cy="5981020"/>
          </a:xfrm>
        </p:spPr>
        <p:txBody>
          <a:bodyPr>
            <a:noAutofit/>
          </a:bodyPr>
          <a:lstStyle/>
          <a:p>
            <a:r>
              <a:rPr lang="ru-RU" sz="3000" dirty="0"/>
              <a:t>Когда сведений очень много, их нужно упорядочивать. Таблица — самый простой способ упорядочить данные. С некоторыми таблицами вы уже имели дело. Это таблицы сложения и умножения чисел, таблицы спряжения глаголов. Таблицами являются: расписание уроков, страницы вашего школьного дневника, оглавление учебника. Государственные и коммерческие службы регулярно собирают обширные сведения об обществе и окружающей среде. Эти данные публикуют в виде таблиц. Рассмотрим пример статистической таблицы и научимся извлекать из нее информацию.</a:t>
            </a:r>
            <a:endParaRPr lang="uk-UA" sz="3000" dirty="0"/>
          </a:p>
        </p:txBody>
      </p:sp>
    </p:spTree>
    <p:extLst>
      <p:ext uri="{BB962C8B-B14F-4D97-AF65-F5344CB8AC3E}">
        <p14:creationId xmlns:p14="http://schemas.microsoft.com/office/powerpoint/2010/main" xmlns="" val="274639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596" y="100020"/>
            <a:ext cx="9404723" cy="1400530"/>
          </a:xfrm>
        </p:spPr>
        <p:txBody>
          <a:bodyPr>
            <a:noAutofit/>
          </a:bodyPr>
          <a:lstStyle/>
          <a:p>
            <a:r>
              <a:rPr lang="ru-RU" sz="2800" b="1" i="1" dirty="0">
                <a:solidFill>
                  <a:srgbClr val="FF0000"/>
                </a:solidFill>
              </a:rPr>
              <a:t>Задание </a:t>
            </a:r>
            <a:r>
              <a:rPr lang="ru-RU" sz="2800" b="1" i="1" dirty="0" smtClean="0">
                <a:solidFill>
                  <a:srgbClr val="FF0000"/>
                </a:solidFill>
              </a:rPr>
              <a:t>1</a:t>
            </a:r>
            <a:r>
              <a:rPr lang="ru-RU" sz="2800" b="1" dirty="0" smtClean="0">
                <a:solidFill>
                  <a:srgbClr val="FF0000"/>
                </a:solidFill>
              </a:rPr>
              <a:t>  </a:t>
            </a:r>
            <a:r>
              <a:rPr lang="ru-RU" sz="2800" b="1" i="1" dirty="0" smtClean="0"/>
              <a:t>Изучите </a:t>
            </a:r>
            <a:r>
              <a:rPr lang="ru-RU" sz="2800" b="1" i="1" dirty="0"/>
              <a:t>статистическую таблицу Города России с числом жителей более 1 млн. человек по данным переписи 2002 г. и ответьте на вопросы. Ответы запишите в тетрадь.</a:t>
            </a:r>
            <a:r>
              <a:rPr lang="ru-RU" sz="2800" b="1" dirty="0"/>
              <a:t/>
            </a:r>
            <a:br>
              <a:rPr lang="ru-RU" sz="2800" b="1" dirty="0"/>
            </a:br>
            <a:endParaRPr lang="uk-UA" sz="2800" b="1" dirty="0"/>
          </a:p>
        </p:txBody>
      </p:sp>
      <p:pic>
        <p:nvPicPr>
          <p:cNvPr id="1026" name="Picture 2" descr="Здравствуйте, ребята!, изображение №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4142427" y="1974261"/>
            <a:ext cx="5955162" cy="48105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033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0635" y="597717"/>
            <a:ext cx="10515600" cy="6064340"/>
          </a:xfrm>
        </p:spPr>
        <p:txBody>
          <a:bodyPr>
            <a:normAutofit fontScale="70000" lnSpcReduction="20000"/>
          </a:bodyPr>
          <a:lstStyle/>
          <a:p>
            <a:r>
              <a:rPr lang="ru-RU" sz="4600" b="1" dirty="0"/>
              <a:t>1.Пользуясь таблицей, найдите численность населения</a:t>
            </a:r>
            <a:br>
              <a:rPr lang="ru-RU" sz="4600" b="1" dirty="0"/>
            </a:br>
            <a:r>
              <a:rPr lang="ru-RU" sz="4600" b="1" dirty="0"/>
              <a:t>а) Новосибирска в 2002 г.; б) Казани в 1979 г.</a:t>
            </a:r>
            <a:br>
              <a:rPr lang="ru-RU" sz="4600" b="1" dirty="0"/>
            </a:br>
            <a:r>
              <a:rPr lang="ru-RU" sz="4600" b="1" dirty="0"/>
              <a:t>2. В каком городе население в 1989 г. составляло 1400 тысяч человек?</a:t>
            </a:r>
            <a:br>
              <a:rPr lang="ru-RU" sz="4600" b="1" dirty="0"/>
            </a:br>
            <a:r>
              <a:rPr lang="ru-RU" sz="4600" b="1" dirty="0"/>
              <a:t>3. Сколько городов в России имело население более 1 млн. человек в 1979 г., в 2006 г.?</a:t>
            </a:r>
            <a:br>
              <a:rPr lang="ru-RU" sz="4600" b="1" dirty="0"/>
            </a:br>
            <a:r>
              <a:rPr lang="ru-RU" sz="4600" b="1" dirty="0"/>
              <a:t>4. На сколько изменилось население Санкт-Петербурга в 2006 г. по сравнению с 1989 г.?</a:t>
            </a:r>
            <a:br>
              <a:rPr lang="ru-RU" sz="4600" b="1" dirty="0"/>
            </a:br>
            <a:r>
              <a:rPr lang="ru-RU" sz="4600" b="1" dirty="0"/>
              <a:t>5. На сколько изменилось население Екатеринбурга в 2006 г. по сравнению с 1989 г.?</a:t>
            </a:r>
            <a:br>
              <a:rPr lang="ru-RU" sz="4600" b="1" dirty="0"/>
            </a:br>
            <a:r>
              <a:rPr lang="ru-RU" sz="4600" b="1" dirty="0"/>
              <a:t>6. Сколько городов в России в 2002 г. имело население более 1500 тысяч человек?</a:t>
            </a:r>
          </a:p>
          <a:p>
            <a:r>
              <a:rPr lang="ru-RU" sz="4600" b="1" i="1" dirty="0"/>
              <a:t>В таблицах удобно производить вычисления</a:t>
            </a:r>
            <a:endParaRPr lang="ru-RU" sz="4600" b="1" dirty="0"/>
          </a:p>
          <a:p>
            <a:endParaRPr lang="uk-UA" b="1" dirty="0"/>
          </a:p>
        </p:txBody>
      </p:sp>
    </p:spTree>
    <p:extLst>
      <p:ext uri="{BB962C8B-B14F-4D97-AF65-F5344CB8AC3E}">
        <p14:creationId xmlns:p14="http://schemas.microsoft.com/office/powerpoint/2010/main" xmlns="" val="84446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4949" y="195942"/>
            <a:ext cx="11521440" cy="6570617"/>
          </a:xfrm>
        </p:spPr>
        <p:txBody>
          <a:bodyPr>
            <a:normAutofit/>
          </a:bodyPr>
          <a:lstStyle/>
          <a:p>
            <a:pPr marL="0" indent="0" algn="ctr">
              <a:buNone/>
            </a:pPr>
            <a:r>
              <a:rPr lang="ru-RU" sz="2400" b="1" i="1" dirty="0" smtClean="0">
                <a:solidFill>
                  <a:srgbClr val="FF0000"/>
                </a:solidFill>
              </a:rPr>
              <a:t>Задание </a:t>
            </a:r>
            <a:r>
              <a:rPr lang="ru-RU" sz="2400" b="1" i="1" dirty="0">
                <a:solidFill>
                  <a:srgbClr val="FF0000"/>
                </a:solidFill>
              </a:rPr>
              <a:t>2</a:t>
            </a:r>
            <a:endParaRPr lang="ru-RU" sz="2400" b="1" dirty="0">
              <a:solidFill>
                <a:srgbClr val="FF0000"/>
              </a:solidFill>
            </a:endParaRPr>
          </a:p>
          <a:p>
            <a:pPr marL="0" indent="0">
              <a:buNone/>
            </a:pPr>
            <a:r>
              <a:rPr lang="ru-RU" sz="2400" b="1" dirty="0"/>
              <a:t>Урожайность зерна</a:t>
            </a:r>
            <a:endParaRPr lang="ru-RU" sz="2400" dirty="0"/>
          </a:p>
          <a:p>
            <a:pPr marL="0" indent="0">
              <a:buNone/>
            </a:pPr>
            <a:r>
              <a:rPr lang="ru-RU" sz="2400" dirty="0"/>
              <a:t>Для России всегда было важно, насколько хорошо ее снабжает зерном сельское хозяйство. Это важно сейчас и будет важно в будущем. К зерну, согласно принятой в статистике классификации, относится пшеница, ячмень, рожь, гречиха, просо, горох, фасоль и некоторые другие культуры. Главной зерновой культурой является пшеница.</a:t>
            </a:r>
          </a:p>
          <a:p>
            <a:pPr marL="0" indent="0">
              <a:buNone/>
            </a:pPr>
            <a:r>
              <a:rPr lang="ru-RU" sz="2400" dirty="0"/>
              <a:t>На продовольствие идет относительно небольшая часть зерна (в России это примерно 18 млн. тонн ежегодно, главным образом пшеницы). Большая часть зерна идет на корм скоту. По оценкам экспертов, сейчас годовая потребность России в зерне составляет примерно 70—75 млн. тонн. Таблица содержит некоторые сведения о зерновом производстве в России с 2000 по 2006 г. Производство зерна и пшеницы дано в миллионах тонн (млн. тонн); урожайность — в центнерах с гектара (ц/га).</a:t>
            </a:r>
          </a:p>
          <a:p>
            <a:endParaRPr lang="uk-UA" dirty="0"/>
          </a:p>
        </p:txBody>
      </p:sp>
    </p:spTree>
    <p:extLst>
      <p:ext uri="{BB962C8B-B14F-4D97-AF65-F5344CB8AC3E}">
        <p14:creationId xmlns:p14="http://schemas.microsoft.com/office/powerpoint/2010/main" xmlns="" val="140681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2050" name="Picture 2" descr="Здравствуйте, ребята!, изображение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840" y="129677"/>
            <a:ext cx="11664221" cy="312202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150839" y="3251699"/>
            <a:ext cx="11664221" cy="3046988"/>
          </a:xfrm>
          <a:prstGeom prst="rect">
            <a:avLst/>
          </a:prstGeom>
        </p:spPr>
        <p:txBody>
          <a:bodyPr wrap="square">
            <a:spAutoFit/>
          </a:bodyPr>
          <a:lstStyle/>
          <a:p>
            <a:r>
              <a:rPr lang="ru-RU" sz="2400" b="0" i="1" dirty="0" smtClean="0">
                <a:effectLst/>
                <a:latin typeface="PT Serif"/>
              </a:rPr>
              <a:t>Изучите данные в таблице и ответьте на вопросы. Ответы запишите в тетрадь.</a:t>
            </a:r>
            <a:br>
              <a:rPr lang="ru-RU" sz="2400" b="0" i="1" dirty="0" smtClean="0">
                <a:effectLst/>
                <a:latin typeface="PT Serif"/>
              </a:rPr>
            </a:br>
            <a:r>
              <a:rPr lang="ru-RU" sz="2400" b="0" i="0" dirty="0" smtClean="0">
                <a:effectLst/>
                <a:latin typeface="PT Serif"/>
              </a:rPr>
              <a:t>7. Какой была урожайность зерновых в 2000 г.?</a:t>
            </a:r>
            <a:r>
              <a:rPr lang="ru-RU" sz="2400" dirty="0" smtClean="0"/>
              <a:t/>
            </a:r>
            <a:br>
              <a:rPr lang="ru-RU" sz="2400" dirty="0" smtClean="0"/>
            </a:br>
            <a:r>
              <a:rPr lang="ru-RU" sz="2400" b="0" i="0" dirty="0" smtClean="0">
                <a:effectLst/>
                <a:latin typeface="PT Serif"/>
              </a:rPr>
              <a:t>8. В каком году урожайность составила 19,4 ц/га?</a:t>
            </a:r>
            <a:r>
              <a:rPr lang="ru-RU" sz="2400" dirty="0" smtClean="0"/>
              <a:t/>
            </a:r>
            <a:br>
              <a:rPr lang="ru-RU" sz="2400" dirty="0" smtClean="0"/>
            </a:br>
            <a:r>
              <a:rPr lang="ru-RU" sz="2400" b="0" i="0" dirty="0" smtClean="0">
                <a:effectLst/>
                <a:latin typeface="PT Serif"/>
              </a:rPr>
              <a:t>9. В каком году урожайность была наибольшей?</a:t>
            </a:r>
            <a:r>
              <a:rPr lang="ru-RU" sz="2400" dirty="0" smtClean="0"/>
              <a:t/>
            </a:r>
            <a:br>
              <a:rPr lang="ru-RU" sz="2400" dirty="0" smtClean="0"/>
            </a:br>
            <a:r>
              <a:rPr lang="ru-RU" sz="2400" b="0" i="0" dirty="0" smtClean="0">
                <a:effectLst/>
                <a:latin typeface="PT Serif"/>
              </a:rPr>
              <a:t>10. В каком году урожайность была наименьшей?</a:t>
            </a:r>
            <a:r>
              <a:rPr lang="ru-RU" sz="2400" dirty="0" smtClean="0"/>
              <a:t/>
            </a:r>
            <a:br>
              <a:rPr lang="ru-RU" sz="2400" dirty="0" smtClean="0"/>
            </a:br>
            <a:r>
              <a:rPr lang="ru-RU" sz="2400" b="0" i="0" dirty="0" smtClean="0">
                <a:effectLst/>
                <a:latin typeface="PT Serif"/>
              </a:rPr>
              <a:t>11. Для каждого года в таблице найдите, какую долю в урожае составляла пшеница (в процентах). Заполните нижнюю строку в таблице.</a:t>
            </a:r>
            <a:endParaRPr lang="uk-UA" sz="2400" dirty="0"/>
          </a:p>
        </p:txBody>
      </p:sp>
    </p:spTree>
    <p:extLst>
      <p:ext uri="{BB962C8B-B14F-4D97-AF65-F5344CB8AC3E}">
        <p14:creationId xmlns:p14="http://schemas.microsoft.com/office/powerpoint/2010/main" xmlns="" val="10266498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20</TotalTime>
  <Words>598</Words>
  <Application>Microsoft Office PowerPoint</Application>
  <PresentationFormat>Произвольный</PresentationFormat>
  <Paragraphs>20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Ион</vt:lpstr>
      <vt:lpstr>ПРЕДСТАВЛЕНИЕ ДАННЫХ</vt:lpstr>
      <vt:lpstr>Слайд 2</vt:lpstr>
      <vt:lpstr>Слайд 3</vt:lpstr>
      <vt:lpstr>Слайд 4</vt:lpstr>
      <vt:lpstr>Слайд 5</vt:lpstr>
      <vt:lpstr>Задание 1  Изучите статистическую таблицу Города России с числом жителей более 1 млн. человек по данным переписи 2002 г. и ответьте на вопросы. Ответы запишите в тетрадь. </vt:lpstr>
      <vt:lpstr>Слайд 7</vt:lpstr>
      <vt:lpstr>Слайд 8</vt:lpstr>
      <vt:lpstr>Слайд 9</vt:lpstr>
      <vt:lpstr>Слайд 10</vt:lpstr>
      <vt:lpstr>Слайд 11</vt:lpstr>
      <vt:lpstr>Задание 3 Выполните вычисления в таблице. Начертите таблицу в тетради, обязательно запишите название таблицы. Подумайте, как рассчитать стоимость покупки каждого товара и общую сумму расходов. Смета расходов на покупку спортивного инвентаря </vt:lpstr>
      <vt:lpstr>Домашнее задание Возьмите пластиковое ведро и маленький мяч. Проведите ряд экспериментов с бросанием мяча в ведро с разного расстояния. Результаты испытаний занесите в таблицу.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ПРЕДСТАВЛЕНИЕ ДАННЫХ</dc:title>
  <dc:creator>Пользователь</dc:creator>
  <cp:lastModifiedBy>User</cp:lastModifiedBy>
  <cp:revision>4</cp:revision>
  <dcterms:created xsi:type="dcterms:W3CDTF">2023-04-02T12:04:43Z</dcterms:created>
  <dcterms:modified xsi:type="dcterms:W3CDTF">2023-10-23T13:36:36Z</dcterms:modified>
</cp:coreProperties>
</file>