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F11F9DF-D514-4A9A-91CC-B0A8F0075186}" type="datetimeFigureOut">
              <a:rPr lang="ru-RU"/>
              <a:pPr>
                <a:defRPr/>
              </a:pPr>
              <a:t>21.10.2023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DD7BE31-8F94-49DC-873F-DD911BBA4E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ADA3E9-F4B9-4B1D-B4D4-39E6C3BC691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F94E08-B394-4776-9C0E-9F8587CF85B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5FD11F-EA3F-426F-A14B-011903E5F28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95E342-4C46-4637-9F82-F67EB759E1E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B607CD-61AD-42C0-ADF4-6ACD23E35A1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86D8D0-FFA6-4CB5-8B26-148CC84668D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C56E4D-56F6-4866-B4B9-689FDA5B61C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B86ED9-6DB6-48AF-86CD-6D7C74DEF8D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84C769-9B9A-4502-827B-C1BF50A801A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732A2C-582B-4C1E-980A-171A608F5A6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D2ECD6-A61C-4642-86A6-8A4B17F0B7C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51D553-80BC-4949-8281-C464E28A125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DB8950-D6C3-4F60-8AE0-D826C607292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D6482A-F613-4DDE-A79A-91B6F00C0D6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7B6626-9C64-4BD0-A65D-BF378E43C22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E69E81-67FD-4925-9F09-3F04EC33D3F5}" type="datetimeFigureOut">
              <a:rPr lang="ru-RU"/>
              <a:pPr>
                <a:defRPr/>
              </a:pPr>
              <a:t>21.10.2023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7DBDDC-A60D-4D7D-A6DA-C3E9528E38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D67E4-E75D-4A53-830B-754135E951AF}" type="datetimeFigureOut">
              <a:rPr lang="ru-RU"/>
              <a:pPr>
                <a:defRPr/>
              </a:pPr>
              <a:t>21.10.2023</a:t>
            </a:fld>
            <a:endParaRPr lang="ru-RU" dirty="0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E5BA5-88D9-44A8-B6EF-98EFA4613A2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C1B24-48E9-409F-9FB7-DF63479C5204}" type="datetimeFigureOut">
              <a:rPr lang="ru-RU"/>
              <a:pPr>
                <a:defRPr/>
              </a:pPr>
              <a:t>21.10.2023</a:t>
            </a:fld>
            <a:endParaRPr lang="ru-RU" dirty="0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83129-43E0-424D-AB32-AE3E51ED8D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97E89-0AA8-4680-B3CC-CB58744FFF7F}" type="datetimeFigureOut">
              <a:rPr lang="ru-RU"/>
              <a:pPr>
                <a:defRPr/>
              </a:pPr>
              <a:t>21.10.2023</a:t>
            </a:fld>
            <a:endParaRPr lang="ru-RU" dirty="0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548E6-66A9-4FFA-A1FD-5BCE4A836B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219C6A-6646-43C7-A34A-5E63D38283EB}" type="datetimeFigureOut">
              <a:rPr lang="ru-RU"/>
              <a:pPr>
                <a:defRPr/>
              </a:pPr>
              <a:t>21.10.2023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097F03-1216-4F2E-B126-4806233C56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92A28-CDB7-4AB3-841F-10BC48460BC0}" type="datetimeFigureOut">
              <a:rPr lang="ru-RU"/>
              <a:pPr>
                <a:defRPr/>
              </a:pPr>
              <a:t>21.10.2023</a:t>
            </a:fld>
            <a:endParaRPr lang="ru-RU" dirty="0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132ED-6951-49CF-8B24-3A465E96A6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7019C-EF6C-4975-AF10-43AE30EB4305}" type="datetimeFigureOut">
              <a:rPr lang="ru-RU"/>
              <a:pPr>
                <a:defRPr/>
              </a:pPr>
              <a:t>21.10.2023</a:t>
            </a:fld>
            <a:endParaRPr lang="ru-RU" dirty="0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B3FD8-CD93-4A85-B23A-C0E83324C6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7785D-44CA-49C8-86CE-814DC133FDED}" type="datetimeFigureOut">
              <a:rPr lang="ru-RU"/>
              <a:pPr>
                <a:defRPr/>
              </a:pPr>
              <a:t>21.10.2023</a:t>
            </a:fld>
            <a:endParaRPr lang="ru-RU" dirty="0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06A8A-DE38-4BFE-B355-2911C1D9025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8B4B78-8D6A-44FF-8C57-7B3CB120623B}" type="datetimeFigureOut">
              <a:rPr lang="ru-RU"/>
              <a:pPr>
                <a:defRPr/>
              </a:pPr>
              <a:t>21.10.2023</a:t>
            </a:fld>
            <a:endParaRPr lang="ru-RU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C037E2-E45B-4B30-843A-469442DD60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6DC44-1020-46F2-9375-F64AC663A4E6}" type="datetimeFigureOut">
              <a:rPr lang="ru-RU"/>
              <a:pPr>
                <a:defRPr/>
              </a:pPr>
              <a:t>21.10.2023</a:t>
            </a:fld>
            <a:endParaRPr lang="ru-RU" dirty="0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82DC0-9335-4F16-BF5B-27E761F1807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DB6ADE-261F-4BFB-917D-D38EAF993966}" type="datetimeFigureOut">
              <a:rPr lang="ru-RU"/>
              <a:pPr>
                <a:defRPr/>
              </a:pPr>
              <a:t>21.10.2023</a:t>
            </a:fld>
            <a:endParaRPr lang="ru-RU" dirty="0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F8545F-A0E8-4DEB-BBC0-446AE6FFCB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99008AB-1882-48BB-83B8-9C76876B5963}" type="datetimeFigureOut">
              <a:rPr lang="ru-RU"/>
              <a:pPr>
                <a:defRPr/>
              </a:pPr>
              <a:t>21.10.2023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5B9B307-A5CA-4126-8BC0-B08ACF71ECB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9" r:id="rId2"/>
    <p:sldLayoutId id="2147483711" r:id="rId3"/>
    <p:sldLayoutId id="2147483708" r:id="rId4"/>
    <p:sldLayoutId id="2147483707" r:id="rId5"/>
    <p:sldLayoutId id="2147483706" r:id="rId6"/>
    <p:sldLayoutId id="2147483712" r:id="rId7"/>
    <p:sldLayoutId id="2147483705" r:id="rId8"/>
    <p:sldLayoutId id="2147483713" r:id="rId9"/>
    <p:sldLayoutId id="2147483704" r:id="rId10"/>
    <p:sldLayoutId id="21474837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785813"/>
            <a:ext cx="7772400" cy="25781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Презентация по теории вероятностей.</a:t>
            </a:r>
            <a:br>
              <a:rPr lang="ru-RU" dirty="0" smtClean="0"/>
            </a:br>
            <a:r>
              <a:rPr lang="ru-RU" dirty="0" smtClean="0"/>
              <a:t>На тему:</a:t>
            </a:r>
            <a:r>
              <a:rPr lang="en-US" dirty="0" smtClean="0"/>
              <a:t>”</a:t>
            </a:r>
            <a:r>
              <a:rPr lang="ru-RU" dirty="0" smtClean="0"/>
              <a:t>Описательная статистика</a:t>
            </a:r>
            <a:r>
              <a:rPr lang="en-US" dirty="0" smtClean="0"/>
              <a:t>”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     Наибольшее и наименьшее                    значение. Размах.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857375"/>
            <a:ext cx="8286750" cy="421481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Определение: </a:t>
            </a:r>
            <a:r>
              <a:rPr lang="ru-RU" sz="2000" dirty="0" smtClean="0"/>
              <a:t>Разность между наибольшим и наименьшим числом называется </a:t>
            </a:r>
            <a:r>
              <a:rPr lang="ru-RU" sz="2000" i="1" dirty="0" smtClean="0">
                <a:solidFill>
                  <a:srgbClr val="FF0000"/>
                </a:solidFill>
              </a:rPr>
              <a:t>размахом</a:t>
            </a:r>
            <a:r>
              <a:rPr lang="ru-RU" sz="2000" dirty="0" smtClean="0"/>
              <a:t> набора чисел.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71500" y="3000375"/>
            <a:ext cx="79295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  <a:t>Таблица 6. </a:t>
            </a:r>
            <a:r>
              <a:rPr lang="ru-RU" dirty="0">
                <a:latin typeface="+mn-lt"/>
              </a:rPr>
              <a:t>Производство пшеницы в России в 1995-2001гг.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625" y="3643313"/>
          <a:ext cx="8286750" cy="131603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035852"/>
                <a:gridCol w="1035852"/>
                <a:gridCol w="1035852"/>
                <a:gridCol w="1035852"/>
                <a:gridCol w="1035852"/>
                <a:gridCol w="1035852"/>
                <a:gridCol w="1035852"/>
                <a:gridCol w="103585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1995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1996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1997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1998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1999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2000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2001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Производство, млн. тонн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394" name="TextBox 5"/>
          <p:cNvSpPr txBox="1">
            <a:spLocks noChangeArrowheads="1"/>
          </p:cNvSpPr>
          <p:nvPr/>
        </p:nvSpPr>
        <p:spPr bwMode="auto">
          <a:xfrm>
            <a:off x="500063" y="5000625"/>
            <a:ext cx="7858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Verdana" pitchFamily="34" charset="0"/>
              </a:rPr>
              <a:t>Самый большой урожай пшеницы в эти годы был получен в 2001г. Он составил 47,0 млн. тонн. Самый маленький урожай 27,0 млн. тонн был собран в 1998г. Размах производства пшеницы в эти годы составил 20 млн. тонн. Это довольно большая величина по сравнению со средним значением производства в эти годы 35,5 млн. тонн.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183563" cy="6937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Таблица 7. </a:t>
            </a:r>
            <a:r>
              <a:rPr lang="ru-RU" sz="2700" b="0" dirty="0" smtClean="0">
                <a:solidFill>
                  <a:schemeClr val="tx1"/>
                </a:solidFill>
              </a:rPr>
              <a:t>Производство зерна в России.</a:t>
            </a:r>
            <a:endParaRPr lang="ru-RU" sz="2700" b="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625" y="1285875"/>
          <a:ext cx="8286750" cy="326072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035851"/>
                <a:gridCol w="1035851"/>
                <a:gridCol w="1035851"/>
                <a:gridCol w="1035851"/>
                <a:gridCol w="1035851"/>
                <a:gridCol w="1035851"/>
                <a:gridCol w="1035851"/>
                <a:gridCol w="103585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2000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2001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2002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2003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2004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2005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2006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Произ</a:t>
                      </a:r>
                      <a:r>
                        <a:rPr lang="ru-RU" sz="1400" dirty="0" smtClean="0"/>
                        <a:t>-</a:t>
                      </a:r>
                    </a:p>
                    <a:p>
                      <a:r>
                        <a:rPr lang="ru-RU" sz="1400" dirty="0" smtClean="0"/>
                        <a:t>-во</a:t>
                      </a:r>
                    </a:p>
                    <a:p>
                      <a:r>
                        <a:rPr lang="ru-RU" sz="1400" dirty="0" smtClean="0"/>
                        <a:t>зерновых, млн. 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65,5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85,2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86,6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78,1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78,2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78,6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Урожайность, </a:t>
                      </a:r>
                      <a:r>
                        <a:rPr lang="ru-RU" sz="1400" dirty="0" err="1" smtClean="0"/>
                        <a:t>ц</a:t>
                      </a:r>
                      <a:r>
                        <a:rPr lang="ru-RU" sz="1400" dirty="0" smtClean="0"/>
                        <a:t>/га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18,9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Произ-во</a:t>
                      </a:r>
                      <a:r>
                        <a:rPr lang="ru-RU" sz="1400" dirty="0" smtClean="0"/>
                        <a:t> пшеницы, млн. 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434" name="TextBox 4"/>
          <p:cNvSpPr txBox="1">
            <a:spLocks noChangeArrowheads="1"/>
          </p:cNvSpPr>
          <p:nvPr/>
        </p:nvSpPr>
        <p:spPr bwMode="auto">
          <a:xfrm>
            <a:off x="500063" y="4714875"/>
            <a:ext cx="80724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Найти наибольшее, наименьшее  значение и размах (А):</a:t>
            </a:r>
          </a:p>
          <a:p>
            <a:r>
              <a:rPr lang="ru-RU">
                <a:latin typeface="Verdana" pitchFamily="34" charset="0"/>
              </a:rPr>
              <a:t>а)произ-ва зерновых     наиб. = 86,6     наим. = 65,5    А= 21,1.</a:t>
            </a:r>
          </a:p>
          <a:p>
            <a:r>
              <a:rPr lang="ru-RU">
                <a:latin typeface="Verdana" pitchFamily="34" charset="0"/>
              </a:rPr>
              <a:t>б)произ-ва пшеницы     наиб. = 50,6     наим. = 34,1     А= 16,5.</a:t>
            </a:r>
          </a:p>
          <a:p>
            <a:r>
              <a:rPr lang="ru-RU">
                <a:latin typeface="Verdana" pitchFamily="34" charset="0"/>
              </a:rPr>
              <a:t>в)урожайности              наиб. = 19,6     наим. = 15,6     А = 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183563" cy="8572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               Отклонения.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714500"/>
            <a:ext cx="8286750" cy="421481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Определение: </a:t>
            </a:r>
            <a:r>
              <a:rPr lang="ru-RU" sz="2400" i="1" dirty="0" smtClean="0">
                <a:solidFill>
                  <a:srgbClr val="FF0000"/>
                </a:solidFill>
              </a:rPr>
              <a:t>отклонение</a:t>
            </a:r>
            <a:r>
              <a:rPr lang="ru-RU" sz="2400" dirty="0" smtClean="0"/>
              <a:t> – это разница между каждым числом набора и средним значением.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Пример: </a:t>
            </a:r>
            <a:r>
              <a:rPr lang="ru-RU" sz="2400" dirty="0" smtClean="0"/>
              <a:t>возьмём набор 1,6,7,9,12. Вычислим среднее арифметическое: (1+6+7+9+12):5=7. Найдём отклонение каждого числа от среднего: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  1-7=-6,    6-7=-1,    7-7=0,   9-7=2,    12-7=5.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/>
              <a:t>Сумма отклонений чисел от среднего арифметического этих чисел равна нулю.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                Дисперсия.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857375"/>
            <a:ext cx="8286750" cy="4357688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Определение: </a:t>
            </a:r>
            <a:r>
              <a:rPr lang="ru-RU" dirty="0" smtClean="0"/>
              <a:t>среднее арифметическое квадратов отклонений от среднего значения называется в статистике </a:t>
            </a:r>
            <a:r>
              <a:rPr lang="ru-RU" i="1" dirty="0" smtClean="0">
                <a:solidFill>
                  <a:srgbClr val="FF0000"/>
                </a:solidFill>
              </a:rPr>
              <a:t>дисперсией</a:t>
            </a:r>
            <a:r>
              <a:rPr lang="ru-RU" dirty="0" smtClean="0"/>
              <a:t> набора чисел.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Пример 1. </a:t>
            </a:r>
            <a:r>
              <a:rPr lang="ru-RU" sz="2400" dirty="0" smtClean="0"/>
              <a:t>Снова обратимся к таблице производства пшеницы в России. Мы нашли, что среднее производство пшеницы за период 1995-2001гг. составило 35,5 млн. тонн в год. Вычислим дисперсию. Составим таблицу, разместив данные по производству не в строке, а в столбце. Вычислим отклонения от среднего и их квадраты. Полученные числа занесём в два новых столбца.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Таблица 8. </a:t>
            </a:r>
            <a:r>
              <a:rPr lang="ru-RU" sz="2400" b="0" dirty="0" smtClean="0">
                <a:solidFill>
                  <a:schemeClr val="tx1"/>
                </a:solidFill>
              </a:rPr>
              <a:t>Производство пшеницы в России в 1995-2001гг., млн. тонн.</a:t>
            </a:r>
            <a:endParaRPr lang="ru-RU" sz="2400" b="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63" y="1500188"/>
          <a:ext cx="8215312" cy="323532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997315"/>
                <a:gridCol w="2406009"/>
                <a:gridCol w="2406009"/>
                <a:gridCol w="240600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Производство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Отклонение от среднего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Квадрат отклонения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1995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-5,4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29,16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1996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-0,6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0,36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1997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 8,8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77,44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1998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-8,5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72,25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1999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20,25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132,25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506" name="TextBox 4"/>
          <p:cNvSpPr txBox="1">
            <a:spLocks noChangeArrowheads="1"/>
          </p:cNvSpPr>
          <p:nvPr/>
        </p:nvSpPr>
        <p:spPr bwMode="auto">
          <a:xfrm>
            <a:off x="428625" y="4786313"/>
            <a:ext cx="82867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Verdana" pitchFamily="34" charset="0"/>
              </a:rPr>
              <a:t>Для расчета дисперсии следует сложить все значения в столбце «Квадрат отклонений» и разделить на количество слагаемых:</a:t>
            </a:r>
          </a:p>
          <a:p>
            <a:endParaRPr lang="ru-RU" sz="1600">
              <a:latin typeface="Verdana" pitchFamily="34" charset="0"/>
            </a:endParaRPr>
          </a:p>
          <a:p>
            <a:r>
              <a:rPr lang="ru-RU" sz="1600">
                <a:latin typeface="Verdana" pitchFamily="34" charset="0"/>
              </a:rPr>
              <a:t>(29,16+0,36+77,44+72,25+20,25+1,00+132,25):7=47,53.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183563" cy="6223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            </a:t>
            </a:r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Пример 2. </a:t>
            </a:r>
            <a:r>
              <a:rPr lang="ru-RU" sz="2400" b="0" dirty="0" smtClean="0">
                <a:solidFill>
                  <a:schemeClr val="tx1"/>
                </a:solidFill>
              </a:rPr>
              <a:t>Упражнения.</a:t>
            </a:r>
            <a:endParaRPr lang="ru-RU" sz="2400" b="0" dirty="0">
              <a:solidFill>
                <a:schemeClr val="tx1"/>
              </a:solidFill>
            </a:endParaRP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428625" y="857250"/>
            <a:ext cx="8286750" cy="55721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1800" smtClean="0"/>
              <a:t>1.Для данных чисел вычислить среднее значение. Составить таблицу отклонений от среднего и квадратов отклонений от среднего и вычислить дисперсию: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800" smtClean="0"/>
              <a:t>а)-1,0,4                 </a:t>
            </a:r>
            <a:r>
              <a:rPr lang="en-US" sz="1800" smtClean="0"/>
              <a:t> </a:t>
            </a:r>
            <a:r>
              <a:rPr lang="ru-RU" sz="1800" smtClean="0"/>
              <a:t>среднее = 1            </a:t>
            </a:r>
            <a:r>
              <a:rPr lang="en-US" sz="1800" smtClean="0"/>
              <a:t>      D=14</a:t>
            </a:r>
            <a:endParaRPr lang="ru-RU" sz="180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14438" y="2143125"/>
          <a:ext cx="6429375" cy="146367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518324"/>
                <a:gridCol w="2134270"/>
                <a:gridCol w="2776825"/>
              </a:tblGrid>
              <a:tr h="357190"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r>
                        <a:rPr lang="ru-RU" sz="1600" dirty="0" smtClean="0"/>
                        <a:t>Число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   Отклонение</a:t>
                      </a:r>
                      <a:r>
                        <a:rPr lang="ru-RU" sz="1600" baseline="0" dirty="0" smtClean="0"/>
                        <a:t>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Квадрат отклонения</a:t>
                      </a:r>
                      <a:endParaRPr lang="ru-RU" sz="1600" dirty="0"/>
                    </a:p>
                  </a:txBody>
                  <a:tcPr/>
                </a:tc>
              </a:tr>
              <a:tr h="3486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1743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1743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06" name="TextBox 5"/>
          <p:cNvSpPr txBox="1">
            <a:spLocks noChangeArrowheads="1"/>
          </p:cNvSpPr>
          <p:nvPr/>
        </p:nvSpPr>
        <p:spPr bwMode="auto">
          <a:xfrm>
            <a:off x="571500" y="3714750"/>
            <a:ext cx="8072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б)-1,-3,-2,3,3         среднее = 0</a:t>
            </a:r>
            <a:r>
              <a:rPr lang="en-US">
                <a:latin typeface="Verdana" pitchFamily="34" charset="0"/>
              </a:rPr>
              <a:t>                  D=32</a:t>
            </a:r>
            <a:endParaRPr lang="ru-RU">
              <a:latin typeface="Verdana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214438" y="4143375"/>
          <a:ext cx="6427787" cy="221932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605280"/>
                <a:gridCol w="1849755"/>
                <a:gridCol w="29721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Число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Отклонение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Квадрат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отклонения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642938"/>
            <a:ext cx="8183562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       Среднее значение.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2357438"/>
            <a:ext cx="8286750" cy="4187825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Определение: </a:t>
            </a:r>
            <a:r>
              <a:rPr lang="ru-RU" i="1" dirty="0" smtClean="0">
                <a:solidFill>
                  <a:srgbClr val="FF0000"/>
                </a:solidFill>
              </a:rPr>
              <a:t>Средним арифметическим </a:t>
            </a:r>
            <a:r>
              <a:rPr lang="ru-RU" dirty="0" smtClean="0"/>
              <a:t>нескольких чисел называется число, равное отношению суммы этих чисел к их количеству.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Другими словами, среднее арифметическое – это дробь, в числителе которой стоит сумма чисел, а в знаменателе – их количество.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428625"/>
            <a:ext cx="7572375" cy="13366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Таблица 1. </a:t>
            </a:r>
            <a:r>
              <a:rPr lang="ru-RU" sz="2400" b="0" dirty="0" smtClean="0">
                <a:solidFill>
                  <a:schemeClr val="tx1"/>
                </a:solidFill>
              </a:rPr>
              <a:t>Производство пшеницы в России в 1995-2001гг.</a:t>
            </a:r>
            <a:endParaRPr lang="ru-RU" sz="2400" b="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625" y="2214563"/>
          <a:ext cx="8286808" cy="13157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035851"/>
                <a:gridCol w="1035851"/>
                <a:gridCol w="1035851"/>
                <a:gridCol w="1035851"/>
                <a:gridCol w="1035851"/>
                <a:gridCol w="1035851"/>
                <a:gridCol w="1035851"/>
                <a:gridCol w="103585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1995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1996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1997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1998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1999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2000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2001</a:t>
                      </a:r>
                      <a:endParaRPr lang="ru-RU" b="0" dirty="0"/>
                    </a:p>
                  </a:txBody>
                  <a:tcPr/>
                </a:tc>
              </a:tr>
              <a:tr h="843595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Производство</a:t>
                      </a:r>
                      <a:r>
                        <a:rPr lang="ru-RU" sz="1400" b="1" baseline="0" dirty="0" smtClean="0"/>
                        <a:t>,</a:t>
                      </a:r>
                    </a:p>
                    <a:p>
                      <a:r>
                        <a:rPr lang="ru-RU" sz="1400" b="1" baseline="0" dirty="0" smtClean="0"/>
                        <a:t>млн. тонн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224" name="TextBox 5"/>
          <p:cNvSpPr txBox="1">
            <a:spLocks noChangeArrowheads="1"/>
          </p:cNvSpPr>
          <p:nvPr/>
        </p:nvSpPr>
        <p:spPr bwMode="auto">
          <a:xfrm>
            <a:off x="714375" y="4071938"/>
            <a:ext cx="7715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(30,1+34,9+44,3+27,0+31,0+34,5+47,0):7 ≈ 35,5.</a:t>
            </a:r>
          </a:p>
          <a:p>
            <a:r>
              <a:rPr lang="ru-RU">
                <a:latin typeface="Verdana" pitchFamily="34" charset="0"/>
              </a:rPr>
              <a:t>Получаем, что среднее производство пшеницы в России за рассматриваемый период 1995-2001гг. </a:t>
            </a:r>
            <a:r>
              <a:rPr lang="ru-RU" sz="1600">
                <a:latin typeface="Verdana" pitchFamily="34" charset="0"/>
              </a:rPr>
              <a:t>С</a:t>
            </a:r>
            <a:r>
              <a:rPr lang="ru-RU">
                <a:latin typeface="Verdana" pitchFamily="34" charset="0"/>
              </a:rPr>
              <a:t>оставляло приблизительно 35,5 млн. тонн в год.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183563" cy="11223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Таблица 2. </a:t>
            </a:r>
            <a:r>
              <a:rPr lang="ru-RU" sz="2400" b="0" dirty="0" smtClean="0">
                <a:solidFill>
                  <a:schemeClr val="tx1"/>
                </a:solidFill>
              </a:rPr>
              <a:t>Урожайность зерновых культур в России в 1992-2001 гг.</a:t>
            </a:r>
            <a:endParaRPr lang="ru-RU" sz="2400" b="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625" y="1928813"/>
          <a:ext cx="8286778" cy="13106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793645"/>
                <a:gridCol w="763099"/>
                <a:gridCol w="836746"/>
                <a:gridCol w="726351"/>
                <a:gridCol w="726351"/>
                <a:gridCol w="726351"/>
                <a:gridCol w="726351"/>
                <a:gridCol w="726351"/>
                <a:gridCol w="726351"/>
                <a:gridCol w="808831"/>
                <a:gridCol w="726351"/>
              </a:tblGrid>
              <a:tr h="228600">
                <a:tc>
                  <a:txBody>
                    <a:bodyPr/>
                    <a:lstStyle/>
                    <a:p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  92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baseline="0" dirty="0" smtClean="0"/>
                        <a:t>  </a:t>
                      </a:r>
                      <a:r>
                        <a:rPr lang="ru-RU" b="0" dirty="0" smtClean="0"/>
                        <a:t>93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 94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 95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 96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 97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 98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 99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2000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  01</a:t>
                      </a:r>
                      <a:endParaRPr lang="ru-RU" b="0" dirty="0"/>
                    </a:p>
                  </a:txBody>
                  <a:tcPr/>
                </a:tc>
              </a:tr>
              <a:tr h="914398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Урожайность,</a:t>
                      </a:r>
                      <a:r>
                        <a:rPr lang="ru-RU" sz="1400" b="1" baseline="0" dirty="0" smtClean="0"/>
                        <a:t> </a:t>
                      </a:r>
                      <a:r>
                        <a:rPr lang="ru-RU" sz="1400" b="1" baseline="0" dirty="0" err="1" smtClean="0"/>
                        <a:t>ц</a:t>
                      </a:r>
                      <a:r>
                        <a:rPr lang="ru-RU" sz="1400" b="1" baseline="0" dirty="0" smtClean="0"/>
                        <a:t>/га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19,4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257" name="TextBox 5"/>
          <p:cNvSpPr txBox="1">
            <a:spLocks noChangeArrowheads="1"/>
          </p:cNvSpPr>
          <p:nvPr/>
        </p:nvSpPr>
        <p:spPr bwMode="auto">
          <a:xfrm>
            <a:off x="642938" y="3500438"/>
            <a:ext cx="7858125" cy="233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Verdana" pitchFamily="34" charset="0"/>
              </a:rPr>
              <a:t>а)Средняя урожайность зерновых культур в России за 1992-1996гг.</a:t>
            </a:r>
          </a:p>
          <a:p>
            <a:r>
              <a:rPr lang="ru-RU" sz="1600">
                <a:latin typeface="Verdana" pitchFamily="34" charset="0"/>
              </a:rPr>
              <a:t>(18,0+17,1+15,3+13,1+14,9):5 ≈ 15,68.</a:t>
            </a:r>
          </a:p>
          <a:p>
            <a:endParaRPr lang="ru-RU" sz="1600">
              <a:latin typeface="Verdana" pitchFamily="34" charset="0"/>
            </a:endParaRPr>
          </a:p>
          <a:p>
            <a:r>
              <a:rPr lang="ru-RU" sz="1600">
                <a:latin typeface="Verdana" pitchFamily="34" charset="0"/>
              </a:rPr>
              <a:t>б)Средняя урожайность зерновых культур в России за 1997-2001гг.</a:t>
            </a:r>
          </a:p>
          <a:p>
            <a:r>
              <a:rPr lang="ru-RU" sz="1600">
                <a:latin typeface="Verdana" pitchFamily="34" charset="0"/>
              </a:rPr>
              <a:t>(17,8+12,9+14,4+15,6+19,4):5 ≈ 16,02.</a:t>
            </a:r>
          </a:p>
          <a:p>
            <a:endParaRPr lang="ru-RU" sz="1600">
              <a:latin typeface="Verdana" pitchFamily="34" charset="0"/>
            </a:endParaRPr>
          </a:p>
          <a:p>
            <a:r>
              <a:rPr lang="ru-RU" sz="1600">
                <a:latin typeface="Verdana" pitchFamily="34" charset="0"/>
              </a:rPr>
              <a:t>в)Средняя урожайность зерновых культур в России за 1992-2001гг.</a:t>
            </a:r>
          </a:p>
          <a:p>
            <a:r>
              <a:rPr lang="ru-RU" sz="1600">
                <a:latin typeface="Verdana" pitchFamily="34" charset="0"/>
              </a:rPr>
              <a:t>(18,0+17,1+15,3+13,1+14,9+17,8+12,9+14,4+15,6+19,4):10 ≈ 15,85.</a:t>
            </a:r>
          </a:p>
          <a:p>
            <a:endParaRPr lang="ru-RU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8183563" cy="9286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Таблица 3. </a:t>
            </a:r>
            <a:r>
              <a:rPr lang="ru-RU" sz="2400" b="0" dirty="0" smtClean="0">
                <a:solidFill>
                  <a:schemeClr val="tx1"/>
                </a:solidFill>
              </a:rPr>
              <a:t>Население шести крупнейших городов Московской области в разные годы, тыс. чел.</a:t>
            </a:r>
            <a:endParaRPr lang="ru-RU" sz="2400" b="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625" y="1714500"/>
          <a:ext cx="8272515" cy="25958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452880"/>
                <a:gridCol w="1363927"/>
                <a:gridCol w="1363927"/>
                <a:gridCol w="1363927"/>
                <a:gridCol w="1363927"/>
                <a:gridCol w="136392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Город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1959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1970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1979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2002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2006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Балашиха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Коломна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Люберцы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Мытищи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Подольск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Химки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301" name="TextBox 4"/>
          <p:cNvSpPr txBox="1">
            <a:spLocks noChangeArrowheads="1"/>
          </p:cNvSpPr>
          <p:nvPr/>
        </p:nvSpPr>
        <p:spPr bwMode="auto">
          <a:xfrm>
            <a:off x="428625" y="4357688"/>
            <a:ext cx="807243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Verdana" pitchFamily="34" charset="0"/>
              </a:rPr>
              <a:t>Среднее число жителей крупнейших городов Московской области </a:t>
            </a:r>
          </a:p>
          <a:p>
            <a:r>
              <a:rPr lang="ru-RU" sz="1600">
                <a:latin typeface="Verdana" pitchFamily="34" charset="0"/>
              </a:rPr>
              <a:t>а)в 1959г.     (58+118+95+99+129+47):6 ≈ 91.</a:t>
            </a:r>
          </a:p>
          <a:p>
            <a:r>
              <a:rPr lang="ru-RU" sz="1600">
                <a:latin typeface="Verdana" pitchFamily="34" charset="0"/>
              </a:rPr>
              <a:t>б)в 1970г.     (92+136+139+119+169+85):6 ≈ 123,3</a:t>
            </a:r>
          </a:p>
          <a:p>
            <a:r>
              <a:rPr lang="ru-RU" sz="1600">
                <a:latin typeface="Verdana" pitchFamily="34" charset="0"/>
              </a:rPr>
              <a:t>в)в 1979г.     (117+147+154+141+202+119):6 ≈ 146,6</a:t>
            </a:r>
          </a:p>
          <a:p>
            <a:r>
              <a:rPr lang="ru-RU" sz="1600">
                <a:latin typeface="Verdana" pitchFamily="34" charset="0"/>
              </a:rPr>
              <a:t>г)в 2002г.     (148+150+157+159+182+141):6 ≈ 156,7</a:t>
            </a:r>
          </a:p>
          <a:p>
            <a:r>
              <a:rPr lang="ru-RU" sz="1600">
                <a:latin typeface="Verdana" pitchFamily="34" charset="0"/>
              </a:rPr>
              <a:t>д)в 2006г.     (183+148+159+162+180+180):6 ≈ 168,6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571500"/>
            <a:ext cx="8183562" cy="10509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Медиана.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857375"/>
            <a:ext cx="8286750" cy="4643438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Определение: </a:t>
            </a:r>
            <a:r>
              <a:rPr lang="ru-RU" sz="2400" i="1" dirty="0" smtClean="0">
                <a:solidFill>
                  <a:srgbClr val="FF0000"/>
                </a:solidFill>
              </a:rPr>
              <a:t>Медианой</a:t>
            </a:r>
            <a:r>
              <a:rPr lang="ru-RU" sz="2400" dirty="0" smtClean="0"/>
              <a:t> набора чисел называют такое число, которое разделяет набор на две равные по численности части.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Пример 1. </a:t>
            </a:r>
            <a:r>
              <a:rPr lang="ru-RU" sz="2400" dirty="0" smtClean="0"/>
              <a:t>Возьмём какой-нибудь набор различных чисел, например 1,4,7,9,11.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Медианой в этом случае оказывается число, стоящее в точности посередине, </a:t>
            </a:r>
            <a:r>
              <a:rPr lang="en-US" sz="2400" dirty="0" smtClean="0"/>
              <a:t>m</a:t>
            </a:r>
            <a:r>
              <a:rPr lang="ru-RU" sz="2400" dirty="0" smtClean="0"/>
              <a:t>=7.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Пример 2. </a:t>
            </a:r>
            <a:r>
              <a:rPr lang="ru-RU" sz="2400" dirty="0" smtClean="0"/>
              <a:t>Рассмотрим набор 1,3,6,11. Медианой этого набора служит любое число, которое больше 3 и меньше 6. По определению в качестве медианы в таких случаях берут центр срединного интервала. В нашем случае это центр интервала (3,6). Это полусумма его концов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                             (3+6):2=4,5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Медианой этого набора считают число 4,5.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714375"/>
            <a:ext cx="8183562" cy="13573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                     </a:t>
            </a:r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Пример 3.</a:t>
            </a:r>
            <a:r>
              <a:rPr lang="ru-RU" sz="32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ru-RU" sz="32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Таблица 4. </a:t>
            </a:r>
            <a:r>
              <a:rPr lang="ru-RU" sz="2700" b="0" dirty="0" smtClean="0">
                <a:solidFill>
                  <a:schemeClr val="tx1"/>
                </a:solidFill>
              </a:rPr>
              <a:t>Производство пшеницы в России в 1995-2001гг.</a:t>
            </a:r>
            <a:endParaRPr lang="ru-RU" sz="27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625" y="2428875"/>
          <a:ext cx="8286750" cy="8890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035847"/>
                <a:gridCol w="1035847"/>
                <a:gridCol w="1035847"/>
                <a:gridCol w="1035847"/>
                <a:gridCol w="1035847"/>
                <a:gridCol w="1035847"/>
                <a:gridCol w="1035847"/>
                <a:gridCol w="103584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1995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1996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1997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1998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1999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2000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2001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Производство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320" name="TextBox 4"/>
          <p:cNvSpPr txBox="1">
            <a:spLocks noChangeArrowheads="1"/>
          </p:cNvSpPr>
          <p:nvPr/>
        </p:nvSpPr>
        <p:spPr bwMode="auto">
          <a:xfrm>
            <a:off x="642938" y="3714750"/>
            <a:ext cx="771525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Средний урожай 35,5 млн. тонн в год. Вычислим медиану. Упорядочим числа:</a:t>
            </a:r>
          </a:p>
          <a:p>
            <a:endParaRPr lang="ru-RU">
              <a:latin typeface="Verdana" pitchFamily="34" charset="0"/>
            </a:endParaRPr>
          </a:p>
          <a:p>
            <a:r>
              <a:rPr lang="ru-RU">
                <a:latin typeface="Verdana" pitchFamily="34" charset="0"/>
              </a:rPr>
              <a:t>27,0; 30,1; 31,0; 34,5; 34,9; 44,3; 47,0.</a:t>
            </a:r>
          </a:p>
          <a:p>
            <a:endParaRPr lang="ru-RU">
              <a:latin typeface="Verdana" pitchFamily="34" charset="0"/>
            </a:endParaRPr>
          </a:p>
          <a:p>
            <a:r>
              <a:rPr lang="ru-RU">
                <a:latin typeface="Verdana" pitchFamily="34" charset="0"/>
              </a:rPr>
              <a:t>Медиана равна 34,5 млн. тонн (урожай 2000г.)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            Пример 4.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28625" y="1857375"/>
            <a:ext cx="8183563" cy="41878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Найти медиану следующих наборов чисел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а)2,4,8,9         (4+8):2=6      </a:t>
            </a:r>
            <a:r>
              <a:rPr lang="en-US" smtClean="0"/>
              <a:t>m</a:t>
            </a:r>
            <a:r>
              <a:rPr lang="ru-RU" smtClean="0"/>
              <a:t>=6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б)1,3,5,7,8,9    (5+7):2=6     </a:t>
            </a:r>
            <a:r>
              <a:rPr lang="en-US" smtClean="0"/>
              <a:t> m=6</a:t>
            </a:r>
            <a:endParaRPr lang="ru-RU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в)10,11,11,12,14,17,18,22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(12+14):2=13                       </a:t>
            </a:r>
            <a:r>
              <a:rPr lang="en-US" smtClean="0"/>
              <a:t>m=13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183562" cy="15509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           </a:t>
            </a:r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Пример 5. </a:t>
            </a: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Таблица 5. </a:t>
            </a:r>
            <a:r>
              <a:rPr lang="ru-RU" sz="2400" b="0" dirty="0" smtClean="0">
                <a:solidFill>
                  <a:schemeClr val="tx1"/>
                </a:solidFill>
              </a:rPr>
              <a:t>Урожайность зерновых культур в России в 1992-2001гг.</a:t>
            </a:r>
            <a:endParaRPr lang="ru-RU" sz="2400" b="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625" y="2143125"/>
          <a:ext cx="8286750" cy="131603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738510"/>
                <a:gridCol w="738510"/>
                <a:gridCol w="738510"/>
                <a:gridCol w="738510"/>
                <a:gridCol w="738510"/>
                <a:gridCol w="738510"/>
                <a:gridCol w="738510"/>
                <a:gridCol w="738510"/>
                <a:gridCol w="738510"/>
                <a:gridCol w="901713"/>
                <a:gridCol w="73851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92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93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94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95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96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97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98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99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2000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01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Урожайность, </a:t>
                      </a:r>
                      <a:r>
                        <a:rPr lang="ru-RU" sz="1400" b="1" dirty="0" err="1" smtClean="0"/>
                        <a:t>ц</a:t>
                      </a:r>
                      <a:r>
                        <a:rPr lang="ru-RU" sz="1400" b="1" dirty="0" smtClean="0"/>
                        <a:t>/га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19,4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77" name="TextBox 4"/>
          <p:cNvSpPr txBox="1">
            <a:spLocks noChangeArrowheads="1"/>
          </p:cNvSpPr>
          <p:nvPr/>
        </p:nvSpPr>
        <p:spPr bwMode="auto">
          <a:xfrm>
            <a:off x="428625" y="3643313"/>
            <a:ext cx="82867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По данным таблицы вычислить медиану урожайности и среднюю урожайность зерновых культур в России за период:</a:t>
            </a:r>
          </a:p>
          <a:p>
            <a:r>
              <a:rPr lang="ru-RU">
                <a:latin typeface="Verdana" pitchFamily="34" charset="0"/>
              </a:rPr>
              <a:t>а)1992-2001гг.     </a:t>
            </a:r>
            <a:r>
              <a:rPr lang="en-US">
                <a:latin typeface="Verdana" pitchFamily="34" charset="0"/>
              </a:rPr>
              <a:t>m=(15</a:t>
            </a:r>
            <a:r>
              <a:rPr lang="ru-RU">
                <a:latin typeface="Verdana" pitchFamily="34" charset="0"/>
              </a:rPr>
              <a:t>,</a:t>
            </a:r>
            <a:r>
              <a:rPr lang="en-US">
                <a:latin typeface="Verdana" pitchFamily="34" charset="0"/>
              </a:rPr>
              <a:t>3+15</a:t>
            </a:r>
            <a:r>
              <a:rPr lang="ru-RU">
                <a:latin typeface="Verdana" pitchFamily="34" charset="0"/>
              </a:rPr>
              <a:t>,6):2=15,45</a:t>
            </a:r>
          </a:p>
          <a:p>
            <a:r>
              <a:rPr lang="ru-RU">
                <a:latin typeface="Verdana" pitchFamily="34" charset="0"/>
              </a:rPr>
              <a:t>                           среднее ≈ 15,85</a:t>
            </a:r>
          </a:p>
          <a:p>
            <a:r>
              <a:rPr lang="ru-RU">
                <a:latin typeface="Verdana" pitchFamily="34" charset="0"/>
              </a:rPr>
              <a:t>б)1992-1996гг.     </a:t>
            </a:r>
            <a:r>
              <a:rPr lang="en-US">
                <a:latin typeface="Verdana" pitchFamily="34" charset="0"/>
              </a:rPr>
              <a:t>m=</a:t>
            </a:r>
            <a:r>
              <a:rPr lang="ru-RU">
                <a:latin typeface="Verdana" pitchFamily="34" charset="0"/>
              </a:rPr>
              <a:t>15,3</a:t>
            </a:r>
            <a:r>
              <a:rPr lang="en-US">
                <a:latin typeface="Verdana" pitchFamily="34" charset="0"/>
              </a:rPr>
              <a:t> </a:t>
            </a:r>
            <a:endParaRPr lang="ru-RU">
              <a:latin typeface="Verdana" pitchFamily="34" charset="0"/>
            </a:endParaRPr>
          </a:p>
          <a:p>
            <a:r>
              <a:rPr lang="ru-RU">
                <a:latin typeface="Verdana" pitchFamily="34" charset="0"/>
              </a:rPr>
              <a:t>                           среднее ≈ 15,68</a:t>
            </a:r>
          </a:p>
          <a:p>
            <a:r>
              <a:rPr lang="ru-RU">
                <a:latin typeface="Verdana" pitchFamily="34" charset="0"/>
              </a:rPr>
              <a:t>в)1997-2001гг.     </a:t>
            </a:r>
            <a:r>
              <a:rPr lang="en-US">
                <a:latin typeface="Verdana" pitchFamily="34" charset="0"/>
              </a:rPr>
              <a:t>m</a:t>
            </a:r>
            <a:r>
              <a:rPr lang="ru-RU">
                <a:latin typeface="Verdana" pitchFamily="34" charset="0"/>
              </a:rPr>
              <a:t>=</a:t>
            </a:r>
            <a:r>
              <a:rPr lang="en-US">
                <a:latin typeface="Verdana" pitchFamily="34" charset="0"/>
              </a:rPr>
              <a:t>15</a:t>
            </a:r>
            <a:r>
              <a:rPr lang="ru-RU">
                <a:latin typeface="Verdana" pitchFamily="34" charset="0"/>
              </a:rPr>
              <a:t>,6</a:t>
            </a:r>
          </a:p>
          <a:p>
            <a:r>
              <a:rPr lang="ru-RU">
                <a:latin typeface="Verdana" pitchFamily="34" charset="0"/>
              </a:rPr>
              <a:t>                           среднее ≈ 16,02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284</TotalTime>
  <Words>1133</Words>
  <Application>Microsoft Office PowerPoint</Application>
  <PresentationFormat>Экран (4:3)</PresentationFormat>
  <Paragraphs>329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Verdana</vt:lpstr>
      <vt:lpstr>Wingdings 2</vt:lpstr>
      <vt:lpstr>Calibri</vt:lpstr>
      <vt:lpstr>Аспект</vt:lpstr>
      <vt:lpstr>Презентация по теории вероятностей. На тему:”Описательная статистика”.</vt:lpstr>
      <vt:lpstr>        Среднее значение.</vt:lpstr>
      <vt:lpstr>Таблица 1. Производство пшеницы в России в 1995-2001гг.</vt:lpstr>
      <vt:lpstr>Таблица 2. Урожайность зерновых культур в России в 1992-2001 гг.</vt:lpstr>
      <vt:lpstr>Таблица 3. Население шести крупнейших городов Московской области в разные годы, тыс. чел.</vt:lpstr>
      <vt:lpstr>Медиана.</vt:lpstr>
      <vt:lpstr>                       Пример 3. Таблица 4. Производство пшеницы в России в 1995-2001гг.</vt:lpstr>
      <vt:lpstr>                 Пример 4.</vt:lpstr>
      <vt:lpstr>                Пример 5.  Таблица 5. Урожайность зерновых культур в России в 1992-2001гг.</vt:lpstr>
      <vt:lpstr>      Наибольшее и наименьшее                    значение. Размах.</vt:lpstr>
      <vt:lpstr>Таблица 7. Производство зерна в России.</vt:lpstr>
      <vt:lpstr>                Отклонения.</vt:lpstr>
      <vt:lpstr>                 Дисперсия.</vt:lpstr>
      <vt:lpstr>Таблица 8. Производство пшеницы в России в 1995-2001гг., млн. тонн.</vt:lpstr>
      <vt:lpstr>                 Пример 2. Упражнения.</vt:lpstr>
    </vt:vector>
  </TitlesOfParts>
  <Company>Персональный компьютер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теории вероятностей. На тему:”Описательная статистика”.</dc:title>
  <dc:creator>Федотов Александр Владимирович</dc:creator>
  <cp:lastModifiedBy>User</cp:lastModifiedBy>
  <cp:revision>27</cp:revision>
  <dcterms:created xsi:type="dcterms:W3CDTF">2008-05-18T10:31:44Z</dcterms:created>
  <dcterms:modified xsi:type="dcterms:W3CDTF">2023-10-21T16:17:06Z</dcterms:modified>
</cp:coreProperties>
</file>