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00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-295275" y="557213"/>
            <a:ext cx="9437688" cy="6632575"/>
            <a:chOff x="-186" y="351"/>
            <a:chExt cx="5945" cy="4178"/>
          </a:xfrm>
        </p:grpSpPr>
        <p:grpSp>
          <p:nvGrpSpPr>
            <p:cNvPr id="24579" name="Group 3"/>
            <p:cNvGrpSpPr>
              <a:grpSpLocks/>
            </p:cNvGrpSpPr>
            <p:nvPr/>
          </p:nvGrpSpPr>
          <p:grpSpPr bwMode="auto">
            <a:xfrm>
              <a:off x="-186" y="351"/>
              <a:ext cx="4316" cy="4178"/>
              <a:chOff x="-186" y="351"/>
              <a:chExt cx="4316" cy="4178"/>
            </a:xfrm>
          </p:grpSpPr>
          <p:grpSp>
            <p:nvGrpSpPr>
              <p:cNvPr id="24580" name="Group 4"/>
              <p:cNvGrpSpPr>
                <a:grpSpLocks/>
              </p:cNvGrpSpPr>
              <p:nvPr/>
            </p:nvGrpSpPr>
            <p:grpSpPr bwMode="auto">
              <a:xfrm>
                <a:off x="-186" y="351"/>
                <a:ext cx="4316" cy="4178"/>
                <a:chOff x="-186" y="351"/>
                <a:chExt cx="4316" cy="4178"/>
              </a:xfrm>
            </p:grpSpPr>
            <p:sp>
              <p:nvSpPr>
                <p:cNvPr id="24581" name="AutoShape 5"/>
                <p:cNvSpPr>
                  <a:spLocks noChangeArrowheads="1"/>
                </p:cNvSpPr>
                <p:nvPr/>
              </p:nvSpPr>
              <p:spPr bwMode="auto">
                <a:xfrm rot="12360000">
                  <a:off x="-186" y="351"/>
                  <a:ext cx="4316" cy="4178"/>
                </a:xfrm>
                <a:prstGeom prst="diamond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582" name="AutoShape 6" descr="Denim"/>
                <p:cNvSpPr>
                  <a:spLocks noChangeArrowheads="1"/>
                </p:cNvSpPr>
                <p:nvPr/>
              </p:nvSpPr>
              <p:spPr bwMode="auto">
                <a:xfrm rot="12360000">
                  <a:off x="694" y="1203"/>
                  <a:ext cx="2556" cy="2474"/>
                </a:xfrm>
                <a:prstGeom prst="diamond">
                  <a:avLst/>
                </a:prstGeom>
                <a:blipFill dpi="0" rotWithShape="0">
                  <a:blip r:embed="rId2" cstate="print"/>
                  <a:srcRect/>
                  <a:tile tx="0" ty="0" sx="100000" sy="100000" flip="none" algn="tl"/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583" name="Rectangle 7"/>
                <p:cNvSpPr>
                  <a:spLocks noChangeArrowheads="1"/>
                </p:cNvSpPr>
                <p:nvPr/>
              </p:nvSpPr>
              <p:spPr bwMode="auto">
                <a:xfrm rot="12360000">
                  <a:off x="2249" y="2499"/>
                  <a:ext cx="649" cy="28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ru-RU" sz="2400"/>
                </a:p>
              </p:txBody>
            </p:sp>
            <p:sp>
              <p:nvSpPr>
                <p:cNvPr id="24584" name="Oval 8"/>
                <p:cNvSpPr>
                  <a:spLocks noChangeArrowheads="1"/>
                </p:cNvSpPr>
                <p:nvPr/>
              </p:nvSpPr>
              <p:spPr bwMode="auto">
                <a:xfrm rot="12360000">
                  <a:off x="1292" y="2567"/>
                  <a:ext cx="570" cy="528"/>
                </a:xfrm>
                <a:prstGeom prst="ellipse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ru-RU" sz="2400"/>
                </a:p>
              </p:txBody>
            </p:sp>
            <p:sp>
              <p:nvSpPr>
                <p:cNvPr id="24585" name="Rectangle 9"/>
                <p:cNvSpPr>
                  <a:spLocks noChangeArrowheads="1"/>
                </p:cNvSpPr>
                <p:nvPr/>
              </p:nvSpPr>
              <p:spPr bwMode="auto">
                <a:xfrm rot="12360000">
                  <a:off x="2373" y="2047"/>
                  <a:ext cx="446" cy="81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ru-RU" sz="2400"/>
                </a:p>
              </p:txBody>
            </p:sp>
            <p:sp>
              <p:nvSpPr>
                <p:cNvPr id="24586" name="Rectangle 10"/>
                <p:cNvSpPr>
                  <a:spLocks noChangeArrowheads="1"/>
                </p:cNvSpPr>
                <p:nvPr/>
              </p:nvSpPr>
              <p:spPr bwMode="auto">
                <a:xfrm rot="12360000">
                  <a:off x="1927" y="3071"/>
                  <a:ext cx="445" cy="82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ru-RU" sz="2400"/>
                </a:p>
              </p:txBody>
            </p:sp>
            <p:sp>
              <p:nvSpPr>
                <p:cNvPr id="24587" name="Arc 11"/>
                <p:cNvSpPr>
                  <a:spLocks/>
                </p:cNvSpPr>
                <p:nvPr/>
              </p:nvSpPr>
              <p:spPr bwMode="auto">
                <a:xfrm rot="10485000">
                  <a:off x="1263" y="2240"/>
                  <a:ext cx="723" cy="856"/>
                </a:xfrm>
                <a:custGeom>
                  <a:avLst/>
                  <a:gdLst>
                    <a:gd name="G0" fmla="+- 21518 0 0"/>
                    <a:gd name="G1" fmla="+- 2258 0 0"/>
                    <a:gd name="G2" fmla="+- 21600 0 0"/>
                    <a:gd name="T0" fmla="*/ 43000 w 43118"/>
                    <a:gd name="T1" fmla="*/ 0 h 23858"/>
                    <a:gd name="T2" fmla="*/ 0 w 43118"/>
                    <a:gd name="T3" fmla="*/ 4141 h 23858"/>
                    <a:gd name="T4" fmla="*/ 21518 w 43118"/>
                    <a:gd name="T5" fmla="*/ 2258 h 238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18" h="23858" fill="none" extrusionOk="0">
                      <a:moveTo>
                        <a:pt x="42999" y="0"/>
                      </a:moveTo>
                      <a:cubicBezTo>
                        <a:pt x="43078" y="750"/>
                        <a:pt x="43118" y="1503"/>
                        <a:pt x="43118" y="2258"/>
                      </a:cubicBezTo>
                      <a:cubicBezTo>
                        <a:pt x="43118" y="14187"/>
                        <a:pt x="33447" y="23858"/>
                        <a:pt x="21518" y="23858"/>
                      </a:cubicBezTo>
                      <a:cubicBezTo>
                        <a:pt x="10318" y="23858"/>
                        <a:pt x="976" y="15297"/>
                        <a:pt x="0" y="4140"/>
                      </a:cubicBezTo>
                    </a:path>
                    <a:path w="43118" h="23858" stroke="0" extrusionOk="0">
                      <a:moveTo>
                        <a:pt x="42999" y="0"/>
                      </a:moveTo>
                      <a:cubicBezTo>
                        <a:pt x="43078" y="750"/>
                        <a:pt x="43118" y="1503"/>
                        <a:pt x="43118" y="2258"/>
                      </a:cubicBezTo>
                      <a:cubicBezTo>
                        <a:pt x="43118" y="14187"/>
                        <a:pt x="33447" y="23858"/>
                        <a:pt x="21518" y="23858"/>
                      </a:cubicBezTo>
                      <a:cubicBezTo>
                        <a:pt x="10318" y="23858"/>
                        <a:pt x="976" y="15297"/>
                        <a:pt x="0" y="4140"/>
                      </a:cubicBezTo>
                      <a:lnTo>
                        <a:pt x="21518" y="2258"/>
                      </a:lnTo>
                      <a:close/>
                    </a:path>
                  </a:pathLst>
                </a:custGeom>
                <a:solidFill>
                  <a:schemeClr val="folHlink">
                    <a:alpha val="50000"/>
                  </a:schemeClr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588" name="Freeform 12"/>
                <p:cNvSpPr>
                  <a:spLocks/>
                </p:cNvSpPr>
                <p:nvPr/>
              </p:nvSpPr>
              <p:spPr bwMode="auto">
                <a:xfrm>
                  <a:off x="1300" y="1374"/>
                  <a:ext cx="1035" cy="2007"/>
                </a:xfrm>
                <a:custGeom>
                  <a:avLst/>
                  <a:gdLst/>
                  <a:ahLst/>
                  <a:cxnLst>
                    <a:cxn ang="0">
                      <a:pos x="56" y="2006"/>
                    </a:cxn>
                    <a:cxn ang="0">
                      <a:pos x="0" y="1843"/>
                    </a:cxn>
                    <a:cxn ang="0">
                      <a:pos x="871" y="56"/>
                    </a:cxn>
                    <a:cxn ang="0">
                      <a:pos x="1034" y="0"/>
                    </a:cxn>
                    <a:cxn ang="0">
                      <a:pos x="56" y="2006"/>
                    </a:cxn>
                  </a:cxnLst>
                  <a:rect l="0" t="0" r="r" b="b"/>
                  <a:pathLst>
                    <a:path w="1035" h="2007">
                      <a:moveTo>
                        <a:pt x="56" y="2006"/>
                      </a:moveTo>
                      <a:lnTo>
                        <a:pt x="0" y="1843"/>
                      </a:lnTo>
                      <a:lnTo>
                        <a:pt x="871" y="56"/>
                      </a:lnTo>
                      <a:lnTo>
                        <a:pt x="1034" y="0"/>
                      </a:lnTo>
                      <a:lnTo>
                        <a:pt x="56" y="2006"/>
                      </a:lnTo>
                    </a:path>
                  </a:pathLst>
                </a:custGeom>
                <a:solidFill>
                  <a:schemeClr val="hlink">
                    <a:alpha val="50000"/>
                  </a:schemeClr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4589" name="Freeform 13"/>
              <p:cNvSpPr>
                <a:spLocks/>
              </p:cNvSpPr>
              <p:nvPr/>
            </p:nvSpPr>
            <p:spPr bwMode="auto">
              <a:xfrm>
                <a:off x="2448" y="1810"/>
                <a:ext cx="324" cy="231"/>
              </a:xfrm>
              <a:custGeom>
                <a:avLst/>
                <a:gdLst/>
                <a:ahLst/>
                <a:cxnLst>
                  <a:cxn ang="0">
                    <a:pos x="321" y="226"/>
                  </a:cxn>
                  <a:cxn ang="0">
                    <a:pos x="287" y="123"/>
                  </a:cxn>
                  <a:cxn ang="0">
                    <a:pos x="53" y="9"/>
                  </a:cxn>
                  <a:cxn ang="0">
                    <a:pos x="35" y="0"/>
                  </a:cxn>
                  <a:cxn ang="0">
                    <a:pos x="0" y="72"/>
                  </a:cxn>
                  <a:cxn ang="0">
                    <a:pos x="323" y="230"/>
                  </a:cxn>
                </a:cxnLst>
                <a:rect l="0" t="0" r="r" b="b"/>
                <a:pathLst>
                  <a:path w="324" h="231">
                    <a:moveTo>
                      <a:pt x="321" y="226"/>
                    </a:moveTo>
                    <a:lnTo>
                      <a:pt x="287" y="123"/>
                    </a:lnTo>
                    <a:lnTo>
                      <a:pt x="53" y="9"/>
                    </a:lnTo>
                    <a:lnTo>
                      <a:pt x="35" y="0"/>
                    </a:lnTo>
                    <a:lnTo>
                      <a:pt x="0" y="72"/>
                    </a:lnTo>
                    <a:lnTo>
                      <a:pt x="323" y="230"/>
                    </a:lnTo>
                  </a:path>
                </a:pathLst>
              </a:custGeom>
              <a:solidFill>
                <a:schemeClr val="accent1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768" y="720"/>
              <a:ext cx="4991" cy="816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591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1217613" y="1219200"/>
            <a:ext cx="7772400" cy="1143000"/>
          </a:xfrm>
        </p:spPr>
        <p:txBody>
          <a:bodyPr anchorCtr="0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724400" y="2819400"/>
            <a:ext cx="4267200" cy="3200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4593" name="Rectangle 17"/>
          <p:cNvSpPr>
            <a:spLocks noGrp="1" noChangeArrowheads="1"/>
          </p:cNvSpPr>
          <p:nvPr>
            <p:ph type="dt" sz="quarter" idx="2"/>
          </p:nvPr>
        </p:nvSpPr>
        <p:spPr>
          <a:xfrm>
            <a:off x="152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4594" name="Rectangle 1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4595" name="Rectangle 1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9D55B40-5764-4BBF-9258-64D8D08D4E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1" grpId="0"/>
      <p:bldP spid="24592" grpId="0" build="p">
        <p:tmplLst>
          <p:tmpl lvl="1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459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E3FB7-6880-441D-8AF7-F23F95E40F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28600"/>
            <a:ext cx="19812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28600"/>
            <a:ext cx="57912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C3023-BC9F-42E1-AD2D-6DC2FDE6C3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57800" y="19050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57800" y="40386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EF1B0E7-3FF4-4FC7-958D-4FBE1AA887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954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57800" y="19050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57800" y="40386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950F524-1258-4F2A-8DFF-F81CDE75F3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954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1EBC68B-293A-49B2-A977-0BB68FDEFD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3EC5D-00C2-4CF8-A21E-8DE37DCB66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CFA76-7B7F-4187-9F0E-FB265EF732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1F352-CEF3-4FE8-8770-E2E7C4624C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37C1B-1039-431B-9275-F1E6502D56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D8CFA0-BF1D-4BA7-B47F-0EF60BC1EE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93054-6647-4BBF-8F66-E540B719DB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5D9F1-B779-4427-A480-BBAD0C0C96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99AD0-EBFA-469E-8390-7B86D6C3F7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762000" y="6400800"/>
            <a:ext cx="8380413" cy="455613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ru-RU" sz="24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ru-RU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ru-RU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861DBB3F-004C-4D51-85BD-4BB98EFA5045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23560" name="Group 8"/>
          <p:cNvGrpSpPr>
            <a:grpSpLocks/>
          </p:cNvGrpSpPr>
          <p:nvPr/>
        </p:nvGrpSpPr>
        <p:grpSpPr bwMode="auto">
          <a:xfrm>
            <a:off x="0" y="0"/>
            <a:ext cx="1066800" cy="6856413"/>
            <a:chOff x="0" y="0"/>
            <a:chExt cx="672" cy="4319"/>
          </a:xfrm>
        </p:grpSpPr>
        <p:grpSp>
          <p:nvGrpSpPr>
            <p:cNvPr id="23561" name="Group 9"/>
            <p:cNvGrpSpPr>
              <a:grpSpLocks/>
            </p:cNvGrpSpPr>
            <p:nvPr/>
          </p:nvGrpSpPr>
          <p:grpSpPr bwMode="auto">
            <a:xfrm>
              <a:off x="0" y="0"/>
              <a:ext cx="599" cy="4319"/>
              <a:chOff x="0" y="0"/>
              <a:chExt cx="599" cy="4319"/>
            </a:xfrm>
          </p:grpSpPr>
          <p:sp>
            <p:nvSpPr>
              <p:cNvPr id="23562" name="Rectangle 10" descr="Denim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76" cy="4319"/>
              </a:xfrm>
              <a:prstGeom prst="rect">
                <a:avLst/>
              </a:prstGeom>
              <a:blipFill dpi="0" rotWithShape="0">
                <a:blip r:embed="rId16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63" name="Rectangle 11"/>
              <p:cNvSpPr>
                <a:spLocks noChangeArrowheads="1"/>
              </p:cNvSpPr>
              <p:nvPr/>
            </p:nvSpPr>
            <p:spPr bwMode="auto">
              <a:xfrm>
                <a:off x="119" y="240"/>
                <a:ext cx="357" cy="2064"/>
              </a:xfrm>
              <a:prstGeom prst="rect">
                <a:avLst/>
              </a:prstGeom>
              <a:solidFill>
                <a:schemeClr val="accent2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64" name="Rectangle 12"/>
              <p:cNvSpPr>
                <a:spLocks noChangeArrowheads="1"/>
              </p:cNvSpPr>
              <p:nvPr/>
            </p:nvSpPr>
            <p:spPr bwMode="auto">
              <a:xfrm>
                <a:off x="0" y="960"/>
                <a:ext cx="476" cy="52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 eaLnBrk="0" hangingPunct="0">
                  <a:spcBef>
                    <a:spcPct val="50000"/>
                  </a:spcBef>
                </a:pPr>
                <a:endParaRPr lang="ru-RU" sz="2400"/>
              </a:p>
            </p:txBody>
          </p:sp>
          <p:sp>
            <p:nvSpPr>
              <p:cNvPr id="23565" name="Rectangle 13"/>
              <p:cNvSpPr>
                <a:spLocks noChangeArrowheads="1"/>
              </p:cNvSpPr>
              <p:nvPr/>
            </p:nvSpPr>
            <p:spPr bwMode="auto">
              <a:xfrm>
                <a:off x="297" y="432"/>
                <a:ext cx="89" cy="3792"/>
              </a:xfrm>
              <a:prstGeom prst="rect">
                <a:avLst/>
              </a:prstGeom>
              <a:solidFill>
                <a:schemeClr val="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66" name="Rectangle 14"/>
              <p:cNvSpPr>
                <a:spLocks noChangeArrowheads="1"/>
              </p:cNvSpPr>
              <p:nvPr/>
            </p:nvSpPr>
            <p:spPr bwMode="auto">
              <a:xfrm>
                <a:off x="0" y="3024"/>
                <a:ext cx="327" cy="96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 eaLnBrk="0" hangingPunct="0">
                  <a:spcBef>
                    <a:spcPct val="50000"/>
                  </a:spcBef>
                </a:pPr>
                <a:endParaRPr lang="ru-RU" sz="2400"/>
              </a:p>
            </p:txBody>
          </p:sp>
          <p:sp>
            <p:nvSpPr>
              <p:cNvPr id="23567" name="Rectangle 15"/>
              <p:cNvSpPr>
                <a:spLocks noChangeArrowheads="1"/>
              </p:cNvSpPr>
              <p:nvPr/>
            </p:nvSpPr>
            <p:spPr bwMode="auto">
              <a:xfrm>
                <a:off x="0" y="3216"/>
                <a:ext cx="327" cy="96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 eaLnBrk="0" hangingPunct="0">
                  <a:spcBef>
                    <a:spcPct val="50000"/>
                  </a:spcBef>
                </a:pPr>
                <a:endParaRPr lang="ru-RU" sz="2400"/>
              </a:p>
            </p:txBody>
          </p:sp>
          <p:sp>
            <p:nvSpPr>
              <p:cNvPr id="23568" name="Rectangle 16"/>
              <p:cNvSpPr>
                <a:spLocks noChangeArrowheads="1"/>
              </p:cNvSpPr>
              <p:nvPr/>
            </p:nvSpPr>
            <p:spPr bwMode="auto">
              <a:xfrm>
                <a:off x="0" y="3408"/>
                <a:ext cx="327" cy="96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 eaLnBrk="0" hangingPunct="0">
                  <a:spcBef>
                    <a:spcPct val="50000"/>
                  </a:spcBef>
                </a:pPr>
                <a:endParaRPr lang="ru-RU" sz="2400"/>
              </a:p>
            </p:txBody>
          </p:sp>
          <p:sp>
            <p:nvSpPr>
              <p:cNvPr id="23569" name="Arc 17"/>
              <p:cNvSpPr>
                <a:spLocks/>
              </p:cNvSpPr>
              <p:nvPr/>
            </p:nvSpPr>
            <p:spPr bwMode="auto">
              <a:xfrm>
                <a:off x="474" y="2260"/>
                <a:ext cx="125" cy="1154"/>
              </a:xfrm>
              <a:custGeom>
                <a:avLst/>
                <a:gdLst>
                  <a:gd name="G0" fmla="+- 754 0 0"/>
                  <a:gd name="G1" fmla="+- 21600 0 0"/>
                  <a:gd name="G2" fmla="+- 21600 0 0"/>
                  <a:gd name="T0" fmla="*/ 0 w 22354"/>
                  <a:gd name="T1" fmla="*/ 13 h 43200"/>
                  <a:gd name="T2" fmla="*/ 754 w 22354"/>
                  <a:gd name="T3" fmla="*/ 43200 h 43200"/>
                  <a:gd name="T4" fmla="*/ 754 w 22354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354" h="43200" fill="none" extrusionOk="0">
                    <a:moveTo>
                      <a:pt x="0" y="13"/>
                    </a:moveTo>
                    <a:cubicBezTo>
                      <a:pt x="251" y="4"/>
                      <a:pt x="502" y="-1"/>
                      <a:pt x="754" y="0"/>
                    </a:cubicBezTo>
                    <a:cubicBezTo>
                      <a:pt x="12683" y="0"/>
                      <a:pt x="22354" y="9670"/>
                      <a:pt x="22354" y="21600"/>
                    </a:cubicBezTo>
                    <a:cubicBezTo>
                      <a:pt x="22354" y="33529"/>
                      <a:pt x="12683" y="43199"/>
                      <a:pt x="754" y="43200"/>
                    </a:cubicBezTo>
                  </a:path>
                  <a:path w="22354" h="43200" stroke="0" extrusionOk="0">
                    <a:moveTo>
                      <a:pt x="0" y="13"/>
                    </a:moveTo>
                    <a:cubicBezTo>
                      <a:pt x="251" y="4"/>
                      <a:pt x="502" y="-1"/>
                      <a:pt x="754" y="0"/>
                    </a:cubicBezTo>
                    <a:cubicBezTo>
                      <a:pt x="12683" y="0"/>
                      <a:pt x="22354" y="9670"/>
                      <a:pt x="22354" y="21600"/>
                    </a:cubicBezTo>
                    <a:cubicBezTo>
                      <a:pt x="22354" y="33529"/>
                      <a:pt x="12683" y="43199"/>
                      <a:pt x="754" y="43200"/>
                    </a:cubicBezTo>
                    <a:lnTo>
                      <a:pt x="754" y="2160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3570" name="Oval 18"/>
            <p:cNvSpPr>
              <a:spLocks noChangeArrowheads="1"/>
            </p:cNvSpPr>
            <p:nvPr/>
          </p:nvSpPr>
          <p:spPr bwMode="auto">
            <a:xfrm>
              <a:off x="0" y="672"/>
              <a:ext cx="672" cy="624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/>
            </a:p>
          </p:txBody>
        </p:sp>
        <p:sp>
          <p:nvSpPr>
            <p:cNvPr id="23571" name="Rectangle 19"/>
            <p:cNvSpPr>
              <a:spLocks noChangeArrowheads="1"/>
            </p:cNvSpPr>
            <p:nvPr/>
          </p:nvSpPr>
          <p:spPr bwMode="auto">
            <a:xfrm>
              <a:off x="480" y="0"/>
              <a:ext cx="192" cy="43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762000" y="1474788"/>
            <a:ext cx="8380413" cy="125412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ru-RU" sz="24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23556" grpId="0" build="p">
        <p:tmplLst>
          <p:tmpl lvl="1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355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355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355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355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355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2205038"/>
            <a:ext cx="7632700" cy="1065212"/>
          </a:xfrm>
        </p:spPr>
        <p:txBody>
          <a:bodyPr/>
          <a:lstStyle/>
          <a:p>
            <a:r>
              <a:rPr lang="ru-RU" sz="8800" b="1">
                <a:solidFill>
                  <a:srgbClr val="660033"/>
                </a:solidFill>
              </a:rPr>
              <a:t>Операции</a:t>
            </a:r>
            <a:br>
              <a:rPr lang="ru-RU" sz="8800" b="1">
                <a:solidFill>
                  <a:srgbClr val="660033"/>
                </a:solidFill>
              </a:rPr>
            </a:br>
            <a:r>
              <a:rPr lang="ru-RU" sz="8800" b="1">
                <a:solidFill>
                  <a:srgbClr val="660033"/>
                </a:solidFill>
              </a:rPr>
              <a:t> над </a:t>
            </a:r>
            <a:br>
              <a:rPr lang="ru-RU" sz="8800" b="1">
                <a:solidFill>
                  <a:srgbClr val="660033"/>
                </a:solidFill>
              </a:rPr>
            </a:br>
            <a:r>
              <a:rPr lang="ru-RU" sz="8800" b="1">
                <a:solidFill>
                  <a:srgbClr val="660033"/>
                </a:solidFill>
              </a:rPr>
              <a:t>событиями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Произведение событий обозначают: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58888" y="1484313"/>
            <a:ext cx="7453312" cy="109220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/>
              <a:t>	</a:t>
            </a:r>
            <a:r>
              <a:rPr lang="ru-RU" sz="3600" b="1"/>
              <a:t>С = А </a:t>
            </a:r>
            <a:r>
              <a:rPr lang="en-US" sz="3600" b="1">
                <a:cs typeface="Arial" charset="0"/>
              </a:rPr>
              <a:t>·</a:t>
            </a:r>
            <a:r>
              <a:rPr lang="ru-RU" sz="3600" b="1"/>
              <a:t> В      або    С = А </a:t>
            </a:r>
            <a:r>
              <a:rPr lang="ru-RU" sz="3600" b="1">
                <a:cs typeface="Arial" charset="0"/>
              </a:rPr>
              <a:t>∩ В</a:t>
            </a:r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187450" y="2565400"/>
          <a:ext cx="3097213" cy="3384550"/>
        </p:xfrm>
        <a:graphic>
          <a:graphicData uri="http://schemas.openxmlformats.org/presentationml/2006/ole">
            <p:oleObj spid="_x0000_s40964" name="Точечный рисунок" r:id="rId3" imgW="1828571" imgH="2381582" progId="PBrush">
              <p:embed/>
            </p:oleObj>
          </a:graphicData>
        </a:graphic>
      </p:graphicFrame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4572000" y="2565400"/>
            <a:ext cx="4103688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/>
              <a:t>Для любого события </a:t>
            </a:r>
            <a:r>
              <a:rPr kumimoji="0"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А и полной группы несовместимых событий  </a:t>
            </a:r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kumimoji="0"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имеют место равенства:</a:t>
            </a:r>
          </a:p>
          <a:p>
            <a:pPr algn="ctr"/>
            <a:r>
              <a:rPr kumimoji="0"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А</a:t>
            </a:r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· U = </a:t>
            </a:r>
            <a:r>
              <a:rPr kumimoji="0"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А</a:t>
            </a:r>
            <a:endParaRPr kumimoji="0" lang="en-US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A </a:t>
            </a:r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·</a:t>
            </a:r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A = A</a:t>
            </a:r>
          </a:p>
          <a:p>
            <a:pPr algn="ctr"/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kumimoji="0"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· Ã = Ø </a:t>
            </a:r>
          </a:p>
          <a:p>
            <a:pPr algn="ctr"/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A ·</a:t>
            </a:r>
            <a:r>
              <a:rPr kumimoji="0" lang="en-US" sz="2800"/>
              <a:t> </a:t>
            </a:r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Ø = Ø</a:t>
            </a:r>
            <a:r>
              <a:rPr kumimoji="0" lang="en-US" sz="2800"/>
              <a:t> </a:t>
            </a:r>
            <a:endParaRPr lang="ru-RU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/>
              <a:t>Операции над событиями</a:t>
            </a:r>
            <a:endParaRPr lang="ru-RU" sz="4000"/>
          </a:p>
        </p:txBody>
      </p:sp>
      <p:pic>
        <p:nvPicPr>
          <p:cNvPr id="43061" name="Picture 5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380288" y="2060575"/>
            <a:ext cx="1368425" cy="1187450"/>
          </a:xfrm>
          <a:noFill/>
          <a:ln/>
        </p:spPr>
      </p:pic>
      <p:pic>
        <p:nvPicPr>
          <p:cNvPr id="43064" name="Picture 5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235825" y="3357563"/>
            <a:ext cx="1655763" cy="1316037"/>
          </a:xfrm>
          <a:noFill/>
          <a:ln/>
        </p:spPr>
      </p:pic>
      <p:graphicFrame>
        <p:nvGraphicFramePr>
          <p:cNvPr id="43076" name="Group 68"/>
          <p:cNvGraphicFramePr>
            <a:graphicFrameLocks noGrp="1"/>
          </p:cNvGraphicFramePr>
          <p:nvPr/>
        </p:nvGraphicFramePr>
        <p:xfrm>
          <a:off x="900113" y="1052513"/>
          <a:ext cx="8243887" cy="4893056"/>
        </p:xfrm>
        <a:graphic>
          <a:graphicData uri="http://schemas.openxmlformats.org/drawingml/2006/table">
            <a:tbl>
              <a:tblPr/>
              <a:tblGrid>
                <a:gridCol w="1584325"/>
                <a:gridCol w="2538412"/>
                <a:gridCol w="2060575"/>
                <a:gridCol w="2060575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Название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Обозначение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Характеристика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Граф.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Событие противопо-ложное 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Ã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Происходит тогда и только тогда, когда А не происходит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Сумма событий А и 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 = А + В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и л и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С = А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Ụ 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Происходит тогда, когда происходят либо А, либо В, либо и А и В вместе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Произведение событий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 = А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·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В      або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С = А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∩ 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Происходит тогда, когда происходят и А и В вместе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3067" name="Picture 59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7451725" y="4724400"/>
            <a:ext cx="1295400" cy="1257300"/>
          </a:xfrm>
          <a:noFill/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2420938"/>
            <a:ext cx="7343775" cy="2447925"/>
          </a:xfrm>
        </p:spPr>
        <p:txBody>
          <a:bodyPr/>
          <a:lstStyle/>
          <a:p>
            <a:pPr algn="l"/>
            <a:r>
              <a:rPr lang="ru-RU" sz="9600"/>
              <a:t>.</a:t>
            </a:r>
            <a:r>
              <a:rPr lang="ru-RU" sz="4000"/>
              <a:t>   </a:t>
            </a:r>
            <a:r>
              <a:rPr lang="ru-RU" sz="3600">
                <a:solidFill>
                  <a:srgbClr val="660033"/>
                </a:solidFill>
              </a:rPr>
              <a:t>Суммой событий</a:t>
            </a:r>
            <a:r>
              <a:rPr lang="ru-RU" sz="3600" b="1">
                <a:solidFill>
                  <a:srgbClr val="660033"/>
                </a:solidFill>
              </a:rPr>
              <a:t> А</a:t>
            </a:r>
            <a:r>
              <a:rPr lang="ru-RU" sz="3600">
                <a:solidFill>
                  <a:srgbClr val="660033"/>
                </a:solidFill>
              </a:rPr>
              <a:t> и </a:t>
            </a:r>
            <a:r>
              <a:rPr lang="ru-RU" sz="3600" b="1">
                <a:solidFill>
                  <a:srgbClr val="660033"/>
                </a:solidFill>
              </a:rPr>
              <a:t>В </a:t>
            </a:r>
            <a:r>
              <a:rPr lang="ru-RU" sz="3600">
                <a:solidFill>
                  <a:srgbClr val="660033"/>
                </a:solidFill>
              </a:rPr>
              <a:t>называется событие </a:t>
            </a:r>
            <a:r>
              <a:rPr lang="ru-RU" sz="3600" b="1">
                <a:solidFill>
                  <a:srgbClr val="660033"/>
                </a:solidFill>
              </a:rPr>
              <a:t>С,</a:t>
            </a:r>
            <a:r>
              <a:rPr lang="ru-RU" sz="3600">
                <a:solidFill>
                  <a:srgbClr val="660033"/>
                </a:solidFill>
              </a:rPr>
              <a:t> которое состоит в совершении во время одного испытания или события </a:t>
            </a:r>
            <a:r>
              <a:rPr lang="ru-RU" sz="3600" b="1">
                <a:solidFill>
                  <a:srgbClr val="660033"/>
                </a:solidFill>
              </a:rPr>
              <a:t>А,</a:t>
            </a:r>
            <a:r>
              <a:rPr lang="ru-RU" sz="3600">
                <a:solidFill>
                  <a:srgbClr val="660033"/>
                </a:solidFill>
              </a:rPr>
              <a:t> или</a:t>
            </a:r>
            <a:r>
              <a:rPr lang="ru-RU" sz="4800">
                <a:solidFill>
                  <a:srgbClr val="660033"/>
                </a:solidFill>
              </a:rPr>
              <a:t> </a:t>
            </a:r>
            <a:r>
              <a:rPr lang="ru-RU" sz="3600">
                <a:solidFill>
                  <a:srgbClr val="660033"/>
                </a:solidFill>
              </a:rPr>
              <a:t>события </a:t>
            </a:r>
            <a:r>
              <a:rPr lang="ru-RU" sz="3600" b="1">
                <a:solidFill>
                  <a:srgbClr val="660033"/>
                </a:solidFill>
              </a:rPr>
              <a:t>В</a:t>
            </a:r>
            <a:r>
              <a:rPr lang="ru-RU" sz="3600">
                <a:solidFill>
                  <a:srgbClr val="660033"/>
                </a:solidFill>
              </a:rPr>
              <a:t>, или двух событий одновременно.</a:t>
            </a:r>
          </a:p>
        </p:txBody>
      </p:sp>
      <p:pic>
        <p:nvPicPr>
          <p:cNvPr id="7173" name="Picture 5" descr="j029912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476250"/>
            <a:ext cx="1100137" cy="1804988"/>
          </a:xfrm>
          <a:noFill/>
          <a:ln/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432300" y="3246438"/>
            <a:ext cx="27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ar-SA">
                <a:solidFill>
                  <a:schemeClr val="tx2"/>
                </a:solidFill>
                <a:cs typeface="Times New Roman" pitchFamily="18" charset="0"/>
              </a:rPr>
              <a:t>ٳﺇ</a:t>
            </a:r>
            <a:endParaRPr kumimoji="0" lang="ru-RU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1476375" y="260350"/>
            <a:ext cx="712787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 b="1"/>
              <a:t>Сумма событий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660033"/>
                </a:solidFill>
                <a:latin typeface="Times New Roman" pitchFamily="18" charset="0"/>
              </a:rPr>
              <a:t>Сумму событий обозначают так: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1196975"/>
            <a:ext cx="7380288" cy="4822825"/>
          </a:xfrm>
        </p:spPr>
        <p:txBody>
          <a:bodyPr/>
          <a:lstStyle/>
          <a:p>
            <a:pPr algn="ctr"/>
            <a:r>
              <a:rPr lang="ru-RU" sz="3600" b="1"/>
              <a:t>С = А + В     и л и      С = А </a:t>
            </a:r>
            <a:r>
              <a:rPr lang="ru-RU" sz="3600" b="1">
                <a:cs typeface="Arial" charset="0"/>
              </a:rPr>
              <a:t>Ụ В</a:t>
            </a:r>
          </a:p>
        </p:txBody>
      </p:sp>
      <p:graphicFrame>
        <p:nvGraphicFramePr>
          <p:cNvPr id="8197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1042988" y="3644900"/>
          <a:ext cx="2493962" cy="1981200"/>
        </p:xfrm>
        <a:graphic>
          <a:graphicData uri="http://schemas.openxmlformats.org/presentationml/2006/ole">
            <p:oleObj spid="_x0000_s8197" name="Точечный рисунок" r:id="rId3" imgW="2638095" imgH="2095793" progId="PBrush">
              <p:embed/>
            </p:oleObj>
          </a:graphicData>
        </a:graphic>
      </p:graphicFrame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84213" y="2349500"/>
            <a:ext cx="79565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Графически сумму событий можно изобразить как объединение множеств:</a:t>
            </a:r>
          </a:p>
        </p:txBody>
      </p:sp>
      <p:graphicFrame>
        <p:nvGraphicFramePr>
          <p:cNvPr id="8199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5148263" y="3644900"/>
          <a:ext cx="2376487" cy="1981200"/>
        </p:xfrm>
        <a:graphic>
          <a:graphicData uri="http://schemas.openxmlformats.org/presentationml/2006/ole">
            <p:oleObj spid="_x0000_s8199" name="Точечный рисунок" r:id="rId4" imgW="2695951" imgH="2523810" progId="PBrush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6165850" cy="1143000"/>
          </a:xfrm>
        </p:spPr>
        <p:txBody>
          <a:bodyPr/>
          <a:lstStyle/>
          <a:p>
            <a:pPr algn="l"/>
            <a:r>
              <a:rPr lang="ru-RU">
                <a:solidFill>
                  <a:srgbClr val="660033"/>
                </a:solidFill>
              </a:rPr>
              <a:t>Задача 1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1850" y="1484313"/>
            <a:ext cx="8312150" cy="4114800"/>
          </a:xfrm>
        </p:spPr>
        <p:txBody>
          <a:bodyPr/>
          <a:lstStyle/>
          <a:p>
            <a:r>
              <a:rPr lang="ru-RU" sz="2800" dirty="0"/>
              <a:t>Проводилось испытание - подбрасывали две монет. Рассматривают такие события:</a:t>
            </a:r>
          </a:p>
          <a:p>
            <a:r>
              <a:rPr lang="ru-RU" sz="2800" dirty="0"/>
              <a:t>А – выпал герб на первой монете,</a:t>
            </a:r>
          </a:p>
          <a:p>
            <a:r>
              <a:rPr lang="ru-RU" sz="2800" dirty="0"/>
              <a:t>В – выпала цифра на первой монете,</a:t>
            </a:r>
          </a:p>
          <a:p>
            <a:r>
              <a:rPr lang="ru-RU" sz="2800" dirty="0"/>
              <a:t>С – выпал герб на второй монете,</a:t>
            </a:r>
          </a:p>
          <a:p>
            <a:r>
              <a:rPr lang="en-US" sz="2800" dirty="0"/>
              <a:t>D – </a:t>
            </a:r>
            <a:r>
              <a:rPr lang="ru-RU" sz="2800" dirty="0"/>
              <a:t>выпала цифра на второй монете.</a:t>
            </a:r>
          </a:p>
          <a:p>
            <a:pPr>
              <a:buFontTx/>
              <a:buNone/>
            </a:pPr>
            <a:r>
              <a:rPr lang="ru-RU" sz="2800" dirty="0"/>
              <a:t>Что означают события:</a:t>
            </a:r>
          </a:p>
          <a:p>
            <a:pPr>
              <a:buFontTx/>
              <a:buNone/>
            </a:pPr>
            <a:r>
              <a:rPr lang="ru-RU" sz="2800" dirty="0"/>
              <a:t>а</a:t>
            </a:r>
            <a:r>
              <a:rPr lang="en-US" sz="2800" dirty="0">
                <a:cs typeface="Arial" charset="0"/>
              </a:rPr>
              <a:t>)</a:t>
            </a:r>
            <a:r>
              <a:rPr lang="ru-RU" sz="2800" dirty="0">
                <a:cs typeface="Arial" charset="0"/>
              </a:rPr>
              <a:t> А+С,      б</a:t>
            </a:r>
            <a:r>
              <a:rPr lang="en-US" sz="2800" dirty="0">
                <a:cs typeface="Arial" charset="0"/>
              </a:rPr>
              <a:t>)</a:t>
            </a:r>
            <a:r>
              <a:rPr lang="ru-RU" sz="2800" dirty="0">
                <a:cs typeface="Arial" charset="0"/>
              </a:rPr>
              <a:t> В+</a:t>
            </a:r>
            <a:r>
              <a:rPr lang="en-US" sz="2800" dirty="0">
                <a:cs typeface="Arial" charset="0"/>
              </a:rPr>
              <a:t>D,</a:t>
            </a:r>
            <a:r>
              <a:rPr lang="ru-RU" sz="2800" dirty="0">
                <a:cs typeface="Arial" charset="0"/>
              </a:rPr>
              <a:t>    </a:t>
            </a:r>
            <a:r>
              <a:rPr lang="en-US" sz="2800" dirty="0">
                <a:cs typeface="Arial" charset="0"/>
              </a:rPr>
              <a:t> </a:t>
            </a:r>
            <a:r>
              <a:rPr lang="ru-RU" sz="2800" dirty="0">
                <a:cs typeface="Arial" charset="0"/>
              </a:rPr>
              <a:t>  </a:t>
            </a:r>
            <a:r>
              <a:rPr lang="en-US" sz="2800" dirty="0">
                <a:cs typeface="Arial" charset="0"/>
              </a:rPr>
              <a:t> </a:t>
            </a:r>
            <a:r>
              <a:rPr lang="ru-RU" sz="2800" dirty="0">
                <a:cs typeface="Arial" charset="0"/>
              </a:rPr>
              <a:t>в</a:t>
            </a:r>
            <a:r>
              <a:rPr lang="en-US" sz="2800" dirty="0">
                <a:cs typeface="Arial" charset="0"/>
              </a:rPr>
              <a:t>) A+D,</a:t>
            </a:r>
            <a:r>
              <a:rPr lang="ru-RU" sz="2800" dirty="0">
                <a:cs typeface="Arial" charset="0"/>
              </a:rPr>
              <a:t>        г</a:t>
            </a:r>
            <a:r>
              <a:rPr lang="en-US" sz="2800" dirty="0">
                <a:cs typeface="Arial" charset="0"/>
              </a:rPr>
              <a:t>)</a:t>
            </a:r>
            <a:r>
              <a:rPr lang="ru-RU" sz="2800" dirty="0">
                <a:cs typeface="Arial" charset="0"/>
              </a:rPr>
              <a:t> В+С</a:t>
            </a:r>
            <a:endParaRPr lang="en-US" sz="2800" dirty="0">
              <a:cs typeface="Arial" charset="0"/>
            </a:endParaRPr>
          </a:p>
          <a:p>
            <a:pPr>
              <a:buFontTx/>
              <a:buNone/>
            </a:pPr>
            <a:endParaRPr lang="en-US" sz="28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Противоположное событие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905000"/>
            <a:ext cx="8137525" cy="4114800"/>
          </a:xfrm>
        </p:spPr>
        <p:txBody>
          <a:bodyPr/>
          <a:lstStyle/>
          <a:p>
            <a:r>
              <a:rPr lang="ru-RU" sz="2800"/>
              <a:t>Событие 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Ã</a:t>
            </a:r>
            <a:r>
              <a:rPr lang="ru-RU" sz="2800"/>
              <a:t>   называется </a:t>
            </a:r>
            <a:r>
              <a:rPr lang="ru-RU" sz="2800" i="1"/>
              <a:t>противоположным</a:t>
            </a:r>
            <a:r>
              <a:rPr lang="ru-RU" sz="2800"/>
              <a:t> </a:t>
            </a:r>
          </a:p>
          <a:p>
            <a:pPr>
              <a:buFontTx/>
              <a:buNone/>
            </a:pPr>
            <a:r>
              <a:rPr lang="ru-RU" sz="2800"/>
              <a:t>к событию А, если оно происходит тогда и </a:t>
            </a:r>
          </a:p>
          <a:p>
            <a:pPr>
              <a:buFontTx/>
              <a:buNone/>
            </a:pPr>
            <a:r>
              <a:rPr lang="ru-RU" sz="2800"/>
              <a:t>только тогда, когда событие А не происходит. Читается – </a:t>
            </a:r>
            <a:r>
              <a:rPr lang="en-US" sz="2800"/>
              <a:t>‘</a:t>
            </a:r>
            <a:r>
              <a:rPr lang="uk-UA" sz="2800"/>
              <a:t>не А</a:t>
            </a:r>
            <a:r>
              <a:rPr lang="en-US" sz="2800"/>
              <a:t>’</a:t>
            </a:r>
            <a:r>
              <a:rPr lang="ru-RU" sz="2800"/>
              <a:t> .   </a:t>
            </a:r>
          </a:p>
          <a:p>
            <a:pPr>
              <a:buFontTx/>
              <a:buNone/>
            </a:pPr>
            <a:r>
              <a:rPr lang="ru-RU" sz="2800"/>
              <a:t> </a:t>
            </a:r>
          </a:p>
          <a:p>
            <a:pPr>
              <a:buFontTx/>
              <a:buNone/>
            </a:pPr>
            <a:r>
              <a:rPr lang="uk-UA" sz="2800" b="1" u="sng">
                <a:solidFill>
                  <a:srgbClr val="660033"/>
                </a:solidFill>
              </a:rPr>
              <a:t>Пример 1</a:t>
            </a:r>
            <a:r>
              <a:rPr lang="uk-UA" sz="2800" u="sng">
                <a:solidFill>
                  <a:srgbClr val="660033"/>
                </a:solidFill>
              </a:rPr>
              <a:t>.</a:t>
            </a:r>
            <a:r>
              <a:rPr lang="uk-UA" sz="2800">
                <a:solidFill>
                  <a:srgbClr val="660033"/>
                </a:solidFill>
              </a:rPr>
              <a:t> Если соб</a:t>
            </a:r>
            <a:r>
              <a:rPr lang="ru-RU" sz="2800">
                <a:solidFill>
                  <a:srgbClr val="660033"/>
                </a:solidFill>
              </a:rPr>
              <a:t>ы</a:t>
            </a:r>
            <a:r>
              <a:rPr lang="uk-UA" sz="2800">
                <a:solidFill>
                  <a:srgbClr val="660033"/>
                </a:solidFill>
              </a:rPr>
              <a:t>тие А – </a:t>
            </a:r>
            <a:r>
              <a:rPr lang="en-US" sz="2800">
                <a:solidFill>
                  <a:srgbClr val="660033"/>
                </a:solidFill>
              </a:rPr>
              <a:t>“</a:t>
            </a:r>
            <a:r>
              <a:rPr lang="ru-RU" sz="2800">
                <a:solidFill>
                  <a:srgbClr val="660033"/>
                </a:solidFill>
              </a:rPr>
              <a:t>попадание в цель при выстреле</a:t>
            </a:r>
            <a:r>
              <a:rPr lang="en-US" sz="2800">
                <a:solidFill>
                  <a:srgbClr val="660033"/>
                </a:solidFill>
              </a:rPr>
              <a:t>”</a:t>
            </a:r>
            <a:r>
              <a:rPr lang="ru-RU" sz="2800">
                <a:solidFill>
                  <a:srgbClr val="660033"/>
                </a:solidFill>
              </a:rPr>
              <a:t>, то событие</a:t>
            </a:r>
            <a:r>
              <a:rPr lang="uk-UA" sz="2800">
                <a:solidFill>
                  <a:srgbClr val="660033"/>
                </a:solidFill>
              </a:rPr>
              <a:t> </a:t>
            </a:r>
            <a:r>
              <a:rPr lang="en-US" sz="280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Ã</a:t>
            </a:r>
            <a:r>
              <a:rPr lang="ru-RU" sz="2800">
                <a:solidFill>
                  <a:srgbClr val="660033"/>
                </a:solidFill>
              </a:rPr>
              <a:t> – </a:t>
            </a:r>
            <a:r>
              <a:rPr lang="en-US" sz="2800">
                <a:solidFill>
                  <a:srgbClr val="660033"/>
                </a:solidFill>
              </a:rPr>
              <a:t>“</a:t>
            </a:r>
            <a:r>
              <a:rPr lang="ru-RU" sz="2800">
                <a:solidFill>
                  <a:srgbClr val="660033"/>
                </a:solidFill>
              </a:rPr>
              <a:t>промах при выстреле</a:t>
            </a:r>
            <a:r>
              <a:rPr lang="en-US" sz="2800">
                <a:solidFill>
                  <a:srgbClr val="660033"/>
                </a:solidFill>
              </a:rPr>
              <a:t>”</a:t>
            </a:r>
            <a:endParaRPr lang="ru-RU" sz="2800">
              <a:solidFill>
                <a:srgbClr val="660033"/>
              </a:solidFill>
            </a:endParaRPr>
          </a:p>
        </p:txBody>
      </p:sp>
      <p:pic>
        <p:nvPicPr>
          <p:cNvPr id="26628" name="Picture 4" descr="j0299125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333375"/>
            <a:ext cx="1100138" cy="18049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333375"/>
            <a:ext cx="7597775" cy="1163638"/>
          </a:xfrm>
        </p:spPr>
        <p:txBody>
          <a:bodyPr/>
          <a:lstStyle/>
          <a:p>
            <a:r>
              <a:rPr lang="ru-RU"/>
              <a:t>События  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Ã</a:t>
            </a: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и А образуют полную группу несовместимых  событий 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U.</a:t>
            </a:r>
            <a:r>
              <a:rPr lang="ru-RU" sz="3600"/>
              <a:t> </a:t>
            </a:r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971550" y="2420938"/>
          <a:ext cx="2667000" cy="2314575"/>
        </p:xfrm>
        <a:graphic>
          <a:graphicData uri="http://schemas.openxmlformats.org/presentationml/2006/ole">
            <p:oleObj spid="_x0000_s33796" name="Точечный рисунок" r:id="rId3" imgW="2666667" imgH="2314286" progId="PBrush">
              <p:embed/>
            </p:oleObj>
          </a:graphicData>
        </a:graphic>
      </p:graphicFrame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4211638" y="2060575"/>
            <a:ext cx="4681537" cy="372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Для любого события </a:t>
            </a:r>
            <a:r>
              <a:rPr kumimoji="0"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А </a:t>
            </a:r>
            <a:endParaRPr kumimoji="0" lang="en-US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kumimoji="0"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имеют место равенства:</a:t>
            </a:r>
          </a:p>
          <a:p>
            <a:pPr algn="ctr">
              <a:spcBef>
                <a:spcPct val="50000"/>
              </a:spcBef>
            </a:pPr>
            <a:r>
              <a:rPr kumimoji="0"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А</a:t>
            </a:r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kumimoji="0"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U = U</a:t>
            </a:r>
          </a:p>
          <a:p>
            <a:pPr algn="ctr">
              <a:spcBef>
                <a:spcPct val="50000"/>
              </a:spcBef>
            </a:pPr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A + A = A</a:t>
            </a:r>
          </a:p>
          <a:p>
            <a:pPr algn="ctr">
              <a:spcBef>
                <a:spcPct val="50000"/>
              </a:spcBef>
            </a:pPr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A + </a:t>
            </a:r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Ã = U</a:t>
            </a:r>
          </a:p>
          <a:p>
            <a:pPr algn="ctr">
              <a:spcBef>
                <a:spcPct val="50000"/>
              </a:spcBef>
            </a:pPr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 + Ø = A</a:t>
            </a:r>
            <a:endParaRPr kumimoji="0" lang="ru-RU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660033"/>
                </a:solidFill>
              </a:rPr>
              <a:t>Задача 2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557338"/>
            <a:ext cx="7772400" cy="51117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Укажите события, противоположные событиям:</a:t>
            </a:r>
          </a:p>
          <a:p>
            <a:pPr>
              <a:lnSpc>
                <a:spcPct val="90000"/>
              </a:lnSpc>
            </a:pPr>
            <a:r>
              <a:rPr lang="ru-RU" sz="2800"/>
              <a:t>А – выпали два герба при подбрасывании двух монет.</a:t>
            </a:r>
          </a:p>
          <a:p>
            <a:pPr>
              <a:lnSpc>
                <a:spcPct val="90000"/>
              </a:lnSpc>
            </a:pPr>
            <a:r>
              <a:rPr lang="ru-RU" sz="2800"/>
              <a:t>В – три попадания при трёх выстрелах.</a:t>
            </a:r>
          </a:p>
          <a:p>
            <a:pPr>
              <a:lnSpc>
                <a:spcPct val="90000"/>
              </a:lnSpc>
            </a:pPr>
            <a:r>
              <a:rPr lang="uk-UA" sz="2800"/>
              <a:t>С – хотя б</a:t>
            </a:r>
            <a:r>
              <a:rPr lang="ru-RU" sz="2800"/>
              <a:t>ы</a:t>
            </a:r>
            <a:r>
              <a:rPr lang="uk-UA" sz="2800"/>
              <a:t> одно попадание при пяти выстрелах.</a:t>
            </a:r>
            <a:endParaRPr lang="ru-RU" sz="2800"/>
          </a:p>
          <a:p>
            <a:pPr>
              <a:lnSpc>
                <a:spcPct val="90000"/>
              </a:lnSpc>
            </a:pPr>
            <a:r>
              <a:rPr lang="en-US" sz="2800"/>
              <a:t>D</a:t>
            </a:r>
            <a:r>
              <a:rPr lang="uk-UA" sz="2800"/>
              <a:t> – выиграш  одного игрока при игре в шахматы.</a:t>
            </a:r>
          </a:p>
          <a:p>
            <a:pPr>
              <a:lnSpc>
                <a:spcPct val="90000"/>
              </a:lnSpc>
            </a:pPr>
            <a:r>
              <a:rPr lang="ru-RU" sz="2800"/>
              <a:t>Е – не больше двух попаданий при пяти выстрелах.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660033"/>
                </a:solidFill>
              </a:rPr>
              <a:t>Задача 3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484313"/>
            <a:ext cx="8096250" cy="453548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3600"/>
              <a:t>По мишени</a:t>
            </a:r>
            <a:r>
              <a:rPr lang="en-US" sz="3600"/>
              <a:t>  </a:t>
            </a:r>
            <a:r>
              <a:rPr lang="ru-RU" sz="3600"/>
              <a:t> производятся</a:t>
            </a:r>
            <a:r>
              <a:rPr lang="en-US" sz="3600"/>
              <a:t>    </a:t>
            </a:r>
            <a:r>
              <a:rPr lang="ru-RU" sz="3600"/>
              <a:t> два выстрела. </a:t>
            </a:r>
            <a:r>
              <a:rPr lang="en-US" sz="3600"/>
              <a:t>    </a:t>
            </a:r>
            <a:r>
              <a:rPr lang="ru-RU" sz="3600"/>
              <a:t>Рассматриваются события: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3600"/>
              <a:t>А – попадание </a:t>
            </a:r>
            <a:r>
              <a:rPr lang="en-US" sz="3600"/>
              <a:t>  </a:t>
            </a:r>
            <a:r>
              <a:rPr lang="ru-RU" sz="3600"/>
              <a:t>при </a:t>
            </a:r>
            <a:r>
              <a:rPr lang="en-US" sz="3600"/>
              <a:t>    </a:t>
            </a:r>
            <a:r>
              <a:rPr lang="ru-RU" sz="3600"/>
              <a:t>первом выстреле.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600"/>
              <a:t>N</a:t>
            </a:r>
            <a:r>
              <a:rPr lang="ru-RU" sz="3600"/>
              <a:t> – попадание </a:t>
            </a:r>
            <a:r>
              <a:rPr lang="en-US" sz="3600"/>
              <a:t>  </a:t>
            </a:r>
            <a:r>
              <a:rPr lang="ru-RU" sz="3600"/>
              <a:t>при </a:t>
            </a:r>
            <a:r>
              <a:rPr lang="en-US" sz="3600"/>
              <a:t>   </a:t>
            </a:r>
            <a:r>
              <a:rPr lang="ru-RU" sz="3600"/>
              <a:t>втором выстреле.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3600"/>
              <a:t>Что</a:t>
            </a:r>
            <a:r>
              <a:rPr lang="en-US" sz="3600"/>
              <a:t>  </a:t>
            </a:r>
            <a:r>
              <a:rPr lang="ru-RU" sz="3600"/>
              <a:t> означают</a:t>
            </a:r>
            <a:r>
              <a:rPr lang="en-US" sz="3600"/>
              <a:t>      </a:t>
            </a:r>
            <a:r>
              <a:rPr lang="ru-RU" sz="3600"/>
              <a:t> события: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3600">
                <a:cs typeface="Arial" charset="0"/>
              </a:rPr>
              <a:t>1.</a:t>
            </a:r>
            <a:r>
              <a:rPr lang="en-US" sz="3600">
                <a:cs typeface="Arial" charset="0"/>
              </a:rPr>
              <a:t> Ã</a:t>
            </a:r>
            <a:r>
              <a:rPr lang="ru-RU" sz="3600">
                <a:cs typeface="Arial" charset="0"/>
              </a:rPr>
              <a:t>+В, </a:t>
            </a:r>
            <a:r>
              <a:rPr lang="en-US" sz="3600">
                <a:cs typeface="Arial" charset="0"/>
              </a:rPr>
              <a:t>       </a:t>
            </a:r>
            <a:r>
              <a:rPr lang="ru-RU" sz="3600">
                <a:cs typeface="Arial" charset="0"/>
              </a:rPr>
              <a:t>  2.</a:t>
            </a:r>
            <a:r>
              <a:rPr lang="en-US" sz="3600">
                <a:cs typeface="Arial" charset="0"/>
              </a:rPr>
              <a:t> </a:t>
            </a:r>
            <a:r>
              <a:rPr lang="ru-RU" sz="3600">
                <a:cs typeface="Arial" charset="0"/>
              </a:rPr>
              <a:t>А+</a:t>
            </a:r>
            <a:r>
              <a:rPr lang="en-US" sz="3600">
                <a:cs typeface="Arial" charset="0"/>
              </a:rPr>
              <a:t>Ñ,             3. Ã+Ñ</a:t>
            </a:r>
            <a:r>
              <a:rPr lang="en-US" sz="2400">
                <a:cs typeface="Arial" charset="0"/>
              </a:rPr>
              <a:t>   </a:t>
            </a:r>
          </a:p>
          <a:p>
            <a:pPr>
              <a:lnSpc>
                <a:spcPct val="80000"/>
              </a:lnSpc>
            </a:pPr>
            <a:endParaRPr lang="ru-RU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Произведение событий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268538" y="1844675"/>
            <a:ext cx="6335712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000"/>
              <a:t>Произведением событий А и В называется событие С, которое состоит в осуществлении при единичном испытании и события </a:t>
            </a:r>
            <a:r>
              <a:rPr lang="ru-RU" sz="4000" b="1"/>
              <a:t>А</a:t>
            </a:r>
            <a:r>
              <a:rPr lang="ru-RU" sz="4000"/>
              <a:t> и события </a:t>
            </a:r>
            <a:r>
              <a:rPr lang="ru-RU" sz="4000" b="1"/>
              <a:t>В.</a:t>
            </a:r>
          </a:p>
        </p:txBody>
      </p:sp>
      <p:pic>
        <p:nvPicPr>
          <p:cNvPr id="37892" name="Picture 4" descr="j029912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71550" y="1557338"/>
            <a:ext cx="1100138" cy="1804987"/>
          </a:xfrm>
          <a:noFill/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mpany Handbook">
  <a:themeElements>
    <a:clrScheme name="Company Handbook 1">
      <a:dk1>
        <a:srgbClr val="00354E"/>
      </a:dk1>
      <a:lt1>
        <a:srgbClr val="EAEAEA"/>
      </a:lt1>
      <a:dk2>
        <a:srgbClr val="006699"/>
      </a:dk2>
      <a:lt2>
        <a:srgbClr val="CCECFF"/>
      </a:lt2>
      <a:accent1>
        <a:srgbClr val="006699"/>
      </a:accent1>
      <a:accent2>
        <a:srgbClr val="6699FF"/>
      </a:accent2>
      <a:accent3>
        <a:srgbClr val="AAB8CA"/>
      </a:accent3>
      <a:accent4>
        <a:srgbClr val="C8C8C8"/>
      </a:accent4>
      <a:accent5>
        <a:srgbClr val="AAB8CA"/>
      </a:accent5>
      <a:accent6>
        <a:srgbClr val="5C8AE7"/>
      </a:accent6>
      <a:hlink>
        <a:srgbClr val="CCCCFF"/>
      </a:hlink>
      <a:folHlink>
        <a:srgbClr val="5E6FD4"/>
      </a:folHlink>
    </a:clrScheme>
    <a:fontScheme name="Company Handbook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pany Handbook 1">
        <a:dk1>
          <a:srgbClr val="00354E"/>
        </a:dk1>
        <a:lt1>
          <a:srgbClr val="EAEAEA"/>
        </a:lt1>
        <a:dk2>
          <a:srgbClr val="006699"/>
        </a:dk2>
        <a:lt2>
          <a:srgbClr val="CCECFF"/>
        </a:lt2>
        <a:accent1>
          <a:srgbClr val="006699"/>
        </a:accent1>
        <a:accent2>
          <a:srgbClr val="6699FF"/>
        </a:accent2>
        <a:accent3>
          <a:srgbClr val="AAB8CA"/>
        </a:accent3>
        <a:accent4>
          <a:srgbClr val="C8C8C8"/>
        </a:accent4>
        <a:accent5>
          <a:srgbClr val="AAB8CA"/>
        </a:accent5>
        <a:accent6>
          <a:srgbClr val="5C8AE7"/>
        </a:accent6>
        <a:hlink>
          <a:srgbClr val="CCCCFF"/>
        </a:hlink>
        <a:folHlink>
          <a:srgbClr val="5E6FD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ny Handbook 2">
        <a:dk1>
          <a:srgbClr val="000080"/>
        </a:dk1>
        <a:lt1>
          <a:srgbClr val="FFFFFF"/>
        </a:lt1>
        <a:dk2>
          <a:srgbClr val="3366CC"/>
        </a:dk2>
        <a:lt2>
          <a:srgbClr val="7A7C93"/>
        </a:lt2>
        <a:accent1>
          <a:srgbClr val="006699"/>
        </a:accent1>
        <a:accent2>
          <a:srgbClr val="6699FF"/>
        </a:accent2>
        <a:accent3>
          <a:srgbClr val="FFFFFF"/>
        </a:accent3>
        <a:accent4>
          <a:srgbClr val="00006C"/>
        </a:accent4>
        <a:accent5>
          <a:srgbClr val="AAB8CA"/>
        </a:accent5>
        <a:accent6>
          <a:srgbClr val="5C8AE7"/>
        </a:accent6>
        <a:hlink>
          <a:srgbClr val="9933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Handbook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969696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B8B8B8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Handbook 4">
        <a:dk1>
          <a:srgbClr val="660066"/>
        </a:dk1>
        <a:lt1>
          <a:srgbClr val="EAEAEA"/>
        </a:lt1>
        <a:dk2>
          <a:srgbClr val="3366CC"/>
        </a:dk2>
        <a:lt2>
          <a:srgbClr val="7A7C93"/>
        </a:lt2>
        <a:accent1>
          <a:srgbClr val="00CCCC"/>
        </a:accent1>
        <a:accent2>
          <a:srgbClr val="CC66FF"/>
        </a:accent2>
        <a:accent3>
          <a:srgbClr val="F3F3F3"/>
        </a:accent3>
        <a:accent4>
          <a:srgbClr val="560056"/>
        </a:accent4>
        <a:accent5>
          <a:srgbClr val="AAE2E2"/>
        </a:accent5>
        <a:accent6>
          <a:srgbClr val="B95CE7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Handbook 5">
        <a:dk1>
          <a:srgbClr val="00354E"/>
        </a:dk1>
        <a:lt1>
          <a:srgbClr val="EAEAEA"/>
        </a:lt1>
        <a:dk2>
          <a:srgbClr val="6D67AA"/>
        </a:dk2>
        <a:lt2>
          <a:srgbClr val="CCCCFF"/>
        </a:lt2>
        <a:accent1>
          <a:srgbClr val="6600CC"/>
        </a:accent1>
        <a:accent2>
          <a:srgbClr val="9999FF"/>
        </a:accent2>
        <a:accent3>
          <a:srgbClr val="BAB8D2"/>
        </a:accent3>
        <a:accent4>
          <a:srgbClr val="C8C8C8"/>
        </a:accent4>
        <a:accent5>
          <a:srgbClr val="B8AAE2"/>
        </a:accent5>
        <a:accent6>
          <a:srgbClr val="8A8AE7"/>
        </a:accent6>
        <a:hlink>
          <a:srgbClr val="CCCCFF"/>
        </a:hlink>
        <a:folHlink>
          <a:srgbClr val="9D70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ny Handbook 6">
        <a:dk1>
          <a:srgbClr val="003366"/>
        </a:dk1>
        <a:lt1>
          <a:srgbClr val="EAEAEA"/>
        </a:lt1>
        <a:dk2>
          <a:srgbClr val="009999"/>
        </a:dk2>
        <a:lt2>
          <a:srgbClr val="FFFFFF"/>
        </a:lt2>
        <a:accent1>
          <a:srgbClr val="008080"/>
        </a:accent1>
        <a:accent2>
          <a:srgbClr val="00CCCC"/>
        </a:accent2>
        <a:accent3>
          <a:srgbClr val="AACACA"/>
        </a:accent3>
        <a:accent4>
          <a:srgbClr val="C8C8C8"/>
        </a:accent4>
        <a:accent5>
          <a:srgbClr val="AAC0C0"/>
        </a:accent5>
        <a:accent6>
          <a:srgbClr val="00B9B9"/>
        </a:accent6>
        <a:hlink>
          <a:srgbClr val="A7DDE1"/>
        </a:hlink>
        <a:folHlink>
          <a:srgbClr val="FF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Company Handbook</Template>
  <TotalTime>295</TotalTime>
  <Words>469</Words>
  <Application>Microsoft Office PowerPoint</Application>
  <PresentationFormat>Экран (4:3)</PresentationFormat>
  <Paragraphs>68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Company Handbook</vt:lpstr>
      <vt:lpstr>Точечный рисунок</vt:lpstr>
      <vt:lpstr>Операции  над  событиями</vt:lpstr>
      <vt:lpstr>.   Суммой событий А и В называется событие С, которое состоит в совершении во время одного испытания или события А, или события В, или двух событий одновременно.</vt:lpstr>
      <vt:lpstr>Сумму событий обозначают так:</vt:lpstr>
      <vt:lpstr>Задача 1</vt:lpstr>
      <vt:lpstr>Противоположное событие</vt:lpstr>
      <vt:lpstr>Слайд 6</vt:lpstr>
      <vt:lpstr>Задача 2</vt:lpstr>
      <vt:lpstr>Задача 3</vt:lpstr>
      <vt:lpstr>Произведение событий</vt:lpstr>
      <vt:lpstr>Произведение событий обозначают:</vt:lpstr>
      <vt:lpstr>Операции над событиями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1601-01-01T00:00:00Z</dcterms:created>
  <dcterms:modified xsi:type="dcterms:W3CDTF">2023-10-21T16:08:42Z</dcterms:modified>
</cp:coreProperties>
</file>