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29CB5-8B2A-4A45-BA3A-F2DC02C80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81F1-4F93-4B33-827D-5D439B95F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A52F-CF7A-42B9-ACA9-3EA111185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28C0-623E-4E05-AEAC-F106DC4B2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F99BA-0020-4AC7-A136-CE42B3701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B9638-AFB9-4983-B87B-27C5A245A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E563-229B-431A-AC96-0E2B735D5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604C-FAD7-4046-9059-2292F50DD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571F9-DA51-4D30-AB82-F14D5BA5A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81A7-2AB4-49E7-98D4-176B324C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0D308-1A12-4EE9-8ABC-38F881327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E8CA-4DFE-4CD3-93F4-9DC185D4F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AF99C-5F16-4846-A28C-253BF986D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73F8C26-B9E6-49CE-9ACC-B135F1371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Презентация по теории вероятностей и статистике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 тему: «Независимые события. Умножение вероятностей».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ln cap="flat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В жизни мы часто встречаемся с ситуациями, когда события некоторым образом связаны. С наступлением одного события можно судить о вероятности другого. (На небе тучи, значит более вероятен дождь, чем солнце)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Бывают события которые не связаны друг с другом. С наступлением одного из них нельзя судить о вероятности другого. (Бросание двух игральных костей). Такие события называют </a:t>
            </a:r>
            <a:r>
              <a:rPr lang="ru-RU" b="1" smtClean="0">
                <a:solidFill>
                  <a:schemeClr val="hlink"/>
                </a:solidFill>
              </a:rPr>
              <a:t>независимыми. </a:t>
            </a:r>
            <a:r>
              <a:rPr lang="ru-RU" smtClean="0">
                <a:solidFill>
                  <a:schemeClr val="folHlink"/>
                </a:solidFill>
              </a:rPr>
              <a:t>Для них есть формула: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                   </a:t>
            </a:r>
            <a:r>
              <a:rPr lang="ru-RU" b="1" smtClean="0">
                <a:solidFill>
                  <a:schemeClr val="hlink"/>
                </a:solidFill>
              </a:rPr>
              <a:t>Р(А     В) = Р(А) * Р(В)</a:t>
            </a:r>
            <a:endParaRPr lang="ru-RU" smtClean="0">
              <a:solidFill>
                <a:schemeClr val="hlink"/>
              </a:solidFill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276600" y="5373688"/>
            <a:ext cx="287338" cy="5762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Freeform 10"/>
          <p:cNvSpPr>
            <a:spLocks/>
          </p:cNvSpPr>
          <p:nvPr/>
        </p:nvSpPr>
        <p:spPr bwMode="auto">
          <a:xfrm>
            <a:off x="3348038" y="5408613"/>
            <a:ext cx="287337" cy="252412"/>
          </a:xfrm>
          <a:custGeom>
            <a:avLst/>
            <a:gdLst>
              <a:gd name="T0" fmla="*/ 0 w 181"/>
              <a:gd name="T1" fmla="*/ 114 h 159"/>
              <a:gd name="T2" fmla="*/ 45 w 181"/>
              <a:gd name="T3" fmla="*/ 23 h 159"/>
              <a:gd name="T4" fmla="*/ 136 w 181"/>
              <a:gd name="T5" fmla="*/ 23 h 159"/>
              <a:gd name="T6" fmla="*/ 181 w 181"/>
              <a:gd name="T7" fmla="*/ 159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59"/>
              <a:gd name="T14" fmla="*/ 181 w 181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59">
                <a:moveTo>
                  <a:pt x="0" y="114"/>
                </a:moveTo>
                <a:cubicBezTo>
                  <a:pt x="11" y="76"/>
                  <a:pt x="22" y="38"/>
                  <a:pt x="45" y="23"/>
                </a:cubicBezTo>
                <a:cubicBezTo>
                  <a:pt x="68" y="8"/>
                  <a:pt x="113" y="0"/>
                  <a:pt x="136" y="23"/>
                </a:cubicBezTo>
                <a:cubicBezTo>
                  <a:pt x="159" y="46"/>
                  <a:pt x="174" y="136"/>
                  <a:pt x="181" y="1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29600" cy="60483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Определение: Событие А и В называются </a:t>
            </a:r>
            <a:r>
              <a:rPr lang="ru-RU" b="1" smtClean="0">
                <a:solidFill>
                  <a:schemeClr val="hlink"/>
                </a:solidFill>
              </a:rPr>
              <a:t>независимыми, </a:t>
            </a:r>
            <a:r>
              <a:rPr lang="ru-RU" smtClean="0">
                <a:solidFill>
                  <a:schemeClr val="folHlink"/>
                </a:solidFill>
              </a:rPr>
              <a:t>если вероятность их пересечения равна произведению их вероятностей.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</a:rPr>
              <a:t>Чаще всего о независимости событий судят не потому, выполняется или нет равенство (указано в пред идущем слайде), а по тому, как организован опыт, в котором эти события наступают.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Пример 1.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Событие А – «на первой кости выпало более трёх очков». Событие В – «на второй кости выпало менее трёх очков». Будут ли события А и Б независимыми?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Элементарные события, благоприятствующие событиям А, В и А   В, даны в таблицах.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Зная число элементарных событий, благоприятствующих каждому событию, несложно обнаружить, что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                 Р(А) = 1,    Р(В) =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                             2                 3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4067175" y="3429000"/>
            <a:ext cx="217488" cy="504825"/>
          </a:xfrm>
          <a:custGeom>
            <a:avLst/>
            <a:gdLst>
              <a:gd name="T0" fmla="*/ 108744 w 21600"/>
              <a:gd name="T1" fmla="*/ 0 h 21600"/>
              <a:gd name="T2" fmla="*/ 27186 w 21600"/>
              <a:gd name="T3" fmla="*/ 252413 h 21600"/>
              <a:gd name="T4" fmla="*/ 108744 w 21600"/>
              <a:gd name="T5" fmla="*/ 126206 h 21600"/>
              <a:gd name="T6" fmla="*/ 190302 w 21600"/>
              <a:gd name="T7" fmla="*/ 2524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708400" y="58054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5580063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18 элементарных событий, благоприятствующих событию 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	</a:t>
            </a:r>
          </a:p>
        </p:txBody>
      </p:sp>
      <p:graphicFrame>
        <p:nvGraphicFramePr>
          <p:cNvPr id="29781" name="Group 85"/>
          <p:cNvGraphicFramePr>
            <a:graphicFrameLocks noGrp="1"/>
          </p:cNvGraphicFramePr>
          <p:nvPr>
            <p:ph sz="half" idx="2"/>
          </p:nvPr>
        </p:nvGraphicFramePr>
        <p:xfrm>
          <a:off x="1763713" y="1628775"/>
          <a:ext cx="5184775" cy="4525963"/>
        </p:xfrm>
        <a:graphic>
          <a:graphicData uri="http://schemas.openxmlformats.org/drawingml/2006/table">
            <a:tbl>
              <a:tblPr/>
              <a:tblGrid>
                <a:gridCol w="741362"/>
                <a:gridCol w="739775"/>
                <a:gridCol w="741363"/>
                <a:gridCol w="739775"/>
                <a:gridCol w="741362"/>
                <a:gridCol w="739775"/>
                <a:gridCol w="7413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12 элементарных событий, благоприятствующих событию В</a:t>
            </a:r>
          </a:p>
        </p:txBody>
      </p:sp>
      <p:graphicFrame>
        <p:nvGraphicFramePr>
          <p:cNvPr id="31893" name="Group 149"/>
          <p:cNvGraphicFramePr>
            <a:graphicFrameLocks noGrp="1"/>
          </p:cNvGraphicFramePr>
          <p:nvPr>
            <p:ph type="tbl" idx="1"/>
          </p:nvPr>
        </p:nvGraphicFramePr>
        <p:xfrm>
          <a:off x="1979613" y="1700213"/>
          <a:ext cx="5122862" cy="4525965"/>
        </p:xfrm>
        <a:graphic>
          <a:graphicData uri="http://schemas.openxmlformats.org/drawingml/2006/table">
            <a:tbl>
              <a:tblPr/>
              <a:tblGrid>
                <a:gridCol w="731837"/>
                <a:gridCol w="731838"/>
                <a:gridCol w="731837"/>
                <a:gridCol w="731838"/>
                <a:gridCol w="731837"/>
                <a:gridCol w="731838"/>
                <a:gridCol w="73183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6 элементарных событий, благоприятствующих событию А     В</a:t>
            </a: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7308850" y="981075"/>
            <a:ext cx="287338" cy="431800"/>
          </a:xfrm>
          <a:custGeom>
            <a:avLst/>
            <a:gdLst>
              <a:gd name="T0" fmla="*/ 143669 w 21600"/>
              <a:gd name="T1" fmla="*/ 0 h 21600"/>
              <a:gd name="T2" fmla="*/ 35917 w 21600"/>
              <a:gd name="T3" fmla="*/ 215900 h 21600"/>
              <a:gd name="T4" fmla="*/ 143669 w 21600"/>
              <a:gd name="T5" fmla="*/ 107950 h 21600"/>
              <a:gd name="T6" fmla="*/ 251421 w 21600"/>
              <a:gd name="T7" fmla="*/ 2159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3866" name="Group 74"/>
          <p:cNvGraphicFramePr>
            <a:graphicFrameLocks noGrp="1"/>
          </p:cNvGraphicFramePr>
          <p:nvPr>
            <p:ph idx="1"/>
          </p:nvPr>
        </p:nvGraphicFramePr>
        <p:xfrm>
          <a:off x="1979613" y="1700213"/>
          <a:ext cx="5267325" cy="4525962"/>
        </p:xfrm>
        <a:graphic>
          <a:graphicData uri="http://schemas.openxmlformats.org/drawingml/2006/table">
            <a:tbl>
              <a:tblPr/>
              <a:tblGrid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3;6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4;6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6;6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Заметим, что Р(А) * Р(В) = 1 * 1 = 1 = Р (А   В).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                2    3    6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Следовательно, события А и В независимы.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956550" y="1773238"/>
            <a:ext cx="217488" cy="504825"/>
          </a:xfrm>
          <a:custGeom>
            <a:avLst/>
            <a:gdLst>
              <a:gd name="T0" fmla="*/ 108744 w 21600"/>
              <a:gd name="T1" fmla="*/ 0 h 21600"/>
              <a:gd name="T2" fmla="*/ 27186 w 21600"/>
              <a:gd name="T3" fmla="*/ 252413 h 21600"/>
              <a:gd name="T4" fmla="*/ 108744 w 21600"/>
              <a:gd name="T5" fmla="*/ 126206 h 21600"/>
              <a:gd name="T6" fmla="*/ 190302 w 21600"/>
              <a:gd name="T7" fmla="*/ 2524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5219700" y="22050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5795963" y="22050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6443663" y="22050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ПОДВЕДЁМ ИТОГ: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Мы познакомились с независимыми событиями. Мы узнали, что независимость событий часто связана с независимостью опытов, в которых они наступают.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350</TotalTime>
  <Words>561</Words>
  <Application>Microsoft Office PowerPoint</Application>
  <PresentationFormat>Экран (4:3)</PresentationFormat>
  <Paragraphs>167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Garamond</vt:lpstr>
      <vt:lpstr>Arial</vt:lpstr>
      <vt:lpstr>Wingdings</vt:lpstr>
      <vt:lpstr>Calibri</vt:lpstr>
      <vt:lpstr>Течение</vt:lpstr>
      <vt:lpstr>Презентация по теории вероятностей и статистике </vt:lpstr>
      <vt:lpstr>Слайд 2</vt:lpstr>
      <vt:lpstr>Слайд 3</vt:lpstr>
      <vt:lpstr>Пример 1.</vt:lpstr>
      <vt:lpstr>18 элементарных событий, благоприятствующих событию А</vt:lpstr>
      <vt:lpstr>12 элементарных событий, благоприятствующих событию В</vt:lpstr>
      <vt:lpstr>6 элементарных событий, благоприятствующих событию А     В</vt:lpstr>
      <vt:lpstr>Слайд 8</vt:lpstr>
      <vt:lpstr>ПОДВЕДЁМ ИТОГ: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теории вероятностей и статистике Ученицы Николаевой Марии 8 «А» класса</dc:title>
  <dc:creator>Мария</dc:creator>
  <cp:lastModifiedBy>User</cp:lastModifiedBy>
  <cp:revision>5</cp:revision>
  <dcterms:created xsi:type="dcterms:W3CDTF">2011-04-14T17:31:06Z</dcterms:created>
  <dcterms:modified xsi:type="dcterms:W3CDTF">2023-10-21T16:12:31Z</dcterms:modified>
</cp:coreProperties>
</file>