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0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7" r:id="rId13"/>
    <p:sldId id="265" r:id="rId14"/>
    <p:sldId id="266" r:id="rId15"/>
    <p:sldId id="272" r:id="rId16"/>
    <p:sldId id="274" r:id="rId17"/>
    <p:sldId id="275" r:id="rId18"/>
    <p:sldId id="276" r:id="rId19"/>
    <p:sldId id="277" r:id="rId20"/>
    <p:sldId id="273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tags" Target="tags/tag1.xml" /><Relationship Id="rId23" Type="http://schemas.openxmlformats.org/officeDocument/2006/relationships/presProps" Target="presProps.xml" /><Relationship Id="rId24" Type="http://schemas.openxmlformats.org/officeDocument/2006/relationships/viewProps" Target="viewProps.xml" /><Relationship Id="rId25" Type="http://schemas.openxmlformats.org/officeDocument/2006/relationships/theme" Target="theme/theme1.xml" /><Relationship Id="rId26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wmf" /><Relationship Id="rId2" Type="http://schemas.openxmlformats.org/officeDocument/2006/relationships/image" Target="../media/image6.w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815EA-FF7E-4282-9EFF-365642AFFFD1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84A48-C3B5-4EA9-8130-92C15586D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660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072B8204-DCC2-4745-A125-36CA9DA1BA59}" type="slidenum">
              <a:rPr lang="ru-RU" altLang="ru-RU"/>
              <a:t>5</a:t>
            </a:fld>
            <a:endParaRPr lang="ru-RU" altLang="ru-RU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211C939-2A15-4C9E-8E3D-381509EB0454}" type="slidenum">
              <a:rPr lang="ru-RU" altLang="ru-RU" sz="1200" smtClean="0"/>
              <a:pPr eaLnBrk="1" hangingPunct="1"/>
              <a:t>16</a:t>
            </a:fld>
            <a:endParaRPr lang="ru-RU" altLang="ru-RU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211C939-2A15-4C9E-8E3D-381509EB0454}" type="slidenum">
              <a:rPr lang="ru-RU" altLang="ru-RU" sz="1200" smtClean="0"/>
              <a:pPr eaLnBrk="1" hangingPunct="1"/>
              <a:t>17</a:t>
            </a:fld>
            <a:endParaRPr lang="ru-RU" altLang="ru-RU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E486070-4C30-4A1E-B799-4813271754FA}" type="slidenum">
              <a:rPr lang="ru-RU" altLang="ru-RU" sz="1200" smtClean="0"/>
              <a:pPr eaLnBrk="1" hangingPunct="1"/>
              <a:t>18</a:t>
            </a:fld>
            <a:endParaRPr lang="ru-RU" altLang="ru-RU" sz="120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2F24644-B7CD-4228-B489-0F06B48B19D2}" type="slidenum">
              <a:rPr lang="ru-RU" altLang="ru-RU"/>
              <a:t>6</a:t>
            </a:fld>
            <a:endParaRPr lang="ru-RU" altLang="ru-RU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D8CED00-CC26-431C-AEEE-0633023A6C76}" type="slidenum">
              <a:rPr lang="ru-RU" altLang="ru-RU"/>
              <a:t>7</a:t>
            </a:fld>
            <a:endParaRPr lang="ru-RU" altLang="ru-RU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D1D613D-6092-4BC1-848A-B72C7C99EE09}" type="slidenum">
              <a:rPr lang="ru-RU" altLang="ru-RU" sz="1200" smtClean="0"/>
              <a:pPr eaLnBrk="1" hangingPunct="1"/>
              <a:t>9</a:t>
            </a:fld>
            <a:endParaRPr lang="ru-RU" altLang="ru-RU" sz="12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73F085C-B648-4898-868C-6B83D16640B0}" type="slidenum">
              <a:rPr lang="ru-RU" altLang="ru-RU"/>
              <a:t>10</a:t>
            </a:fld>
            <a:endParaRPr lang="ru-RU" altLang="ru-RU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E38BA3A-7D04-4649-9B3A-7012B533F26F}" type="slidenum">
              <a:rPr lang="ru-RU" altLang="ru-RU" sz="1200" smtClean="0"/>
              <a:pPr eaLnBrk="1" hangingPunct="1"/>
              <a:t>11</a:t>
            </a:fld>
            <a:endParaRPr lang="ru-RU" altLang="ru-RU" sz="120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553A522-2C30-454C-BF25-DBC2B472FC57}" type="slidenum">
              <a:rPr lang="ru-RU" altLang="ru-RU"/>
              <a:t>12</a:t>
            </a:fld>
            <a:endParaRPr lang="ru-RU" altLang="ru-RU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E2BFA79-183D-45C3-91A0-2ADB35221D78}" type="slidenum">
              <a:rPr lang="ru-RU" altLang="ru-RU" sz="1200" smtClean="0"/>
              <a:pPr eaLnBrk="1" hangingPunct="1"/>
              <a:t>13</a:t>
            </a:fld>
            <a:endParaRPr lang="ru-RU" altLang="ru-RU" sz="12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altLang="ru-RU" smtClean="0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CD5B563-137B-4F3B-95DA-D9C82A7C6D4E}" type="slidenum">
              <a:rPr lang="ru-RU" altLang="ru-RU" sz="1200" smtClean="0"/>
              <a:pPr eaLnBrk="1" hangingPunct="1"/>
              <a:t>15</a:t>
            </a:fld>
            <a:endParaRPr lang="ru-RU" altLang="ru-RU" sz="120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В режиме слайдов ответ появляется после кликанья мышкой</a:t>
            </a:r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741337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212683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41835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56021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776161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085457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130136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698456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61241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44577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92991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7011E-C36F-4C3D-B6DD-DD1D83EEB85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4BF8A-BF61-4E3D-84DD-5959E5638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59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17.png" /><Relationship Id="rId4" Type="http://schemas.openxmlformats.org/officeDocument/2006/relationships/image" Target="../media/image18.png" /><Relationship Id="rId5" Type="http://schemas.openxmlformats.org/officeDocument/2006/relationships/image" Target="../media/image19.png" /><Relationship Id="rId6" Type="http://schemas.openxmlformats.org/officeDocument/2006/relationships/image" Target="../media/image2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21.png" /><Relationship Id="rId4" Type="http://schemas.openxmlformats.org/officeDocument/2006/relationships/image" Target="../media/image22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23.png" /><Relationship Id="rId4" Type="http://schemas.openxmlformats.org/officeDocument/2006/relationships/image" Target="../media/image24.png" /><Relationship Id="rId5" Type="http://schemas.openxmlformats.org/officeDocument/2006/relationships/image" Target="../media/image25.png" /><Relationship Id="rId6" Type="http://schemas.openxmlformats.org/officeDocument/2006/relationships/image" Target="../media/image26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27.png" /><Relationship Id="rId4" Type="http://schemas.openxmlformats.org/officeDocument/2006/relationships/image" Target="../media/image4.jpeg" /><Relationship Id="rId5" Type="http://schemas.openxmlformats.org/officeDocument/2006/relationships/image" Target="../media/image28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9.png" /><Relationship Id="rId3" Type="http://schemas.openxmlformats.org/officeDocument/2006/relationships/image" Target="../media/image30.png" /><Relationship Id="rId4" Type="http://schemas.openxmlformats.org/officeDocument/2006/relationships/image" Target="../media/image31.png" /><Relationship Id="rId5" Type="http://schemas.openxmlformats.org/officeDocument/2006/relationships/image" Target="../media/image32.png" /><Relationship Id="rId6" Type="http://schemas.openxmlformats.org/officeDocument/2006/relationships/image" Target="../media/image33.png" /><Relationship Id="rId7" Type="http://schemas.openxmlformats.org/officeDocument/2006/relationships/image" Target="../media/image3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35.png" /><Relationship Id="rId4" Type="http://schemas.openxmlformats.org/officeDocument/2006/relationships/image" Target="../media/image36.png" /><Relationship Id="rId5" Type="http://schemas.openxmlformats.org/officeDocument/2006/relationships/image" Target="../media/image37.png" /><Relationship Id="rId6" Type="http://schemas.openxmlformats.org/officeDocument/2006/relationships/image" Target="../media/image38.png" /><Relationship Id="rId7" Type="http://schemas.openxmlformats.org/officeDocument/2006/relationships/image" Target="../media/image39.png" /><Relationship Id="rId8" Type="http://schemas.openxmlformats.org/officeDocument/2006/relationships/image" Target="../media/image40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41.png" /><Relationship Id="rId4" Type="http://schemas.openxmlformats.org/officeDocument/2006/relationships/image" Target="../media/image42.png" /><Relationship Id="rId5" Type="http://schemas.openxmlformats.org/officeDocument/2006/relationships/image" Target="../media/image43.png" /><Relationship Id="rId6" Type="http://schemas.openxmlformats.org/officeDocument/2006/relationships/image" Target="../media/image44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41.png" /><Relationship Id="rId4" Type="http://schemas.openxmlformats.org/officeDocument/2006/relationships/image" Target="../media/image45.png" /><Relationship Id="rId5" Type="http://schemas.openxmlformats.org/officeDocument/2006/relationships/image" Target="../media/image46.png" /><Relationship Id="rId6" Type="http://schemas.openxmlformats.org/officeDocument/2006/relationships/image" Target="../media/image47.png" /><Relationship Id="rId7" Type="http://schemas.openxmlformats.org/officeDocument/2006/relationships/image" Target="../media/image48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49.png" /><Relationship Id="rId4" Type="http://schemas.openxmlformats.org/officeDocument/2006/relationships/image" Target="../media/image50.png" /><Relationship Id="rId5" Type="http://schemas.openxmlformats.org/officeDocument/2006/relationships/image" Target="../media/image51.png" /><Relationship Id="rId6" Type="http://schemas.openxmlformats.org/officeDocument/2006/relationships/image" Target="../media/image52.png" /><Relationship Id="rId7" Type="http://schemas.openxmlformats.org/officeDocument/2006/relationships/image" Target="../media/image53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oleObject" Target="../embeddings/oleObject1.bin" TargetMode="Internal" /><Relationship Id="rId4" Type="http://schemas.openxmlformats.org/officeDocument/2006/relationships/image" Target="../media/image5.wmf" /><Relationship Id="rId5" Type="http://schemas.openxmlformats.org/officeDocument/2006/relationships/oleObject" Target="../embeddings/oleObject2.bin" TargetMode="Internal" /><Relationship Id="rId6" Type="http://schemas.openxmlformats.org/officeDocument/2006/relationships/image" Target="../media/image6.wmf" /><Relationship Id="rId7" Type="http://schemas.openxmlformats.org/officeDocument/2006/relationships/vmlDrawing" Target="../drawings/vmlDrawing1.v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7.png" /><Relationship Id="rId4" Type="http://schemas.openxmlformats.org/officeDocument/2006/relationships/image" Target="../media/image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9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10.png" /><Relationship Id="rId4" Type="http://schemas.openxmlformats.org/officeDocument/2006/relationships/image" Target="../media/image11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Relationship Id="rId3" Type="http://schemas.openxmlformats.org/officeDocument/2006/relationships/image" Target="../media/image13.png" /><Relationship Id="rId4" Type="http://schemas.openxmlformats.org/officeDocument/2006/relationships/image" Target="../media/image14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15.png" /><Relationship Id="rId4" Type="http://schemas.openxmlformats.org/officeDocument/2006/relationships/image" Target="../media/image16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3384375"/>
          </a:xfrm>
        </p:spPr>
        <p:txBody>
          <a:bodyPr>
            <a:noAutofit/>
          </a:bodyPr>
          <a:lstStyle/>
          <a:p>
            <a:r>
              <a:rPr lang="ru-RU" sz="80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 и шар. Решение задач</a:t>
            </a:r>
            <a:endParaRPr lang="ru-RU" sz="8000" b="1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04621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-21391"/>
            <a:ext cx="7772400" cy="533400"/>
          </a:xfrm>
        </p:spPr>
        <p:txBody>
          <a:bodyPr>
            <a:noAutofit/>
          </a:bodyPr>
          <a:lstStyle/>
          <a:p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6</a:t>
            </a:r>
            <a:endParaRPr lang="ru-RU" altLang="ru-RU" sz="320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0" y="54868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Объём шара равен 288 дм</a:t>
            </a:r>
            <a:r>
              <a:rPr lang="ru-RU" altLang="ru-RU" sz="2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его поверхности.</a:t>
            </a:r>
          </a:p>
        </p:txBody>
      </p:sp>
      <mc:AlternateContent>
        <mc:Choice Requires="a14">
          <p:sp>
            <p:nvSpPr>
              <p:cNvPr id="82948" name="Text Box 4"/>
              <p:cNvSpPr txBox="1">
                <a:spLocks noChangeArrowheads="1"/>
              </p:cNvSpPr>
              <p:nvPr/>
            </p:nvSpPr>
            <p:spPr bwMode="auto">
              <a:xfrm>
                <a:off x="107504" y="5929313"/>
                <a:ext cx="7689850" cy="5264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2800" smtClean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Ответ.</a:t>
                </a:r>
                <a:r>
                  <a:rPr lang="ru-RU" altLang="ru-RU" sz="2800" smtClean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144</m:t>
                      </m:r>
                      <m:rad>
                        <m:radPr>
                          <m:degHide m:val="off"/>
                          <m:ctrlP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e>
                      </m:rad>
                    </m:oMath>
                  </m:oMathPara>
                </a14:m>
                <a:r>
                  <a:rPr lang="ru-RU" altLang="ru-RU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дм</a:t>
                </a:r>
                <a:r>
                  <a:rPr lang="ru-RU" altLang="ru-RU" sz="28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altLang="ru-RU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>
          <p:sp>
            <p:nvSpPr>
              <p:cNvPr id="82948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5929313"/>
                <a:ext cx="7689850" cy="526491"/>
              </a:xfrm>
              <a:prstGeom prst="rect">
                <a:avLst/>
              </a:prstGeom>
              <a:blipFill rotWithShape="1">
                <a:blip r:embed="rId3"/>
                <a:stretch>
                  <a:fillRect l="-1665" t="-10465" r="0" b="-325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297" y="1748169"/>
            <a:ext cx="2448272" cy="2416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839079" y="1902985"/>
                <a:ext cx="6336705" cy="21068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формулы объема шара найдем его радиус: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=288→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=288∙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216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Тогда радиус равен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ff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type m:val="bar"/>
                              <m:ctrlP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216</m:t>
                              </m:r>
                            </m:num>
                            <m:den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6</m:t>
                          </m:r>
                        </m:num>
                        <m:den>
                          <m:rad>
                            <m:radPr>
                              <m:degHide m:val="off"/>
                              <m:ctrlP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дм.</a:t>
                </a:r>
              </a:p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Подставляем в формулу площади:</a:t>
                </a: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079" y="1902985"/>
                <a:ext cx="6336705" cy="2106859"/>
              </a:xfrm>
              <a:prstGeom prst="rect">
                <a:avLst/>
              </a:prstGeom>
              <a:blipFill rotWithShape="1">
                <a:blip r:embed="rId5"/>
                <a:stretch>
                  <a:fillRect l="-1540" t="-2312" r="0" b="-57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83134" y="4293096"/>
                <a:ext cx="8960865" cy="843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=4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bar"/>
                                  <m:ctrlPr>
                                    <a:rPr lang="ru-RU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6</m:t>
                                  </m:r>
                                </m:num>
                                <m:den>
                                  <m:rad>
                                    <m:radPr>
                                      <m:degHide m:val="off"/>
                                      <m:ctrlPr>
                                        <a:rPr lang="ru-RU" sz="2400" b="0" i="1" smtClean="0">
                                          <a:latin typeface="Cambria Math"/>
                                          <a:ea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>
                                      <m:r>
                                        <a:rPr lang="ru-RU" sz="2400" b="0" i="1" smtClean="0">
                                          <a:latin typeface="Cambria Math"/>
                                          <a:ea typeface="Cambria Math"/>
                                          <a:cs typeface="Times New Roman" panose="02020603050405020304" pitchFamily="18" charset="0"/>
                                        </a:rPr>
                                        <m:t>3</m:t>
                                      </m:r>
                                    </m:deg>
                                    <m:e>
                                      <m:r>
                                        <a:rPr lang="ru-RU" sz="2400" b="0" i="1" smtClean="0">
                                          <a:latin typeface="Cambria Math"/>
                                          <a:ea typeface="Cambria Math"/>
                                          <a:cs typeface="Times New Roman" panose="02020603050405020304" pitchFamily="18" charset="0"/>
                                        </a:rPr>
                                        <m:t>𝜋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∙36</m:t>
                          </m:r>
                        </m:num>
                        <m:den>
                          <m:rad>
                            <m:radPr>
                              <m:degHide m:val="off"/>
                              <m:ctrlP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g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14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num>
                        <m:den>
                          <m:rad>
                            <m:radPr>
                              <m:degHide m:val="off"/>
                              <m:ctrlP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g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=144</m:t>
                      </m:r>
                      <m:rad>
                        <m:radPr>
                          <m:degHide m:val="off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type m:val="bar"/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=144</m:t>
                      </m:r>
                      <m:rad>
                        <m:radPr>
                          <m:degHide m:val="off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e>
                      </m:rad>
                    </m:oMath>
                  </m:oMathPara>
                </a14:m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дм</a:t>
                </a:r>
                <a:r>
                  <a:rPr 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240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134" y="4293096"/>
                <a:ext cx="8960865" cy="84388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507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56"/>
            <a:ext cx="9144000" cy="4572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7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-33691" y="445524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>
                <a:cs typeface="Times New Roman" panose="02020603050405020304" pitchFamily="18" charset="0"/>
              </a:rPr>
              <a:t>Радиусы трех шаров 3 см, 4 см и 5 см. </a:t>
            </a:r>
            <a:r>
              <a:rPr lang="ru-RU" altLang="ru-RU"/>
              <a:t>Найд</a:t>
            </a:r>
            <a:r>
              <a:rPr lang="ru-RU" altLang="ru-RU">
                <a:cs typeface="Times New Roman" panose="02020603050405020304" pitchFamily="18" charset="0"/>
              </a:rPr>
              <a:t>ите радиус шара, объем которого равен сумме их объемов. </a:t>
            </a: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0" y="6309320"/>
            <a:ext cx="342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rgbClr val="FF3300"/>
                </a:solidFill>
              </a:rPr>
              <a:t>Ответ: </a:t>
            </a:r>
            <a:r>
              <a:rPr lang="ru-RU" altLang="ru-RU"/>
              <a:t>6 </a:t>
            </a:r>
            <a:r>
              <a:rPr lang="ru-RU" altLang="ru-RU" smtClean="0"/>
              <a:t>см.</a:t>
            </a:r>
            <a:endParaRPr lang="ru-RU" altLang="ru-RU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1196751"/>
            <a:ext cx="4791485" cy="1669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155" y="2810314"/>
                <a:ext cx="9144000" cy="3511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Обозначим объемы этих шаров 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4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bSup>
                        <m:sSubSupPr>
                          <m:alnScr m:val="off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108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4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bSup>
                        <m:sSubSupPr>
                          <m:alnScr m:val="off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256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см</a:t>
                </a:r>
                <a:r>
                  <a:rPr 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4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bSup>
                        <m:sSubSupPr>
                          <m:alnScr m:val="off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5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500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ru-RU" sz="2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см</m:t>
                      </m:r>
                      <m:r>
                        <m:rPr>
                          <m:sty m:val="p"/>
                        </m:rPr>
                        <a:rPr lang="ru-RU" sz="2400" baseline="30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3</m:t>
                      </m:r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Их суммарный объем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108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256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500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864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см</a:t>
                </a:r>
                <a:r>
                  <a:rPr 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Найдем радиус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864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864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=216→</m:t>
                      </m:r>
                    </m:oMath>
                  </m:oMathPara>
                </a14:m>
                <a:endParaRPr lang="en-US" sz="2400" b="0" i="1" smtClean="0">
                  <a:latin typeface="Cambria Math"/>
                  <a:ea typeface="Cambria Math"/>
                  <a:cs typeface="Times New Roman" panose="02020603050405020304" pitchFamily="18" charset="0"/>
                </a:endParaRPr>
              </a:p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ff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216</m:t>
                          </m:r>
                        </m:e>
                      </m:rad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=6</m:t>
                      </m:r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см.</a:t>
                </a:r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5" y="2810314"/>
                <a:ext cx="9144000" cy="3511218"/>
              </a:xfrm>
              <a:prstGeom prst="rect">
                <a:avLst/>
              </a:prstGeom>
              <a:blipFill rotWithShape="1">
                <a:blip r:embed="rId4"/>
                <a:stretch>
                  <a:fillRect l="-1067" t="-1389" r="0" b="-2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80481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704" name="Picture 30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9081" y="2204864"/>
            <a:ext cx="2756520" cy="2720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лилиния 6"/>
          <p:cNvSpPr/>
          <p:nvPr/>
        </p:nvSpPr>
        <p:spPr>
          <a:xfrm>
            <a:off x="1537859" y="2685085"/>
            <a:ext cx="1017917" cy="879895"/>
          </a:xfrm>
          <a:custGeom>
            <a:gdLst>
              <a:gd name="connsiteX0" fmla="*/ 0 w 1017917"/>
              <a:gd name="connsiteY0" fmla="*/ 879895 h 879895"/>
              <a:gd name="connsiteX1" fmla="*/ 17253 w 1017917"/>
              <a:gd name="connsiteY1" fmla="*/ 0 h 879895"/>
              <a:gd name="connsiteX2" fmla="*/ 1017917 w 1017917"/>
              <a:gd name="connsiteY2" fmla="*/ 0 h 879895"/>
              <a:gd name="connsiteX3" fmla="*/ 0 w 1017917"/>
              <a:gd name="connsiteY3" fmla="*/ 879895 h 87989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7916" h="879894">
                <a:moveTo>
                  <a:pt x="0" y="879895"/>
                </a:moveTo>
                <a:lnTo>
                  <a:pt x="17253" y="0"/>
                </a:lnTo>
                <a:lnTo>
                  <a:pt x="1017917" y="0"/>
                </a:lnTo>
                <a:lnTo>
                  <a:pt x="0" y="879895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57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8" name="Rectangle 3074"/>
          <p:cNvSpPr>
            <a:spLocks noGrp="1" noChangeArrowheads="1"/>
          </p:cNvSpPr>
          <p:nvPr>
            <p:ph type="title"/>
          </p:nvPr>
        </p:nvSpPr>
        <p:spPr>
          <a:xfrm>
            <a:off x="697706" y="24738"/>
            <a:ext cx="7772400" cy="533400"/>
          </a:xfrm>
        </p:spPr>
        <p:txBody>
          <a:bodyPr>
            <a:noAutofit/>
          </a:bodyPr>
          <a:lstStyle/>
          <a:p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8</a:t>
            </a:r>
            <a:endParaRPr lang="ru-RU" altLang="ru-RU" sz="320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Text Box 3075"/>
          <p:cNvSpPr txBox="1">
            <a:spLocks noChangeArrowheads="1"/>
          </p:cNvSpPr>
          <p:nvPr/>
        </p:nvSpPr>
        <p:spPr bwMode="auto">
          <a:xfrm>
            <a:off x="0" y="548680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Сечение шара плоскостью, отстоящей от центра шара на расстоянии 8 см, имеет радиус 6 см. Найдите площадь поверхности </a:t>
            </a:r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объем шара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29700" name="Text Box 3076"/>
              <p:cNvSpPr txBox="1">
                <a:spLocks noChangeArrowheads="1"/>
              </p:cNvSpPr>
              <p:nvPr/>
            </p:nvSpPr>
            <p:spPr bwMode="auto">
              <a:xfrm>
                <a:off x="5447928" y="6196562"/>
                <a:ext cx="3696072" cy="6165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2400" smtClean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Ответ.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400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alt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ru-RU" alt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4000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alt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ru-RU" alt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29700" name="Text Box 30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47928" y="6196562"/>
                <a:ext cx="3696072" cy="616515"/>
              </a:xfrm>
              <a:prstGeom prst="rect">
                <a:avLst/>
              </a:prstGeom>
              <a:blipFill rotWithShape="1">
                <a:blip r:embed="rId4"/>
                <a:stretch>
                  <a:fillRect l="-2640" r="-2475" b="-784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Группа 4"/>
          <p:cNvGrpSpPr/>
          <p:nvPr/>
        </p:nvGrpSpPr>
        <p:grpSpPr>
          <a:xfrm>
            <a:off x="1517341" y="2348880"/>
            <a:ext cx="1379645" cy="1216100"/>
            <a:chOff x="1517341" y="2348880"/>
            <a:chExt cx="1379645" cy="121610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V="1">
              <a:off x="1517341" y="2636912"/>
              <a:ext cx="1038435" cy="928068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2507136" y="2348880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131839" y="1384866"/>
            <a:ext cx="6012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Проведем радиус шара ОМ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R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1881097"/>
            <a:ext cx="6012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образовавшийся треугольник ОО</a:t>
            </a:r>
            <a:r>
              <a:rPr lang="ru-RU" sz="2400" baseline="-25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131840" y="2718212"/>
                <a:ext cx="6012161" cy="20338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 как плоскость сечения перпендикулярна оси шара, то ∆ ОО</a:t>
                </a:r>
                <a:r>
                  <a:rPr lang="ru-RU" sz="24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 прямоугольный, в котором известны два катета. </a:t>
                </a:r>
              </a:p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Найдем гипотенузу по теореме Пифагора: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𝑂𝑀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100</m:t>
                          </m:r>
                        </m:e>
                      </m:rad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=10</m:t>
                      </m:r>
                    </m:oMath>
                  </m:oMathPara>
                </a14:m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см.</a:t>
                </a:r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718212"/>
                <a:ext cx="6012161" cy="2033890"/>
              </a:xfrm>
              <a:prstGeom prst="rect">
                <a:avLst/>
              </a:prstGeom>
              <a:blipFill rotWithShape="1">
                <a:blip r:embed="rId5"/>
                <a:stretch>
                  <a:fillRect l="-1623" t="-2395" r="-2028" b="-3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" y="501317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Подставляем найденный радиус в формулы площади и объема: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9247" y="5552073"/>
                <a:ext cx="4716612" cy="9858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=4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=400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r>
                  <a:rPr lang="ru-RU" sz="2400" smtClean="0"/>
                  <a:t> </a:t>
                </a:r>
                <a:r>
                  <a:rPr lang="ru-RU" alt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ru-RU" alt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4000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alt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ru-RU" alt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47" y="5552073"/>
                <a:ext cx="4716612" cy="985847"/>
              </a:xfrm>
              <a:prstGeom prst="rect">
                <a:avLst/>
              </a:prstGeom>
              <a:blipFill rotWithShape="1">
                <a:blip r:embed="rId6"/>
                <a:stretch>
                  <a:fillRect l="-258" t="-5590" r="0" b="-5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39555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13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3810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9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0" y="476672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mtClean="0">
                <a:cs typeface="Times New Roman" panose="02020603050405020304" pitchFamily="18" charset="0"/>
              </a:rPr>
              <a:t>Медный куб, </a:t>
            </a:r>
            <a:r>
              <a:rPr lang="ru-RU" altLang="ru-RU">
                <a:cs typeface="Times New Roman" panose="02020603050405020304" pitchFamily="18" charset="0"/>
              </a:rPr>
              <a:t>ребро которого равно 10 см, </a:t>
            </a:r>
            <a:r>
              <a:rPr lang="ru-RU" altLang="ru-RU" smtClean="0">
                <a:cs typeface="Times New Roman" panose="02020603050405020304" pitchFamily="18" charset="0"/>
              </a:rPr>
              <a:t>переплавлен </a:t>
            </a:r>
            <a:r>
              <a:rPr lang="ru-RU" altLang="ru-RU">
                <a:cs typeface="Times New Roman" panose="02020603050405020304" pitchFamily="18" charset="0"/>
              </a:rPr>
              <a:t>в шар. Найдите радиус </a:t>
            </a:r>
            <a:r>
              <a:rPr lang="ru-RU" altLang="ru-RU" smtClean="0">
                <a:cs typeface="Times New Roman" panose="02020603050405020304" pitchFamily="18" charset="0"/>
              </a:rPr>
              <a:t>шара. </a:t>
            </a:r>
            <a:r>
              <a:rPr lang="ru-RU" altLang="ru-RU">
                <a:cs typeface="Times New Roman" panose="02020603050405020304" pitchFamily="18" charset="0"/>
              </a:rPr>
              <a:t>(Потерями металла при переплавке можно пренебречь.) 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205021" y="5930660"/>
            <a:ext cx="342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rgbClr val="FF3300"/>
                </a:solidFill>
              </a:rPr>
              <a:t>Ответ: </a:t>
            </a:r>
            <a:r>
              <a:rPr lang="ru-RU" altLang="ru-RU" smtClean="0"/>
              <a:t>6,2</a:t>
            </a:r>
            <a:r>
              <a:rPr lang="ru-RU" altLang="ru-RU" smtClean="0">
                <a:solidFill>
                  <a:srgbClr val="FF3300"/>
                </a:solidFill>
              </a:rPr>
              <a:t> </a:t>
            </a:r>
            <a:r>
              <a:rPr lang="ru-RU" altLang="ru-RU"/>
              <a:t>см. </a:t>
            </a:r>
          </a:p>
        </p:txBody>
      </p:sp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819" y="1988840"/>
            <a:ext cx="1775878" cy="172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https://resh.edu.ru/uploads/lesson_extract/4034/20190201115214/OEBPS/objects/c_geom_11_8_1/5d2b4e98-0ce1-44c4-8b78-9645acb8211f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021" y="3934811"/>
            <a:ext cx="1668001" cy="164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411760" y="2276872"/>
                <a:ext cx="6732240" cy="2481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Объем куба равен его стороне в третьей степени: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=1000</m:t>
                      </m:r>
                    </m:oMath>
                  </m:oMathPara>
                </a14:m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Объем шара совпадает с объемом куба: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=1000→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=1000∙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750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</m:t>
                      </m:r>
                    </m:oMath>
                  </m:oMathPara>
                </a14:m>
                <a:r>
                  <a:rPr lang="ru-RU" sz="2400" b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ff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>
                          <m:r>
                            <a:rPr lang="ru-RU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g>
                        <m:e>
                          <m:f>
                            <m:fPr>
                              <m:type m:val="bar"/>
                              <m:ctrlP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750</m:t>
                              </m:r>
                            </m:num>
                            <m:den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ru-RU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≈6,2</m:t>
                      </m:r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см.</a:t>
                </a:r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2276872"/>
                <a:ext cx="6732240" cy="2481449"/>
              </a:xfrm>
              <a:prstGeom prst="rect">
                <a:avLst/>
              </a:prstGeom>
              <a:blipFill rotWithShape="1">
                <a:blip r:embed="rId5"/>
                <a:stretch>
                  <a:fillRect l="-1449" t="-1966" r="0" b="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69828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52932"/>
              </p:ext>
            </p:extLst>
          </p:nvPr>
        </p:nvGraphicFramePr>
        <p:xfrm>
          <a:off x="251520" y="908721"/>
          <a:ext cx="8712968" cy="56166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312"/>
                <a:gridCol w="3024336"/>
                <a:gridCol w="2880320"/>
              </a:tblGrid>
              <a:tr h="5616624"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930"/>
            <a:ext cx="8229600" cy="818782"/>
          </a:xfrm>
        </p:spPr>
        <p:txBody>
          <a:bodyPr>
            <a:noAutofit/>
          </a:bodyPr>
          <a:lstStyle/>
          <a:p>
            <a:r>
              <a:rPr lang="ru-RU" sz="48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шара</a:t>
            </a:r>
            <a:endParaRPr lang="ru-RU" sz="48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440" y="1484784"/>
            <a:ext cx="2662951" cy="22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3933056"/>
            <a:ext cx="2807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Шаровой сегмент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часть шара, отсекаемая какой-либо плоскостью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728" y="1431287"/>
            <a:ext cx="2666543" cy="229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03848" y="3933056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Шаровой слой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часть шара, заключенная между двумя параллельными секущими плоскостями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8875" y="1484784"/>
            <a:ext cx="2773794" cy="223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28875" y="3933055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Шаровой сектор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геометрическое тело, возникающее при вращении сектора вокруг одного из его радиусов</a:t>
            </a:r>
          </a:p>
        </p:txBody>
      </p:sp>
      <mc:AlternateContent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9864" y="5358508"/>
                <a:ext cx="2317045" cy="7838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000" b="0" i="1" smtClean="0">
                          <a:latin typeface="Cambria Math"/>
                        </a:rPr>
                        <m:t>𝑉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ℎ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bar"/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ℎ</m:t>
                          </m:r>
                        </m:e>
                      </m:d>
                    </m:oMath>
                  </m:oMathPara>
                </a14:m>
                <a:endParaRPr lang="ru-RU" sz="200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64" y="5358508"/>
                <a:ext cx="2317045" cy="7838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90965" y="5375789"/>
                <a:ext cx="3137910" cy="7493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1900" b="0" i="1" smtClean="0">
                          <a:latin typeface="Cambria Math"/>
                        </a:rPr>
                        <m:t>𝑉</m:t>
                      </m:r>
                      <m:r>
                        <a:rPr lang="en-US" sz="19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9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9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1900" b="0" i="1" smtClean="0">
                          <a:latin typeface="Cambria Math"/>
                          <a:ea typeface="Cambria Math"/>
                        </a:rPr>
                        <m:t>ℎ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19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9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19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type m:val="bar"/>
                              <m:ctrlP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  <m:t>ℎ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ru-RU" sz="190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965" y="5375789"/>
                <a:ext cx="3137910" cy="74930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752486" y="5415159"/>
                <a:ext cx="1526572" cy="6705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sz="2000" b="0" i="1" smtClean="0">
                          <a:latin typeface="Cambria Math"/>
                        </a:rPr>
                        <m:t>𝑉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2000" i="1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ℎ</m:t>
                      </m:r>
                    </m:oMath>
                  </m:oMathPara>
                </a14:m>
                <a:endParaRPr lang="ru-RU" sz="200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486" y="5415159"/>
                <a:ext cx="1526572" cy="67056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6184175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en-US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endParaRPr lang="ru-RU" altLang="ru-RU" sz="320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0" y="476672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>
                <a:cs typeface="Times New Roman" panose="02020603050405020304" pitchFamily="18" charset="0"/>
              </a:rPr>
              <a:t>Какую часть объема шара составляет объем шарового сегмента, у которого высота равна 0,1 диаметра шара?</a:t>
            </a:r>
            <a:endParaRPr lang="en-US" altLang="ru-RU"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28678" name="Text Box 4"/>
              <p:cNvSpPr txBox="1">
                <a:spLocks noChangeArrowheads="1"/>
              </p:cNvSpPr>
              <p:nvPr/>
            </p:nvSpPr>
            <p:spPr bwMode="auto">
              <a:xfrm>
                <a:off x="7236296" y="6090131"/>
                <a:ext cx="1714500" cy="614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altLang="ru-RU" smtClean="0">
                    <a:solidFill>
                      <a:srgbClr val="FF3300"/>
                    </a:solidFill>
                  </a:rPr>
                  <a:t>Ответ</a:t>
                </a:r>
                <a:r>
                  <a:rPr lang="en-US" altLang="ru-RU" smtClean="0">
                    <a:solidFill>
                      <a:srgbClr val="FF3300"/>
                    </a:solidFill>
                  </a:rPr>
                  <a:t>.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250</m:t>
                          </m:r>
                        </m:den>
                      </m:f>
                    </m:oMath>
                  </m:oMathPara>
                </a14:m>
                <a:r>
                  <a:rPr lang="en-US" smtClean="0"/>
                  <a:t>.</a:t>
                </a:r>
                <a:endParaRPr lang="ru-RU"/>
              </a:p>
            </p:txBody>
          </p:sp>
        </mc:Choice>
        <mc:Fallback>
          <p:sp>
            <p:nvSpPr>
              <p:cNvPr id="28678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36296" y="6090131"/>
                <a:ext cx="1714500" cy="614848"/>
              </a:xfrm>
              <a:prstGeom prst="rect">
                <a:avLst/>
              </a:prstGeom>
              <a:blipFill rotWithShape="1">
                <a:blip r:embed="rId3"/>
                <a:stretch>
                  <a:fillRect l="-5338" r="0" b="-79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7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764489"/>
            <a:ext cx="233457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619609" y="1854995"/>
                <a:ext cx="6228184" cy="3007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условию нам известно, что высота сегмента</a:t>
                </a:r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h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=0,1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D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тогда от радиуса она составляет 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h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=0,1∙2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R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=0,2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R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R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  <a:ea typeface="Cambria Math"/>
                        </a:rPr>
                        <m:t>R</m:t>
                      </m:r>
                      <m:r>
                        <m:rPr>
                          <m:sty m:val="p"/>
                        </m:rPr>
                        <a:rPr lang="ru-RU" sz="2200" b="0" i="0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ru-RU" sz="2200" b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u-RU" sz="2200" b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Подставим эту величину вместо </a:t>
                </a:r>
                <a:r>
                  <a:rPr lang="en-US" sz="2200" b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h</a:t>
                </a:r>
                <a:r>
                  <a:rPr lang="ru-RU" sz="2200" b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в формулу объема сегмента: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200" b="0" i="1" smtClean="0">
                              <a:latin typeface="Cambria Math"/>
                            </a:rPr>
                            <m:t>сегм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i="1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ℎ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ℎ</m:t>
                          </m:r>
                        </m:e>
                      </m:d>
                      <m:r>
                        <a:rPr lang="ru-RU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200" i="1" smtClean="0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ru-RU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bar"/>
                                  <m:ctrlP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</m:d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</m:d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r>
                  <a:rPr lang="en-US" sz="2200" smtClean="0"/>
                  <a:t>  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25</m:t>
                          </m:r>
                        </m:den>
                      </m:f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15</m:t>
                              </m:r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25</m:t>
                          </m:r>
                        </m:den>
                      </m:f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14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15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14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375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r>
                  <a:rPr lang="en-US" sz="2200" smtClean="0"/>
                  <a:t>. </a:t>
                </a:r>
                <a:endParaRPr lang="ru-RU" sz="220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609" y="1854995"/>
                <a:ext cx="6228184" cy="3007683"/>
              </a:xfrm>
              <a:prstGeom prst="rect">
                <a:avLst/>
              </a:prstGeom>
              <a:blipFill rotWithShape="1">
                <a:blip r:embed="rId5"/>
                <a:stretch>
                  <a:fillRect l="-1273" t="-1215" r="-1371" b="-4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630" y="4869160"/>
                <a:ext cx="9144000" cy="571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бъем шара равен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2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найдем отношение их объемов:</a:t>
                </a:r>
                <a:endParaRPr lang="ru-RU" sz="2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" y="4869160"/>
                <a:ext cx="9144000" cy="571438"/>
              </a:xfrm>
              <a:prstGeom prst="rect">
                <a:avLst/>
              </a:prstGeom>
              <a:blipFill rotWithShape="1">
                <a:blip r:embed="rId6"/>
                <a:stretch>
                  <a:fillRect l="-800" r="0" b="-86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9489" y="5589240"/>
                <a:ext cx="6494535" cy="5990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200" b="0" i="1" smtClean="0">
                              <a:latin typeface="Cambria Math"/>
                            </a:rPr>
                            <m:t>сегм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ru-RU" sz="2200" b="0" i="0" smtClean="0">
                          <a:latin typeface="Cambria Math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</a:rPr>
                        <m:t>V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14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375</m:t>
                              </m:r>
                            </m:den>
                          </m:f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: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2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14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375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: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14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375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250</m:t>
                          </m:r>
                        </m:den>
                      </m:f>
                    </m:oMath>
                  </m:oMathPara>
                </a14:m>
                <a:r>
                  <a:rPr lang="en-US" sz="2200" smtClean="0"/>
                  <a:t>.</a:t>
                </a:r>
                <a:endParaRPr lang="ru-RU" sz="220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" y="5589240"/>
                <a:ext cx="6494535" cy="599010"/>
              </a:xfrm>
              <a:prstGeom prst="rect">
                <a:avLst/>
              </a:prstGeom>
              <a:blipFill rotWithShape="1">
                <a:blip r:embed="rId7"/>
                <a:stretch>
                  <a:fillRect r="-376" b="-7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300192" y="1071126"/>
                <a:ext cx="2642583" cy="78386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сегм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ℎ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bar"/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ℎ</m:t>
                          </m:r>
                        </m:e>
                      </m:d>
                    </m:oMath>
                  </m:oMathPara>
                </a14:m>
                <a:endParaRPr lang="ru-RU" sz="200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1071126"/>
                <a:ext cx="2642583" cy="78386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7672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11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0" y="593226"/>
            <a:ext cx="914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2200">
                <a:cs typeface="Times New Roman" panose="02020603050405020304" pitchFamily="18" charset="0"/>
              </a:rPr>
              <a:t>Найдите объем шарового </a:t>
            </a:r>
            <a:r>
              <a:rPr lang="ru-RU" altLang="ru-RU" sz="2200" smtClean="0">
                <a:cs typeface="Times New Roman" panose="02020603050405020304" pitchFamily="18" charset="0"/>
              </a:rPr>
              <a:t>слоя, </a:t>
            </a:r>
            <a:r>
              <a:rPr lang="ru-RU" altLang="ru-RU" sz="2200">
                <a:cs typeface="Times New Roman" panose="02020603050405020304" pitchFamily="18" charset="0"/>
              </a:rPr>
              <a:t>если радиусы его оснований равны 3 см и 4 см, а радиус шара - 5 см. (Рассмотрите два случая.)</a:t>
            </a:r>
          </a:p>
        </p:txBody>
      </p:sp>
      <p:pic>
        <p:nvPicPr>
          <p:cNvPr id="30725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80"/>
          <a:stretch>
            <a:fillRect/>
          </a:stretch>
        </p:blipFill>
        <p:spPr bwMode="auto">
          <a:xfrm>
            <a:off x="73190" y="1834020"/>
            <a:ext cx="2070599" cy="2014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79912" y="1756657"/>
                <a:ext cx="3857018" cy="85305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200" b="0" i="1" smtClean="0">
                              <a:latin typeface="Cambria Math"/>
                            </a:rPr>
                            <m:t>ш. сл.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2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ℎ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ℎ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ru-RU" sz="220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1756657"/>
                <a:ext cx="3857018" cy="8530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8978" y="1362667"/>
            <a:ext cx="90950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случай – основания слоя расположены по одну сторону от центра.</a:t>
            </a:r>
            <a:endParaRPr lang="ru-RU" sz="2200" i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274465" y="2445107"/>
                <a:ext cx="6750496" cy="14910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условию нам известны радиусы оснований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=4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=3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но чтобы найти объем нужно знать еще и высоту этого слоя </a:t>
                </a:r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Проведем 2 радиуса ОМ и ОК.</a:t>
                </a:r>
                <a:endParaRPr lang="ru-RU" sz="220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4465" y="2445107"/>
                <a:ext cx="6750496" cy="1491049"/>
              </a:xfrm>
              <a:prstGeom prst="rect">
                <a:avLst/>
              </a:prstGeom>
              <a:blipFill rotWithShape="1">
                <a:blip r:embed="rId5"/>
                <a:stretch>
                  <a:fillRect l="-1084" t="-816" r="-1265" b="-53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Группа 12"/>
          <p:cNvGrpSpPr/>
          <p:nvPr/>
        </p:nvGrpSpPr>
        <p:grpSpPr>
          <a:xfrm>
            <a:off x="1078930" y="1796710"/>
            <a:ext cx="1218362" cy="1021777"/>
            <a:chOff x="1193398" y="2023495"/>
            <a:chExt cx="1218362" cy="1021777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193398" y="2348880"/>
              <a:ext cx="930330" cy="696392"/>
              <a:chOff x="1193398" y="2348880"/>
              <a:chExt cx="930330" cy="696392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 flipV="1">
                <a:off x="1193398" y="2636912"/>
                <a:ext cx="930330" cy="40836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1193398" y="2348880"/>
                <a:ext cx="714306" cy="696392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Прямоугольник 10"/>
            <p:cNvSpPr/>
            <p:nvPr/>
          </p:nvSpPr>
          <p:spPr>
            <a:xfrm>
              <a:off x="2021910" y="2311293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849150" y="2023495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endParaRPr lang="ru-RU"/>
            </a:p>
          </p:txBody>
        </p:sp>
      </p:grpSp>
      <mc:AlternateContent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0" y="3848163"/>
                <a:ext cx="9144000" cy="28189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Рассмотрим образованные треугольники ∆ОО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 и ∆ОО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К. Оба они прямоугольные с гипотенузами равными 5 см и катетами 4 и 3 см соответственно. Найдем неизвестные катеты по теореме Пифагора: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22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2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см, 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="0" i="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ru-RU" sz="22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200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ru-RU" sz="2200" b="0" i="1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см.</a:t>
                </a:r>
              </a:p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Высотой слоя будет отрезок 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</m:t>
                      </m:r>
                      <m:r>
                        <m:rPr>
                          <m:sty m:val="p"/>
                        </m:rPr>
                        <a:rPr lang="ru-RU" sz="2200" b="0" i="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</m:t>
                      </m:r>
                      <m:r>
                        <m:rPr>
                          <m:sty m:val="p"/>
                        </m:rPr>
                        <a:rPr lang="ru-RU" sz="220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22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="0" i="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ru-RU" sz="2200" b="0" i="1" smtClean="0">
                          <a:latin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2200" b="0" i="1" smtClean="0">
                          <a:latin typeface="Cambria Math"/>
                        </a:rPr>
                        <m:t>=4−3=1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см.</a:t>
                </a:r>
              </a:p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Находим объем </a:t>
                </a: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ш. сл.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1∙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type m:val="bar"/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𝜋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ru-RU" sz="2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25+</m:t>
                          </m:r>
                          <m:f>
                            <m:fPr>
                              <m:type m:val="bar"/>
                              <m:ctrlP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sz="2400" b="0" i="1" smtClean="0">
                  <a:latin typeface="Cambria Math"/>
                  <a:ea typeface="Cambria Math"/>
                </a:endParaRP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type m:val="bar"/>
                          <m:ctrlPr>
                            <a:rPr lang="ru-RU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76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38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см</a:t>
                </a:r>
                <a:r>
                  <a:rPr lang="ru-RU" sz="22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48163"/>
                <a:ext cx="9144000" cy="2818977"/>
              </a:xfrm>
              <a:prstGeom prst="rect">
                <a:avLst/>
              </a:prstGeom>
              <a:blipFill rotWithShape="1">
                <a:blip r:embed="rId6"/>
                <a:stretch>
                  <a:fillRect l="-800" t="-1296" r="-867" b="-10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03278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11 (продолжение)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0" y="548679"/>
            <a:ext cx="914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2200">
                <a:cs typeface="Times New Roman" panose="02020603050405020304" pitchFamily="18" charset="0"/>
              </a:rPr>
              <a:t>Найдите объем шарового </a:t>
            </a:r>
            <a:r>
              <a:rPr lang="ru-RU" altLang="ru-RU" sz="2200" smtClean="0">
                <a:cs typeface="Times New Roman" panose="02020603050405020304" pitchFamily="18" charset="0"/>
              </a:rPr>
              <a:t>слоя, </a:t>
            </a:r>
            <a:r>
              <a:rPr lang="ru-RU" altLang="ru-RU" sz="2200">
                <a:cs typeface="Times New Roman" panose="02020603050405020304" pitchFamily="18" charset="0"/>
              </a:rPr>
              <a:t>если радиусы его оснований равны 3 см и 4 см, а радиус шара - 5 см. (Рассмотрите два случая.)</a:t>
            </a:r>
          </a:p>
        </p:txBody>
      </p:sp>
      <p:pic>
        <p:nvPicPr>
          <p:cNvPr id="30725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07"/>
          <a:stretch>
            <a:fillRect/>
          </a:stretch>
        </p:blipFill>
        <p:spPr bwMode="auto">
          <a:xfrm>
            <a:off x="57241" y="1700808"/>
            <a:ext cx="2078519" cy="2014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491880" y="1749007"/>
                <a:ext cx="3857018" cy="85305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200" b="0" i="1" smtClean="0">
                              <a:latin typeface="Cambria Math"/>
                            </a:rPr>
                            <m:t>ш. сл.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2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ℎ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ℎ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ru-RU" sz="220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1749007"/>
                <a:ext cx="3857018" cy="8530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4489" y="1318120"/>
            <a:ext cx="90950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случай – основания слоя расположены по разные стороны от центра.</a:t>
            </a:r>
            <a:endParaRPr lang="ru-RU" sz="2200" i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2241192" y="2498315"/>
                <a:ext cx="6750496" cy="1130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Радиусы оснований те же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=4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=3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нужно найти высоту </a:t>
                </a:r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Аналогично проведем радиусы ОМ и ОК.</a:t>
                </a:r>
                <a:endParaRPr lang="ru-RU" sz="2200"/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192" y="2498315"/>
                <a:ext cx="6750496" cy="1130246"/>
              </a:xfrm>
              <a:prstGeom prst="rect">
                <a:avLst/>
              </a:prstGeom>
              <a:blipFill rotWithShape="1">
                <a:blip r:embed="rId5"/>
                <a:stretch>
                  <a:fillRect l="-1174" t="-1081" r="-1174" b="-9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Группа 11"/>
          <p:cNvGrpSpPr/>
          <p:nvPr/>
        </p:nvGrpSpPr>
        <p:grpSpPr>
          <a:xfrm>
            <a:off x="1099672" y="1696088"/>
            <a:ext cx="1213203" cy="1741963"/>
            <a:chOff x="1193398" y="2023495"/>
            <a:chExt cx="1213203" cy="1741963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193398" y="2348880"/>
              <a:ext cx="926219" cy="1047246"/>
              <a:chOff x="1193398" y="2348880"/>
              <a:chExt cx="926219" cy="1047246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1193398" y="3045272"/>
                <a:ext cx="926219" cy="350854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V="1">
                <a:off x="1193398" y="2348880"/>
                <a:ext cx="714306" cy="696392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Прямоугольник 13"/>
            <p:cNvSpPr/>
            <p:nvPr/>
          </p:nvSpPr>
          <p:spPr>
            <a:xfrm>
              <a:off x="2016751" y="3396126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849150" y="2023495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endParaRPr lang="ru-RU"/>
            </a:p>
          </p:txBody>
        </p:sp>
      </p:grpSp>
      <mc:AlternateContent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0" y="3637968"/>
                <a:ext cx="9144000" cy="28189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Рассмотрим такие же треугольники ∆ОО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 и ∆ОО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 и применим в них теорему Пифагора: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22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2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см, 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="0" i="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ru-RU" sz="22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2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ru-RU" sz="2200" b="0" i="1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см.</a:t>
                </a:r>
              </a:p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 видим отрезки получились такие же, но высота такого слоя будет отличаться: 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</m:t>
                      </m:r>
                      <m:r>
                        <m:rPr>
                          <m:sty m:val="p"/>
                        </m:rPr>
                        <a:rPr lang="ru-RU" sz="2200" b="0" i="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</m:t>
                      </m:r>
                      <m:r>
                        <m:rPr>
                          <m:sty m:val="p"/>
                        </m:rPr>
                        <a:rPr lang="ru-RU" sz="220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22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="0" i="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ru-RU" sz="2200" b="0" i="1" smtClean="0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2200" b="0" i="1" smtClean="0">
                          <a:latin typeface="Cambria Math"/>
                        </a:rPr>
                        <m:t>=4+3=7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см.</a:t>
                </a:r>
              </a:p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Находим объем </a:t>
                </a: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200" b="0" i="1" smtClean="0">
                              <a:latin typeface="Cambria Math"/>
                            </a:rPr>
                            <m:t>ш. сл.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2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2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200" b="0" i="1" smtClean="0">
                          <a:latin typeface="Cambria Math"/>
                          <a:ea typeface="Cambria Math"/>
                        </a:rPr>
                        <m:t>7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2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2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type m:val="bar"/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2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ru-RU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ru-RU" sz="2200" b="0" i="1" smtClean="0">
                          <a:latin typeface="Cambria Math"/>
                          <a:ea typeface="Cambria Math"/>
                        </a:rPr>
                        <m:t>𝜋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ru-RU" sz="2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25+</m:t>
                          </m:r>
                          <m:f>
                            <m:fPr>
                              <m:type m:val="bar"/>
                              <m:ctrlPr>
                                <a:rPr lang="ru-RU" sz="2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ru-RU" sz="2200" b="0" i="1" smtClean="0">
                                  <a:latin typeface="Cambria Math"/>
                                  <a:ea typeface="Cambria Math"/>
                                </a:rPr>
                                <m:t>49</m:t>
                              </m:r>
                            </m:num>
                            <m:den>
                              <m:r>
                                <a:rPr lang="ru-RU" sz="22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ru-RU" sz="22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sz="2200" b="0" i="1" smtClean="0">
                  <a:latin typeface="Cambria Math"/>
                  <a:ea typeface="Cambria Math"/>
                </a:endParaRP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type m:val="bar"/>
                          <m:ctrlPr>
                            <a:rPr lang="ru-RU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124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434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см</a:t>
                </a:r>
                <a:r>
                  <a:rPr lang="ru-RU" sz="22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37968"/>
                <a:ext cx="9144000" cy="2818977"/>
              </a:xfrm>
              <a:prstGeom prst="rect">
                <a:avLst/>
              </a:prstGeom>
              <a:blipFill rotWithShape="1">
                <a:blip r:embed="rId6"/>
                <a:stretch>
                  <a:fillRect l="-800" t="-1299" r="-867" b="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21" name="Text Box 4"/>
              <p:cNvSpPr txBox="1">
                <a:spLocks noChangeArrowheads="1"/>
              </p:cNvSpPr>
              <p:nvPr/>
            </p:nvSpPr>
            <p:spPr bwMode="auto">
              <a:xfrm>
                <a:off x="4954018" y="6170520"/>
                <a:ext cx="4162772" cy="57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altLang="ru-RU" sz="2200" smtClean="0">
                    <a:solidFill>
                      <a:srgbClr val="FF3300"/>
                    </a:solidFill>
                  </a:rPr>
                  <a:t>Ответ</a:t>
                </a:r>
                <a:r>
                  <a:rPr lang="en-US" altLang="ru-RU" sz="2200" smtClean="0">
                    <a:solidFill>
                      <a:srgbClr val="FF3300"/>
                    </a:solidFill>
                  </a:rPr>
                  <a:t>.</a:t>
                </a:r>
                <a:r>
                  <a:rPr lang="ru-RU" altLang="ru-RU" sz="2200" smtClean="0">
                    <a:solidFill>
                      <a:srgbClr val="FF3300"/>
                    </a:solidFill>
                  </a:rPr>
                  <a:t>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ru-RU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38</m:t>
                          </m:r>
                        </m:num>
                        <m:den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sz="22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r>
                  <a:rPr lang="ru-RU" sz="2200">
                    <a:cs typeface="Times New Roman" panose="02020603050405020304" pitchFamily="18" charset="0"/>
                  </a:rPr>
                  <a:t> </a:t>
                </a:r>
                <a:r>
                  <a:rPr lang="ru-RU" sz="2200" smtClean="0">
                    <a:cs typeface="Times New Roman" panose="02020603050405020304" pitchFamily="18" charset="0"/>
                  </a:rPr>
                  <a:t>см</a:t>
                </a:r>
                <a:r>
                  <a:rPr lang="ru-RU" sz="2200" baseline="30000" smtClean="0">
                    <a:cs typeface="Times New Roman" panose="02020603050405020304" pitchFamily="18" charset="0"/>
                  </a:rPr>
                  <a:t>3</a:t>
                </a:r>
                <a:r>
                  <a:rPr lang="ru-RU" sz="2200" smtClean="0">
                    <a:cs typeface="Times New Roman" panose="02020603050405020304" pitchFamily="18" charset="0"/>
                  </a:rPr>
                  <a:t> или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ru-RU" sz="2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434</m:t>
                          </m:r>
                        </m:num>
                        <m:den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sz="22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r>
                  <a:rPr lang="ru-RU" sz="2200">
                    <a:cs typeface="Times New Roman" panose="02020603050405020304" pitchFamily="18" charset="0"/>
                  </a:rPr>
                  <a:t> </a:t>
                </a:r>
                <a:r>
                  <a:rPr lang="ru-RU" sz="2200" smtClean="0">
                    <a:cs typeface="Times New Roman" panose="02020603050405020304" pitchFamily="18" charset="0"/>
                  </a:rPr>
                  <a:t>см</a:t>
                </a:r>
                <a:r>
                  <a:rPr lang="ru-RU" sz="2200" baseline="30000" smtClean="0">
                    <a:cs typeface="Times New Roman" panose="02020603050405020304" pitchFamily="18" charset="0"/>
                  </a:rPr>
                  <a:t>3</a:t>
                </a:r>
                <a:r>
                  <a:rPr lang="en-US" sz="2200" smtClean="0"/>
                  <a:t>.</a:t>
                </a:r>
                <a:endParaRPr lang="ru-RU" sz="2200"/>
              </a:p>
            </p:txBody>
          </p:sp>
        </mc:Choice>
        <mc:Fallback>
          <p:sp>
            <p:nvSpPr>
              <p:cNvPr id="21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4018" y="6170520"/>
                <a:ext cx="4162772" cy="572849"/>
              </a:xfrm>
              <a:prstGeom prst="rect">
                <a:avLst/>
              </a:prstGeom>
              <a:blipFill rotWithShape="1">
                <a:blip r:embed="rId7"/>
                <a:stretch>
                  <a:fillRect l="-1903" r="0" b="-74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5746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144000" cy="548681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12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1145" y="620688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>
                <a:cs typeface="Times New Roman" panose="02020603050405020304" pitchFamily="18" charset="0"/>
              </a:rPr>
              <a:t>Чему равен объем шарового сектора, если радиус окружности его сегмента равен 60 см, а радиус шара 75 см?</a:t>
            </a:r>
            <a:endParaRPr lang="en-US" altLang="ru-RU"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29702" name="Text Box 4"/>
              <p:cNvSpPr txBox="1">
                <a:spLocks noChangeArrowheads="1"/>
              </p:cNvSpPr>
              <p:nvPr/>
            </p:nvSpPr>
            <p:spPr bwMode="auto">
              <a:xfrm>
                <a:off x="42325" y="5696309"/>
                <a:ext cx="34290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altLang="ru-RU" smtClean="0">
                    <a:solidFill>
                      <a:srgbClr val="FF3300"/>
                    </a:solidFill>
                  </a:rPr>
                  <a:t>Ответ.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112 500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r>
                  <a:rPr lang="ru-RU" smtClean="0"/>
                  <a:t> </a:t>
                </a:r>
                <a:r>
                  <a:rPr lang="ru-RU" altLang="ru-RU" smtClean="0"/>
                  <a:t>см</a:t>
                </a:r>
                <a:r>
                  <a:rPr lang="ru-RU" altLang="ru-RU" baseline="30000" smtClean="0"/>
                  <a:t>3</a:t>
                </a:r>
                <a:r>
                  <a:rPr lang="ru-RU" altLang="ru-RU"/>
                  <a:t>.</a:t>
                </a:r>
              </a:p>
            </p:txBody>
          </p:sp>
        </mc:Choice>
        <mc:Fallback>
          <p:sp>
            <p:nvSpPr>
              <p:cNvPr id="29702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325" y="5696309"/>
                <a:ext cx="3429000" cy="457200"/>
              </a:xfrm>
              <a:prstGeom prst="rect">
                <a:avLst/>
              </a:prstGeom>
              <a:blipFill rotWithShape="1">
                <a:blip r:embed="rId3"/>
                <a:stretch>
                  <a:fillRect l="-2847" t="-10667" r="0" b="-30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701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2247080"/>
            <a:ext cx="2016224" cy="199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88344" y="1260499"/>
                <a:ext cx="2001574" cy="72834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200" b="0" i="1" smtClean="0">
                              <a:latin typeface="Cambria Math"/>
                            </a:rPr>
                            <m:t>сект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2200" i="1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ℎ</m:t>
                      </m:r>
                    </m:oMath>
                  </m:oMathPara>
                </a14:m>
                <a:endParaRPr lang="ru-RU" sz="220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344" y="1260499"/>
                <a:ext cx="2001574" cy="72834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2411760" y="1988840"/>
                <a:ext cx="6576248" cy="25065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Чтобы найти высоту сегмента </a:t>
                </a:r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отметим радиусы шара ОМ и ОК.</a:t>
                </a:r>
              </a:p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Рассмотрим ∆ОО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М. Он прямоугольный с гипотенузой ОМ = 75 см и катетом 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 = 60 см. Найдем ОО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по теореме Пифагора: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ru-RU" sz="2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ОО</m:t>
                      </m:r>
                      <m:r>
                        <m:rPr>
                          <m:sty m:val="p"/>
                        </m:rPr>
                        <a:rPr lang="ru-RU" sz="2200" b="0" i="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ru-RU" sz="22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200" b="0" i="1" smtClean="0">
                                  <a:latin typeface="Cambria Math"/>
                                </a:rPr>
                                <m:t>75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200" b="0" i="1" smtClean="0">
                                  <a:latin typeface="Cambria Math"/>
                                </a:rPr>
                                <m:t>60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ru-RU" sz="2200" b="0" i="1" smtClean="0">
                          <a:latin typeface="Cambria Math"/>
                        </a:rPr>
                        <m:t>4</m:t>
                      </m:r>
                    </m:oMath>
                  </m:oMathPara>
                </a14:m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см.</a:t>
                </a:r>
              </a:p>
              <a:p>
                <a:pPr algn="just"/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Тогда 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 = </a:t>
                </a:r>
                <a:r>
                  <a:rPr lang="en-US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ОК – ОО</a:t>
                </a:r>
                <a:r>
                  <a:rPr lang="ru-RU" sz="22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75 – 45 = 30 см. </a:t>
                </a:r>
                <a:endParaRPr lang="ru-RU" sz="2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988840"/>
                <a:ext cx="6576248" cy="2506520"/>
              </a:xfrm>
              <a:prstGeom prst="rect">
                <a:avLst/>
              </a:prstGeom>
              <a:blipFill rotWithShape="1">
                <a:blip r:embed="rId6"/>
                <a:stretch>
                  <a:fillRect l="-1206" t="-1460" r="-1299" b="-38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Группа 4"/>
          <p:cNvGrpSpPr/>
          <p:nvPr/>
        </p:nvGrpSpPr>
        <p:grpSpPr>
          <a:xfrm>
            <a:off x="1018347" y="1856505"/>
            <a:ext cx="1177389" cy="694562"/>
            <a:chOff x="1018347" y="1671839"/>
            <a:chExt cx="1177389" cy="69456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805886" y="1997069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018347" y="1671839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endParaRPr lang="ru-RU"/>
            </a:p>
          </p:txBody>
        </p:sp>
      </p:grpSp>
      <mc:AlternateContent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448" y="4637919"/>
                <a:ext cx="9144000" cy="5728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Находим объем сектора </a:t>
                </a:r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200" b="0" i="1" smtClean="0">
                              <a:latin typeface="Cambria Math"/>
                            </a:rPr>
                            <m:t>сект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22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220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200" b="0" i="1" smtClean="0">
                              <a:latin typeface="Cambria Math"/>
                              <a:ea typeface="Cambria Math"/>
                            </a:rPr>
                            <m:t>75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200" b="0" i="1" smtClean="0">
                          <a:latin typeface="Cambria Math"/>
                          <a:ea typeface="Cambria Math"/>
                        </a:rPr>
                        <m:t>30=112 500</m:t>
                      </m:r>
                      <m:r>
                        <a:rPr lang="en-US" sz="22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r>
                  <a:rPr lang="ru-RU" sz="2200" smtClean="0"/>
                  <a:t> </a:t>
                </a:r>
                <a:r>
                  <a:rPr lang="ru-RU" alt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ru-RU" altLang="ru-RU" sz="22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altLang="ru-RU" sz="22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" y="4637919"/>
                <a:ext cx="9144000" cy="572849"/>
              </a:xfrm>
              <a:prstGeom prst="rect">
                <a:avLst/>
              </a:prstGeom>
              <a:blipFill rotWithShape="1">
                <a:blip r:embed="rId7"/>
                <a:stretch>
                  <a:fillRect l="-867" r="0" b="-74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96504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4082"/>
          </a:xfrm>
        </p:spPr>
        <p:txBody>
          <a:bodyPr>
            <a:normAutofit/>
          </a:bodyPr>
          <a:lstStyle/>
          <a:p>
            <a:r>
              <a:rPr lang="ru-RU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для самостоятельного решения</a:t>
            </a:r>
            <a:endParaRPr lang="ru-RU" sz="32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36712"/>
            <a:ext cx="91333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Однородный шар диаметром 3 см имеет массу 81 г. Чему равна масса и площадь поверхности шара из того же материала радиусом 5 см?</a:t>
            </a:r>
          </a:p>
          <a:p>
            <a:pPr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Стальной шар объемом 729 м</a:t>
            </a:r>
            <a:r>
              <a:rPr lang="ru-RU" sz="2400" baseline="30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переплавили в куб. Найдите площадь поверхности полученного куба. Потерями металла при переплавке пренебречь.</a:t>
            </a:r>
          </a:p>
          <a:p>
            <a:pPr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Найдите объем шарового сектора, если радиус шара равен 6 см, а высота конуса в его основании составляет треть диаметра шара.</a:t>
            </a:r>
          </a:p>
          <a:p>
            <a:pPr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Радиус шарового сегмента равен 8 см, а радиус шара – 10 см. Найдите его объем.</a:t>
            </a:r>
          </a:p>
          <a:p>
            <a:pPr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По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стороны от центра шара проведены два параллельных сечения с площадью 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r>
            <a:r>
              <a:rPr lang="el-G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r>
              <a:rPr lang="el-GR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 см</a:t>
            </a:r>
            <a:r>
              <a:rPr lang="ru-RU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Радиус шара равен 9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 см. Определите объём получившегося шарового слоя.</a:t>
            </a:r>
          </a:p>
        </p:txBody>
      </p:sp>
    </p:spTree>
    <p:extLst>
      <p:ext uri="{BB962C8B-B14F-4D97-AF65-F5344CB8AC3E}">
        <p14:creationId xmlns:p14="http://schemas.microsoft.com/office/powerpoint/2010/main" val="2369228851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5879"/>
            <a:ext cx="9144000" cy="1143000"/>
          </a:xfrm>
        </p:spPr>
        <p:txBody>
          <a:bodyPr/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шара и сферы</a:t>
            </a:r>
            <a:endParaRPr lang="ru-RU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.foxford.ngcdn.ru/uploads/tinymce_file/file/31430/3d0f77ee626764f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980728"/>
            <a:ext cx="5400600" cy="355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4899" y="479715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образованная вращением полуокружности вокруг диаметра.</a:t>
            </a:r>
          </a:p>
          <a:p>
            <a:pPr algn="ctr"/>
            <a:r>
              <a:rPr lang="ru-RU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образованное вращением полукруга вокруг диаметра.</a:t>
            </a:r>
          </a:p>
          <a:p>
            <a:pPr algn="ctr"/>
            <a:r>
              <a:rPr lang="ru-RU" sz="2400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 – оболочка шара. Шар включает в себя сферу.</a:t>
            </a:r>
            <a:endParaRPr lang="ru-RU" sz="2400" i="1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325960" y="1361356"/>
            <a:ext cx="432048" cy="6480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302142" y="2953352"/>
            <a:ext cx="615153" cy="4538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6444208" y="1268760"/>
            <a:ext cx="648072" cy="5842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6228184" y="3119168"/>
            <a:ext cx="936104" cy="3818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5157" y="1012249"/>
            <a:ext cx="185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Полуокружность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9803" y="3407200"/>
            <a:ext cx="1129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Полукруг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8144" y="967180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76256" y="3428904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427984" y="2132856"/>
            <a:ext cx="967716" cy="55096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70473" y="1763524"/>
            <a:ext cx="796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4567101" y="3180276"/>
            <a:ext cx="828599" cy="41159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693144" y="293450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Радиус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H="1">
            <a:off x="2915818" y="2132856"/>
            <a:ext cx="936102" cy="55529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987824" y="3225528"/>
            <a:ext cx="926274" cy="491504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887019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-25879"/>
            <a:ext cx="9144000" cy="1143000"/>
          </a:xfrm>
        </p:spPr>
        <p:txBody>
          <a:bodyPr/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Сечения сферы и шара</a:t>
            </a:r>
            <a:endParaRPr lang="ru-RU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u.foxford.ngcdn.ru/uploads/tinymce_file/file/33454/881488c56d2253f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196752"/>
            <a:ext cx="320359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.foxford.ngcdn.ru/uploads/tinymce_file/file/33455/51986e1fe5c8d3f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1194585"/>
            <a:ext cx="3195052" cy="317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4899" y="479715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сечение </a:t>
            </a:r>
            <a:r>
              <a:rPr lang="ru-RU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сферы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окружность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сечение </a:t>
            </a:r>
            <a:r>
              <a:rPr lang="ru-RU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Сечение, проходящее через диаметр называется </a:t>
            </a:r>
            <a:r>
              <a:rPr lang="ru-RU" sz="2400" b="1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диаметральным сечением</a:t>
            </a:r>
            <a:r>
              <a:rPr lang="ru-RU" sz="2400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400" b="1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 кругом шара</a:t>
            </a:r>
            <a:r>
              <a:rPr lang="ru-RU" sz="2400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35693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324" y="116632"/>
            <a:ext cx="9172324" cy="1143000"/>
          </a:xfrm>
        </p:spPr>
        <p:txBody>
          <a:bodyPr/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сферы и объем шара</a:t>
            </a:r>
            <a:endParaRPr lang="ru-RU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resh.edu.ru/uploads/lesson_extract/4034/20190201115214/OEBPS/objects/c_geom_11_8_1/5d2b4e98-0ce1-44c4-8b78-9645acb8211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536" y="2276870"/>
            <a:ext cx="3460384" cy="341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610235"/>
              </p:ext>
            </p:extLst>
          </p:nvPr>
        </p:nvGraphicFramePr>
        <p:xfrm>
          <a:off x="4626504" y="2132856"/>
          <a:ext cx="3473439" cy="936104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name="Equation" r:id="rId3" imgW="1790700" imgH="482600" progId="Equation.DSMT4">
                  <p:embed/>
                </p:oleObj>
              </mc:Choice>
              <mc:Fallback>
                <p:oleObj name="Equation" r:id="rId3" imgW="1790700" imgH="4826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626504" y="2132856"/>
                        <a:ext cx="3473439" cy="936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181418"/>
              </p:ext>
            </p:extLst>
          </p:nvPr>
        </p:nvGraphicFramePr>
        <p:xfrm>
          <a:off x="4609891" y="3645024"/>
          <a:ext cx="3423148" cy="1944216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9" name="Equation" r:id="rId5" imgW="1308100" imgH="736600" progId="Equation.DSMT4">
                  <p:embed/>
                </p:oleObj>
              </mc:Choice>
              <mc:Fallback>
                <p:oleObj name="Equation" r:id="rId5" imgW="1308100" imgH="7366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609891" y="3645024"/>
                        <a:ext cx="3423148" cy="19442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1340768"/>
            <a:ext cx="8173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сферы и шара радиуса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справедливы формулы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953715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>
            <a:noAutofit/>
          </a:bodyPr>
          <a:lstStyle/>
          <a:p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ru-RU" altLang="ru-RU" sz="320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большого круга шара равна 3 см</a:t>
            </a:r>
            <a:r>
              <a:rPr lang="ru-RU" altLang="ru-RU" sz="2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поверхности 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шара и его объем.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79512" y="6021288"/>
            <a:ext cx="304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12 см</a:t>
            </a:r>
            <a:r>
              <a:rPr lang="ru-RU" altLang="ru-RU" sz="2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2420888"/>
            <a:ext cx="233499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775975" y="2036634"/>
                <a:ext cx="6372200" cy="3072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 как большой круг шара – это его диаметральное сечение, то можем найти радиус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шара: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40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ru-RU" sz="2400" b="0" i="0" smtClean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сеч</m:t>
                          </m:r>
                        </m:sub>
                      </m:sSub>
                      <m:r>
                        <a:rPr lang="ru-RU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b="0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=3→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bar"/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=4</m:t>
                      </m:r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=4∙3=12</m:t>
                      </m:r>
                    </m:oMath>
                  </m:oMathPara>
                </a14:m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ru-RU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solidFill>
                            <a:srgbClr val="7030A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∙3∙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bar"/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=4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bar"/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r>
                  <a:rPr lang="en-US" sz="240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</a:t>
                </a:r>
                <a:r>
                  <a:rPr lang="en-US" sz="2400" baseline="30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975" y="2036634"/>
                <a:ext cx="6372200" cy="3072764"/>
              </a:xfrm>
              <a:prstGeom prst="rect">
                <a:avLst/>
              </a:prstGeom>
              <a:blipFill rotWithShape="1">
                <a:blip r:embed="rId4"/>
                <a:stretch>
                  <a:fillRect l="-1434" t="-1587" r="-1434" b="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02351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65"/>
            <a:ext cx="9036496" cy="533400"/>
          </a:xfrm>
        </p:spPr>
        <p:txBody>
          <a:bodyPr>
            <a:noAutofit/>
          </a:bodyPr>
          <a:lstStyle/>
          <a:p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</a:t>
            </a:r>
            <a:endParaRPr lang="ru-RU" altLang="ru-RU" sz="320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изменятся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поверхности 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объем шара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увеличить радиус шара в: а) 2 раза; б) 3 раза; в)  </a:t>
            </a:r>
            <a:r>
              <a:rPr lang="en-US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раз?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0" y="4685616"/>
            <a:ext cx="3347864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Увеличится в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8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16251" y="1893889"/>
            <a:ext cx="2576099" cy="254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92512" y="4685616"/>
            <a:ext cx="44969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4 и 8 раз соответственно; 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2512" y="5213428"/>
            <a:ext cx="4700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9 и 27 раз соответственно; 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92512" y="5736648"/>
            <a:ext cx="4767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altLang="ru-RU" sz="2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800" baseline="30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800" baseline="30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 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 соответственно. 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2331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>
            <a:noAutofit/>
          </a:bodyPr>
          <a:lstStyle/>
          <a:p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</a:t>
            </a:r>
            <a:endParaRPr lang="ru-RU" altLang="ru-RU" sz="320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0" y="54868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 поверхностей двух шаров относятся как 4 : 9.  Найдите отношение их </a:t>
            </a:r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диаметров и объемов.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81167" y="6171634"/>
            <a:ext cx="768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altLang="ru-RU" sz="28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2:3, 8:27.</a:t>
            </a:r>
            <a:r>
              <a:rPr lang="ru-RU" altLang="ru-RU" sz="280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576" y="2204865"/>
            <a:ext cx="277167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059832" y="1402114"/>
                <a:ext cx="6084168" cy="47935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Площади подобных тел соотносятся как квадрат коэффициента подобия, значит: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bar"/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9</m:t>
                              </m:r>
                            </m:den>
                          </m:f>
                        </m:e>
                      </m:rad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Отношение диаметров равно коэффициенту подобия, т. к. диаметр – линейная величина, значит оно равно 2:3.</a:t>
                </a:r>
              </a:p>
              <a:p>
                <a:pPr algn="just"/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Объем – величина кубическая, значит коэффициент подобия возводим в третью степень:</a:t>
                </a:r>
              </a:p>
              <a:p>
                <a:pPr algn="just"/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ru-RU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bar"/>
                                  <m:ctrlPr>
                                    <a:rPr lang="ru-RU" sz="2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24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27</m:t>
                          </m:r>
                        </m:den>
                      </m:f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Тогда соотношение объемов 8:27.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1402114"/>
                <a:ext cx="6084168" cy="4793556"/>
              </a:xfrm>
              <a:prstGeom prst="rect">
                <a:avLst/>
              </a:prstGeom>
              <a:blipFill rotWithShape="1">
                <a:blip r:embed="rId4"/>
                <a:stretch>
                  <a:fillRect l="-1603" t="-1018" r="-1503" b="-20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59294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35644" y="533400"/>
            <a:ext cx="91083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Радиусы двух шаров равны 6 и 8. Найдите радиус шара, площадь поверхности  которого равна сумме площадей их поверхностей.</a:t>
            </a:r>
            <a:r>
              <a:rPr lang="ru-RU" altLang="ru-RU" sz="2400">
                <a:solidFill>
                  <a:srgbClr val="00CC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1469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3" y="1916832"/>
            <a:ext cx="3226651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457200"/>
          </a:xfrm>
        </p:spPr>
        <p:txBody>
          <a:bodyPr>
            <a:noAutofit/>
          </a:bodyPr>
          <a:lstStyle/>
          <a:p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4</a:t>
            </a:r>
            <a:endParaRPr lang="ru-RU" altLang="ru-RU" sz="320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19872" y="1616153"/>
                <a:ext cx="5724128" cy="2688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Обозначим площадь меньшего шара </a:t>
                </a:r>
                <a:r>
                  <a:rPr lang="en-US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8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большего – </a:t>
                </a:r>
                <a:r>
                  <a:rPr lang="en-US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8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Тогда: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8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bSup>
                        <m:sSubSupPr>
                          <m:alnScr m:val="off"/>
                          <m:ctrlP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6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144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r>
                  <a:rPr lang="en-US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кв. ед.</a:t>
                </a:r>
                <a:r>
                  <a:rPr lang="en-US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8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bSup>
                        <m:sSubSupPr>
                          <m:alnScr m:val="off"/>
                          <m:ctrlP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256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r>
                  <a:rPr lang="ru-RU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кв. ед.</a:t>
                </a:r>
                <a:r>
                  <a:rPr lang="en-US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8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8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144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+256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=400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r>
                  <a:rPr lang="ru-RU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кв. ед.</a:t>
                </a:r>
                <a:endParaRPr lang="ru-RU" sz="2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1616153"/>
                <a:ext cx="5724128" cy="2688428"/>
              </a:xfrm>
              <a:prstGeom prst="rect">
                <a:avLst/>
              </a:prstGeom>
              <a:blipFill rotWithShape="1">
                <a:blip r:embed="rId3"/>
                <a:stretch>
                  <a:fillRect l="-2130" t="-2268" r="-2236" b="-54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7504" y="4054065"/>
                <a:ext cx="8892480" cy="1606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Пусть площадь искомого шара </a:t>
                </a:r>
                <a:r>
                  <a:rPr lang="en-US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sz="2800" baseline="-250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получаем: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8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sSubSup>
                        <m:sSubSupPr>
                          <m:alnScr m:val="off"/>
                          <m:ctrlP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400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→</m:t>
                      </m:r>
                      <m:sSubSup>
                        <m:sSubSupPr>
                          <m:alnScr m:val="off"/>
                          <m:ctrlP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ru-RU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400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=100→</m:t>
                      </m:r>
                    </m:oMath>
                  </m:oMathPara>
                </a14:m>
                <a:r>
                  <a:rPr lang="en-US" sz="2800" b="0" i="1" smtClean="0">
                    <a:latin typeface="Cambria Math"/>
                    <a:ea typeface="Cambria Math"/>
                    <a:cs typeface="Times New Roman" panose="02020603050405020304" pitchFamily="18" charset="0"/>
                  </a:rPr>
                  <a:t> </a:t>
                </a:r>
              </a:p>
              <a:p>
                <a14:m>
                  <m:oMathPara>
                    <m:oMathParaPr>
                      <m:jc/>
                    </m:oMathParaPr>
                    <m:oMath>
                      <m:sSub>
                        <m:sSubPr>
                          <m:ctrlP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100</m:t>
                          </m:r>
                        </m:e>
                      </m:rad>
                      <m:r>
                        <a:rPr lang="en-US" sz="28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=10</m:t>
                      </m:r>
                    </m:oMath>
                  </m:oMathPara>
                </a14:m>
                <a:r>
                  <a:rPr lang="en-US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054065"/>
                <a:ext cx="8892480" cy="1606209"/>
              </a:xfrm>
              <a:prstGeom prst="rect">
                <a:avLst/>
              </a:prstGeom>
              <a:blipFill rotWithShape="1">
                <a:blip r:embed="rId4"/>
                <a:stretch>
                  <a:fillRect l="-1440" t="-3788" r="0" b="-94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88481" y="5747235"/>
            <a:ext cx="768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en-US" altLang="ru-RU" sz="2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80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80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837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3792" y="0"/>
            <a:ext cx="7772400" cy="4572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5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>
                <a:cs typeface="Times New Roman" panose="02020603050405020304" pitchFamily="18" charset="0"/>
              </a:rPr>
              <a:t>Сколько нужно взять шаров радиуса 2 см, чтобы сумма их объемов равнялась объему шара радиуса 6 см?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381000" y="5949280"/>
            <a:ext cx="342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rgbClr val="FF3300"/>
                </a:solidFill>
              </a:rPr>
              <a:t>Ответ: </a:t>
            </a:r>
            <a:r>
              <a:rPr lang="ru-RU" altLang="ru-RU"/>
              <a:t>27. 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1628800"/>
            <a:ext cx="3744416" cy="237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29879" y="4221088"/>
                <a:ext cx="9166519" cy="135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Коэффициент подобия радиусов этих шаров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=3</m:t>
                      </m:r>
                    </m:oMath>
                  </m:oMathPara>
                </a14:m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Их объемы соотносятся как </a:t>
                </a:r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=27</m:t>
                      </m:r>
                      <m:r>
                        <m:rPr>
                          <m:sty m:val="p"/>
                        </m:rPr>
                        <a:rPr lang="ru-RU" sz="2400" b="0" i="0" smtClean="0"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b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Тогда в шаре радиуса 6 см содержится 27 шаров радиуса 2 см.</a:t>
                </a:r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879" y="4221088"/>
                <a:ext cx="9166519" cy="1353319"/>
              </a:xfrm>
              <a:prstGeom prst="rect">
                <a:avLst/>
              </a:prstGeom>
              <a:blipFill rotWithShape="1">
                <a:blip r:embed="rId4"/>
                <a:stretch>
                  <a:fillRect l="-997" r="0" b="-94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3701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4.0"/>
  <p:tag name="AS_VERSION" val="20.6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Manager>lusana.ru</Manager>
  <Company/>
  <PresentationFormat>On-screen Show (4:3)</PresentationFormat>
  <Paragraphs>147</Paragraphs>
  <Slides>19</Slides>
  <Notes>12</Notes>
  <TotalTime>461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baseType="lpstr" size="24">
      <vt:lpstr>Arial</vt:lpstr>
      <vt:lpstr>Calibri</vt:lpstr>
      <vt:lpstr>Times New Roman</vt:lpstr>
      <vt:lpstr>Cambria Math</vt:lpstr>
      <vt:lpstr>Тема Office</vt:lpstr>
      <vt:lpstr>Сфера и шар. Решение задач</vt:lpstr>
      <vt:lpstr>Понятие шара и сферы</vt:lpstr>
      <vt:lpstr>Сечения сферы и шара</vt:lpstr>
      <vt:lpstr>Площадь сферы и объем шара</vt:lpstr>
      <vt:lpstr>Задача 1</vt:lpstr>
      <vt:lpstr>Задача 2</vt:lpstr>
      <vt:lpstr>Задача 3</vt:lpstr>
      <vt:lpstr>Задача 4</vt:lpstr>
      <vt:lpstr>Задача 5</vt:lpstr>
      <vt:lpstr>Задача 6</vt:lpstr>
      <vt:lpstr>Задача 7</vt:lpstr>
      <vt:lpstr>Задача 8</vt:lpstr>
      <vt:lpstr>Задача 9</vt:lpstr>
      <vt:lpstr>Части шара</vt:lpstr>
      <vt:lpstr>Задача 10</vt:lpstr>
      <vt:lpstr>Задача 11</vt:lpstr>
      <vt:lpstr>Задача 11 (продолжение)</vt:lpstr>
      <vt:lpstr>Задача 12</vt:lpstr>
      <vt:lpstr>Задачи для самостоятельного решения</vt:lpstr>
    </vt:vector>
  </TitlesOfParts>
  <LinksUpToDate>0</LinksUpToDate>
  <SharedDoc>0</SharedDoc>
  <HyperlinksChanged>0</HyperlinksChanged>
  <Application>Aspose.Slides for .NET</Application>
  <AppVersion>20.0600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lusana.ru</dc:title>
  <dc:creator>lusana.ru</dc:creator>
  <dc:description>lusana.ru</dc:description>
  <cp:lastModifiedBy>Asus</cp:lastModifiedBy>
  <cp:revision>34</cp:revision>
  <dcterms:created xsi:type="dcterms:W3CDTF">2022-02-10T16:26:52Z</dcterms:created>
  <dcterms:modified xsi:type="dcterms:W3CDTF">2022-04-08T08:13:06Z</dcterms:modified>
  <dc:subject>lusana.ru</dc:subject>
</cp:coreProperties>
</file>