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60" r:id="rId4"/>
    <p:sldId id="261" r:id="rId5"/>
    <p:sldId id="271" r:id="rId6"/>
    <p:sldId id="272" r:id="rId7"/>
    <p:sldId id="258" r:id="rId8"/>
    <p:sldId id="263" r:id="rId9"/>
    <p:sldId id="266" r:id="rId10"/>
    <p:sldId id="270" r:id="rId11"/>
    <p:sldId id="262" r:id="rId12"/>
    <p:sldId id="265" r:id="rId13"/>
    <p:sldId id="273" r:id="rId14"/>
    <p:sldId id="257" r:id="rId15"/>
    <p:sldId id="259" r:id="rId16"/>
    <p:sldId id="264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2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9C1EF-4FCC-460D-A06E-05015C7C9C6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CD8-14C6-4DE5-AB8E-7D9653398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58568-FD4D-4FD6-97D4-F0EBE113BA4F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B870E-E584-4172-9935-A3FB50062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B870E-E584-4172-9935-A3FB500620D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4D6F82-8B0F-4537-A028-F98C1BD8BA2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6E7996-2238-4B11-9EBB-9EDF25A74E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46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785926"/>
            <a:ext cx="57281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Порядок выполнения действий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Рисунок 4" descr="im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3714752"/>
            <a:ext cx="2786083" cy="3000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Каждое выражение задает программу своего вычисления.  Она состоит из команд.</a:t>
            </a:r>
            <a:endParaRPr lang="ru-RU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(814 + 36  27) : (101 – 2052 : 38) =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Перемножить числа 36 и 27 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Сложить 814 с результатом команды 1.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Разделить 2052 на 38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Вычесть из 101 результат команды 3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Разделить результат команды 2 на результат команды 4.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28860" y="1428736"/>
            <a:ext cx="1238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43834" y="1142984"/>
            <a:ext cx="9286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38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00958" y="1928802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(972)</a:t>
            </a:r>
            <a:endParaRPr lang="ru-RU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271462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(1786)</a:t>
            </a:r>
            <a:endParaRPr lang="ru-RU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96" y="3357562"/>
            <a:ext cx="681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(54)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00958" y="4286256"/>
            <a:ext cx="681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(47)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58082" y="5786454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(38)</a:t>
            </a:r>
            <a:endParaRPr lang="ru-RU" sz="2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all" normalizeH="0" baseline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Times New Roman" pitchFamily="18" charset="0"/>
              </a:rPr>
              <a:t>Верное предложение – встаём,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all" normalizeH="0" baseline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Times New Roman" pitchFamily="18" charset="0"/>
              </a:rPr>
              <a:t> неверное предложение  -  сидим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Times New Roman" pitchFamily="18" charset="0"/>
              </a:rPr>
              <a:t>В записи числа тысяча – три нуля.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Times New Roman" pitchFamily="18" charset="0"/>
              </a:rPr>
              <a:t>В записи числа миллион – пять нулей.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Times New Roman" pitchFamily="18" charset="0"/>
              </a:rPr>
              <a:t>Для записи натуральных чисел применяется 11 цифр.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Times New Roman" pitchFamily="18" charset="0"/>
              </a:rPr>
              <a:t>При умножении числа на 0 – произведение равно 0.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Times New Roman" pitchFamily="18" charset="0"/>
              </a:rPr>
              <a:t>При делении числа на 1 – получаем 1.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Times New Roman" pitchFamily="18" charset="0"/>
              </a:rPr>
              <a:t>При умножении числа на 1 – получаем то же самое число.</a:t>
            </a:r>
            <a:endParaRPr kumimoji="0" lang="ru-RU" sz="3200" b="1" i="0" u="none" strike="noStrike" cap="all" normalizeH="0" baseline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800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571744"/>
            <a:ext cx="1357290" cy="2066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niga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79"/>
            <a:ext cx="5643602" cy="335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4143380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№  632(а)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           641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3"/>
          <p:cNvSpPr>
            <a:spLocks noChangeArrowheads="1"/>
          </p:cNvSpPr>
          <p:nvPr/>
        </p:nvSpPr>
        <p:spPr bwMode="auto">
          <a:xfrm>
            <a:off x="250825" y="0"/>
            <a:ext cx="8607455" cy="836613"/>
          </a:xfrm>
          <a:prstGeom prst="wedgeRoundRectCallout">
            <a:avLst>
              <a:gd name="adj1" fmla="val -44273"/>
              <a:gd name="adj2" fmla="val 367458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993300"/>
                </a:solidFill>
                <a:latin typeface="Georgia" pitchFamily="18" charset="0"/>
              </a:rPr>
              <a:t>Решите задачу, составив уравнение.</a:t>
            </a:r>
          </a:p>
        </p:txBody>
      </p:sp>
      <p:pic>
        <p:nvPicPr>
          <p:cNvPr id="4" name="Picture 52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4900"/>
            <a:ext cx="1971675" cy="3213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1480"/>
            <a:ext cx="95012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 двух больших  и пяти маленьких бидонах 130  л  молока. Сколько молока входит  в маленький  бидон, если его вместимость  в четыре раза меньше вместимости большого?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80" name="Group 59"/>
          <p:cNvGrpSpPr>
            <a:grpSpLocks/>
          </p:cNvGrpSpPr>
          <p:nvPr/>
        </p:nvGrpSpPr>
        <p:grpSpPr bwMode="auto">
          <a:xfrm>
            <a:off x="4286248" y="3500438"/>
            <a:ext cx="857256" cy="1233328"/>
            <a:chOff x="4785" y="1796"/>
            <a:chExt cx="862" cy="1241"/>
          </a:xfrm>
        </p:grpSpPr>
        <p:grpSp>
          <p:nvGrpSpPr>
            <p:cNvPr id="81" name="Group 5"/>
            <p:cNvGrpSpPr>
              <a:grpSpLocks/>
            </p:cNvGrpSpPr>
            <p:nvPr/>
          </p:nvGrpSpPr>
          <p:grpSpPr bwMode="auto">
            <a:xfrm>
              <a:off x="4785" y="1796"/>
              <a:ext cx="862" cy="1219"/>
              <a:chOff x="416" y="879"/>
              <a:chExt cx="1771" cy="3202"/>
            </a:xfrm>
          </p:grpSpPr>
          <p:grpSp>
            <p:nvGrpSpPr>
              <p:cNvPr id="83" name="Group 6"/>
              <p:cNvGrpSpPr>
                <a:grpSpLocks/>
              </p:cNvGrpSpPr>
              <p:nvPr/>
            </p:nvGrpSpPr>
            <p:grpSpPr bwMode="auto"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102" name="Freeform 7"/>
                <p:cNvSpPr>
                  <a:spLocks/>
                </p:cNvSpPr>
                <p:nvPr/>
              </p:nvSpPr>
              <p:spPr bwMode="auto"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8"/>
                <p:cNvSpPr>
                  <a:spLocks/>
                </p:cNvSpPr>
                <p:nvPr/>
              </p:nvSpPr>
              <p:spPr bwMode="auto"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" name="Freeform 9"/>
              <p:cNvSpPr>
                <a:spLocks/>
              </p:cNvSpPr>
              <p:nvPr/>
            </p:nvSpPr>
            <p:spPr bwMode="auto">
              <a:xfrm>
                <a:off x="474" y="1647"/>
                <a:ext cx="1618" cy="2221"/>
              </a:xfrm>
              <a:custGeom>
                <a:avLst/>
                <a:gdLst/>
                <a:ahLst/>
                <a:cxnLst>
                  <a:cxn ang="0">
                    <a:pos x="16" y="1920"/>
                  </a:cxn>
                  <a:cxn ang="0">
                    <a:pos x="1312" y="1944"/>
                  </a:cxn>
                  <a:cxn ang="0">
                    <a:pos x="1312" y="0"/>
                  </a:cxn>
                  <a:cxn ang="0">
                    <a:pos x="0" y="16"/>
                  </a:cxn>
                  <a:cxn ang="0">
                    <a:pos x="16" y="1920"/>
                  </a:cxn>
                </a:cxnLst>
                <a:rect l="0" t="0" r="r" b="b"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99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5" name="Group 10"/>
              <p:cNvGrpSpPr>
                <a:grpSpLocks/>
              </p:cNvGrpSpPr>
              <p:nvPr/>
            </p:nvGrpSpPr>
            <p:grpSpPr bwMode="auto"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98" name="Group 11"/>
                <p:cNvGrpSpPr>
                  <a:grpSpLocks/>
                </p:cNvGrpSpPr>
                <p:nvPr/>
              </p:nvGrpSpPr>
              <p:grpSpPr bwMode="auto"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10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608" y="1648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656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9" name="Freeform 14"/>
                <p:cNvSpPr>
                  <a:spLocks/>
                </p:cNvSpPr>
                <p:nvPr/>
              </p:nvSpPr>
              <p:spPr bwMode="auto"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6" name="Group 15"/>
              <p:cNvGrpSpPr>
                <a:grpSpLocks/>
              </p:cNvGrpSpPr>
              <p:nvPr/>
            </p:nvGrpSpPr>
            <p:grpSpPr bwMode="auto">
              <a:xfrm>
                <a:off x="495" y="1145"/>
                <a:ext cx="1604" cy="512"/>
                <a:chOff x="608" y="1224"/>
                <a:chExt cx="1299" cy="448"/>
              </a:xfrm>
            </p:grpSpPr>
            <p:sp>
              <p:nvSpPr>
                <p:cNvPr id="96" name="Freeform 16"/>
                <p:cNvSpPr>
                  <a:spLocks/>
                </p:cNvSpPr>
                <p:nvPr/>
              </p:nvSpPr>
              <p:spPr bwMode="auto"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Freeform 17"/>
                <p:cNvSpPr>
                  <a:spLocks/>
                </p:cNvSpPr>
                <p:nvPr/>
              </p:nvSpPr>
              <p:spPr bwMode="auto"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87" name="Picture 18" descr="uz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3" y="1570"/>
                <a:ext cx="1540" cy="243"/>
              </a:xfrm>
              <a:prstGeom prst="rect">
                <a:avLst/>
              </a:prstGeom>
              <a:noFill/>
            </p:spPr>
          </p:pic>
          <p:grpSp>
            <p:nvGrpSpPr>
              <p:cNvPr id="88" name="Group 19"/>
              <p:cNvGrpSpPr>
                <a:grpSpLocks/>
              </p:cNvGrpSpPr>
              <p:nvPr/>
            </p:nvGrpSpPr>
            <p:grpSpPr bwMode="auto"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94" name="Freeform 20"/>
                <p:cNvSpPr>
                  <a:spLocks/>
                </p:cNvSpPr>
                <p:nvPr/>
              </p:nvSpPr>
              <p:spPr bwMode="auto"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>
                    <a:cxn ang="0">
                      <a:pos x="212" y="225"/>
                    </a:cxn>
                    <a:cxn ang="0">
                      <a:pos x="28" y="225"/>
                    </a:cxn>
                    <a:cxn ang="0">
                      <a:pos x="44" y="113"/>
                    </a:cxn>
                    <a:cxn ang="0">
                      <a:pos x="116" y="31"/>
                    </a:cxn>
                    <a:cxn ang="0">
                      <a:pos x="212" y="1"/>
                    </a:cxn>
                    <a:cxn ang="0">
                      <a:pos x="308" y="36"/>
                    </a:cxn>
                    <a:cxn ang="0">
                      <a:pos x="404" y="121"/>
                    </a:cxn>
                    <a:cxn ang="0">
                      <a:pos x="404" y="217"/>
                    </a:cxn>
                    <a:cxn ang="0">
                      <a:pos x="212" y="225"/>
                    </a:cxn>
                  </a:cxnLst>
                  <a:rect l="0" t="0" r="r" b="b"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" name="Freeform 21"/>
                <p:cNvSpPr>
                  <a:spLocks/>
                </p:cNvSpPr>
                <p:nvPr/>
              </p:nvSpPr>
              <p:spPr bwMode="auto"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>
                    <a:cxn ang="0">
                      <a:pos x="36" y="131"/>
                    </a:cxn>
                    <a:cxn ang="0">
                      <a:pos x="84" y="43"/>
                    </a:cxn>
                    <a:cxn ang="0">
                      <a:pos x="164" y="3"/>
                    </a:cxn>
                    <a:cxn ang="0">
                      <a:pos x="260" y="27"/>
                    </a:cxn>
                    <a:cxn ang="0">
                      <a:pos x="300" y="131"/>
                    </a:cxn>
                    <a:cxn ang="0">
                      <a:pos x="36" y="131"/>
                    </a:cxn>
                  </a:cxnLst>
                  <a:rect l="0" t="0" r="r" b="b"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9" name="Group 22"/>
              <p:cNvGrpSpPr>
                <a:grpSpLocks/>
              </p:cNvGrpSpPr>
              <p:nvPr/>
            </p:nvGrpSpPr>
            <p:grpSpPr bwMode="auto">
              <a:xfrm flipV="1">
                <a:off x="416" y="1281"/>
                <a:ext cx="1771" cy="964"/>
                <a:chOff x="464" y="613"/>
                <a:chExt cx="1739" cy="1116"/>
              </a:xfrm>
            </p:grpSpPr>
            <p:sp>
              <p:nvSpPr>
                <p:cNvPr id="90" name="Freeform 23"/>
                <p:cNvSpPr>
                  <a:spLocks/>
                </p:cNvSpPr>
                <p:nvPr/>
              </p:nvSpPr>
              <p:spPr bwMode="auto"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>
                    <a:cxn ang="0">
                      <a:pos x="256" y="819"/>
                    </a:cxn>
                    <a:cxn ang="0">
                      <a:pos x="304" y="947"/>
                    </a:cxn>
                    <a:cxn ang="0">
                      <a:pos x="80" y="739"/>
                    </a:cxn>
                    <a:cxn ang="0">
                      <a:pos x="16" y="371"/>
                    </a:cxn>
                    <a:cxn ang="0">
                      <a:pos x="176" y="147"/>
                    </a:cxn>
                    <a:cxn ang="0">
                      <a:pos x="656" y="19"/>
                    </a:cxn>
                    <a:cxn ang="0">
                      <a:pos x="1120" y="35"/>
                    </a:cxn>
                    <a:cxn ang="0">
                      <a:pos x="1648" y="211"/>
                    </a:cxn>
                    <a:cxn ang="0">
                      <a:pos x="1664" y="563"/>
                    </a:cxn>
                    <a:cxn ang="0">
                      <a:pos x="1568" y="771"/>
                    </a:cxn>
                    <a:cxn ang="0">
                      <a:pos x="1344" y="947"/>
                    </a:cxn>
                    <a:cxn ang="0">
                      <a:pos x="1392" y="851"/>
                    </a:cxn>
                  </a:cxnLst>
                  <a:rect l="0" t="0" r="r" b="b"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Freeform 24" descr="Дуб"/>
                <p:cNvSpPr>
                  <a:spLocks/>
                </p:cNvSpPr>
                <p:nvPr/>
              </p:nvSpPr>
              <p:spPr bwMode="auto"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>
                    <a:cxn ang="0">
                      <a:pos x="19" y="139"/>
                    </a:cxn>
                    <a:cxn ang="0">
                      <a:pos x="147" y="75"/>
                    </a:cxn>
                    <a:cxn ang="0">
                      <a:pos x="803" y="11"/>
                    </a:cxn>
                    <a:cxn ang="0">
                      <a:pos x="1283" y="139"/>
                    </a:cxn>
                    <a:cxn ang="0">
                      <a:pos x="1219" y="299"/>
                    </a:cxn>
                    <a:cxn ang="0">
                      <a:pos x="899" y="235"/>
                    </a:cxn>
                    <a:cxn ang="0">
                      <a:pos x="531" y="235"/>
                    </a:cxn>
                    <a:cxn ang="0">
                      <a:pos x="83" y="315"/>
                    </a:cxn>
                    <a:cxn ang="0">
                      <a:pos x="19" y="139"/>
                    </a:cxn>
                  </a:cxnLst>
                  <a:rect l="0" t="0" r="r" b="b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25"/>
                <p:cNvSpPr>
                  <a:spLocks/>
                </p:cNvSpPr>
                <p:nvPr/>
              </p:nvSpPr>
              <p:spPr bwMode="auto"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Freeform 26"/>
                <p:cNvSpPr>
                  <a:spLocks/>
                </p:cNvSpPr>
                <p:nvPr/>
              </p:nvSpPr>
              <p:spPr bwMode="auto"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2" name="Text Box 54"/>
            <p:cNvSpPr txBox="1">
              <a:spLocks noChangeArrowheads="1"/>
            </p:cNvSpPr>
            <p:nvPr/>
          </p:nvSpPr>
          <p:spPr bwMode="auto">
            <a:xfrm>
              <a:off x="5103" y="2387"/>
              <a:ext cx="186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2" name="Group 59"/>
          <p:cNvGrpSpPr>
            <a:grpSpLocks/>
          </p:cNvGrpSpPr>
          <p:nvPr/>
        </p:nvGrpSpPr>
        <p:grpSpPr bwMode="auto">
          <a:xfrm>
            <a:off x="6572264" y="3500438"/>
            <a:ext cx="857256" cy="1233328"/>
            <a:chOff x="4785" y="1796"/>
            <a:chExt cx="862" cy="1241"/>
          </a:xfrm>
        </p:grpSpPr>
        <p:grpSp>
          <p:nvGrpSpPr>
            <p:cNvPr id="203" name="Group 5"/>
            <p:cNvGrpSpPr>
              <a:grpSpLocks/>
            </p:cNvGrpSpPr>
            <p:nvPr/>
          </p:nvGrpSpPr>
          <p:grpSpPr bwMode="auto">
            <a:xfrm>
              <a:off x="4785" y="1796"/>
              <a:ext cx="862" cy="1219"/>
              <a:chOff x="416" y="879"/>
              <a:chExt cx="1771" cy="3202"/>
            </a:xfrm>
          </p:grpSpPr>
          <p:grpSp>
            <p:nvGrpSpPr>
              <p:cNvPr id="205" name="Group 6"/>
              <p:cNvGrpSpPr>
                <a:grpSpLocks/>
              </p:cNvGrpSpPr>
              <p:nvPr/>
            </p:nvGrpSpPr>
            <p:grpSpPr bwMode="auto"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224" name="Freeform 7"/>
                <p:cNvSpPr>
                  <a:spLocks/>
                </p:cNvSpPr>
                <p:nvPr/>
              </p:nvSpPr>
              <p:spPr bwMode="auto"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" name="Freeform 8"/>
                <p:cNvSpPr>
                  <a:spLocks/>
                </p:cNvSpPr>
                <p:nvPr/>
              </p:nvSpPr>
              <p:spPr bwMode="auto"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6" name="Freeform 9"/>
              <p:cNvSpPr>
                <a:spLocks/>
              </p:cNvSpPr>
              <p:nvPr/>
            </p:nvSpPr>
            <p:spPr bwMode="auto">
              <a:xfrm>
                <a:off x="474" y="1647"/>
                <a:ext cx="1618" cy="2221"/>
              </a:xfrm>
              <a:custGeom>
                <a:avLst/>
                <a:gdLst/>
                <a:ahLst/>
                <a:cxnLst>
                  <a:cxn ang="0">
                    <a:pos x="16" y="1920"/>
                  </a:cxn>
                  <a:cxn ang="0">
                    <a:pos x="1312" y="1944"/>
                  </a:cxn>
                  <a:cxn ang="0">
                    <a:pos x="1312" y="0"/>
                  </a:cxn>
                  <a:cxn ang="0">
                    <a:pos x="0" y="16"/>
                  </a:cxn>
                  <a:cxn ang="0">
                    <a:pos x="16" y="1920"/>
                  </a:cxn>
                </a:cxnLst>
                <a:rect l="0" t="0" r="r" b="b"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99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7" name="Group 10"/>
              <p:cNvGrpSpPr>
                <a:grpSpLocks/>
              </p:cNvGrpSpPr>
              <p:nvPr/>
            </p:nvGrpSpPr>
            <p:grpSpPr bwMode="auto"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220" name="Group 11"/>
                <p:cNvGrpSpPr>
                  <a:grpSpLocks/>
                </p:cNvGrpSpPr>
                <p:nvPr/>
              </p:nvGrpSpPr>
              <p:grpSpPr bwMode="auto"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22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608" y="1648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656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1" name="Freeform 14"/>
                <p:cNvSpPr>
                  <a:spLocks/>
                </p:cNvSpPr>
                <p:nvPr/>
              </p:nvSpPr>
              <p:spPr bwMode="auto"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8" name="Group 15"/>
              <p:cNvGrpSpPr>
                <a:grpSpLocks/>
              </p:cNvGrpSpPr>
              <p:nvPr/>
            </p:nvGrpSpPr>
            <p:grpSpPr bwMode="auto">
              <a:xfrm>
                <a:off x="495" y="1145"/>
                <a:ext cx="1604" cy="512"/>
                <a:chOff x="608" y="1224"/>
                <a:chExt cx="1299" cy="448"/>
              </a:xfrm>
            </p:grpSpPr>
            <p:sp>
              <p:nvSpPr>
                <p:cNvPr id="218" name="Freeform 16"/>
                <p:cNvSpPr>
                  <a:spLocks/>
                </p:cNvSpPr>
                <p:nvPr/>
              </p:nvSpPr>
              <p:spPr bwMode="auto"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Freeform 17"/>
                <p:cNvSpPr>
                  <a:spLocks/>
                </p:cNvSpPr>
                <p:nvPr/>
              </p:nvSpPr>
              <p:spPr bwMode="auto"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209" name="Picture 18" descr="uz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3" y="1570"/>
                <a:ext cx="1540" cy="243"/>
              </a:xfrm>
              <a:prstGeom prst="rect">
                <a:avLst/>
              </a:prstGeom>
              <a:noFill/>
            </p:spPr>
          </p:pic>
          <p:grpSp>
            <p:nvGrpSpPr>
              <p:cNvPr id="210" name="Group 19"/>
              <p:cNvGrpSpPr>
                <a:grpSpLocks/>
              </p:cNvGrpSpPr>
              <p:nvPr/>
            </p:nvGrpSpPr>
            <p:grpSpPr bwMode="auto"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216" name="Freeform 20"/>
                <p:cNvSpPr>
                  <a:spLocks/>
                </p:cNvSpPr>
                <p:nvPr/>
              </p:nvSpPr>
              <p:spPr bwMode="auto"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>
                    <a:cxn ang="0">
                      <a:pos x="212" y="225"/>
                    </a:cxn>
                    <a:cxn ang="0">
                      <a:pos x="28" y="225"/>
                    </a:cxn>
                    <a:cxn ang="0">
                      <a:pos x="44" y="113"/>
                    </a:cxn>
                    <a:cxn ang="0">
                      <a:pos x="116" y="31"/>
                    </a:cxn>
                    <a:cxn ang="0">
                      <a:pos x="212" y="1"/>
                    </a:cxn>
                    <a:cxn ang="0">
                      <a:pos x="308" y="36"/>
                    </a:cxn>
                    <a:cxn ang="0">
                      <a:pos x="404" y="121"/>
                    </a:cxn>
                    <a:cxn ang="0">
                      <a:pos x="404" y="217"/>
                    </a:cxn>
                    <a:cxn ang="0">
                      <a:pos x="212" y="225"/>
                    </a:cxn>
                  </a:cxnLst>
                  <a:rect l="0" t="0" r="r" b="b"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" name="Freeform 21"/>
                <p:cNvSpPr>
                  <a:spLocks/>
                </p:cNvSpPr>
                <p:nvPr/>
              </p:nvSpPr>
              <p:spPr bwMode="auto"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>
                    <a:cxn ang="0">
                      <a:pos x="36" y="131"/>
                    </a:cxn>
                    <a:cxn ang="0">
                      <a:pos x="84" y="43"/>
                    </a:cxn>
                    <a:cxn ang="0">
                      <a:pos x="164" y="3"/>
                    </a:cxn>
                    <a:cxn ang="0">
                      <a:pos x="260" y="27"/>
                    </a:cxn>
                    <a:cxn ang="0">
                      <a:pos x="300" y="131"/>
                    </a:cxn>
                    <a:cxn ang="0">
                      <a:pos x="36" y="131"/>
                    </a:cxn>
                  </a:cxnLst>
                  <a:rect l="0" t="0" r="r" b="b"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1" name="Group 22"/>
              <p:cNvGrpSpPr>
                <a:grpSpLocks/>
              </p:cNvGrpSpPr>
              <p:nvPr/>
            </p:nvGrpSpPr>
            <p:grpSpPr bwMode="auto">
              <a:xfrm flipV="1">
                <a:off x="416" y="1281"/>
                <a:ext cx="1771" cy="964"/>
                <a:chOff x="464" y="613"/>
                <a:chExt cx="1739" cy="1116"/>
              </a:xfrm>
            </p:grpSpPr>
            <p:sp>
              <p:nvSpPr>
                <p:cNvPr id="212" name="Freeform 23"/>
                <p:cNvSpPr>
                  <a:spLocks/>
                </p:cNvSpPr>
                <p:nvPr/>
              </p:nvSpPr>
              <p:spPr bwMode="auto"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>
                    <a:cxn ang="0">
                      <a:pos x="256" y="819"/>
                    </a:cxn>
                    <a:cxn ang="0">
                      <a:pos x="304" y="947"/>
                    </a:cxn>
                    <a:cxn ang="0">
                      <a:pos x="80" y="739"/>
                    </a:cxn>
                    <a:cxn ang="0">
                      <a:pos x="16" y="371"/>
                    </a:cxn>
                    <a:cxn ang="0">
                      <a:pos x="176" y="147"/>
                    </a:cxn>
                    <a:cxn ang="0">
                      <a:pos x="656" y="19"/>
                    </a:cxn>
                    <a:cxn ang="0">
                      <a:pos x="1120" y="35"/>
                    </a:cxn>
                    <a:cxn ang="0">
                      <a:pos x="1648" y="211"/>
                    </a:cxn>
                    <a:cxn ang="0">
                      <a:pos x="1664" y="563"/>
                    </a:cxn>
                    <a:cxn ang="0">
                      <a:pos x="1568" y="771"/>
                    </a:cxn>
                    <a:cxn ang="0">
                      <a:pos x="1344" y="947"/>
                    </a:cxn>
                    <a:cxn ang="0">
                      <a:pos x="1392" y="851"/>
                    </a:cxn>
                  </a:cxnLst>
                  <a:rect l="0" t="0" r="r" b="b"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" name="Freeform 24" descr="Дуб"/>
                <p:cNvSpPr>
                  <a:spLocks/>
                </p:cNvSpPr>
                <p:nvPr/>
              </p:nvSpPr>
              <p:spPr bwMode="auto"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>
                    <a:cxn ang="0">
                      <a:pos x="19" y="139"/>
                    </a:cxn>
                    <a:cxn ang="0">
                      <a:pos x="147" y="75"/>
                    </a:cxn>
                    <a:cxn ang="0">
                      <a:pos x="803" y="11"/>
                    </a:cxn>
                    <a:cxn ang="0">
                      <a:pos x="1283" y="139"/>
                    </a:cxn>
                    <a:cxn ang="0">
                      <a:pos x="1219" y="299"/>
                    </a:cxn>
                    <a:cxn ang="0">
                      <a:pos x="899" y="235"/>
                    </a:cxn>
                    <a:cxn ang="0">
                      <a:pos x="531" y="235"/>
                    </a:cxn>
                    <a:cxn ang="0">
                      <a:pos x="83" y="315"/>
                    </a:cxn>
                    <a:cxn ang="0">
                      <a:pos x="19" y="139"/>
                    </a:cxn>
                  </a:cxnLst>
                  <a:rect l="0" t="0" r="r" b="b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" name="Freeform 25"/>
                <p:cNvSpPr>
                  <a:spLocks/>
                </p:cNvSpPr>
                <p:nvPr/>
              </p:nvSpPr>
              <p:spPr bwMode="auto"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Freeform 26"/>
                <p:cNvSpPr>
                  <a:spLocks/>
                </p:cNvSpPr>
                <p:nvPr/>
              </p:nvSpPr>
              <p:spPr bwMode="auto"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04" name="Text Box 54"/>
            <p:cNvSpPr txBox="1">
              <a:spLocks noChangeArrowheads="1"/>
            </p:cNvSpPr>
            <p:nvPr/>
          </p:nvSpPr>
          <p:spPr bwMode="auto">
            <a:xfrm>
              <a:off x="5103" y="2387"/>
              <a:ext cx="186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6" name="Group 59"/>
          <p:cNvGrpSpPr>
            <a:grpSpLocks/>
          </p:cNvGrpSpPr>
          <p:nvPr/>
        </p:nvGrpSpPr>
        <p:grpSpPr bwMode="auto">
          <a:xfrm>
            <a:off x="5429256" y="3500438"/>
            <a:ext cx="857256" cy="1233328"/>
            <a:chOff x="4785" y="1796"/>
            <a:chExt cx="862" cy="1241"/>
          </a:xfrm>
        </p:grpSpPr>
        <p:grpSp>
          <p:nvGrpSpPr>
            <p:cNvPr id="227" name="Group 5"/>
            <p:cNvGrpSpPr>
              <a:grpSpLocks/>
            </p:cNvGrpSpPr>
            <p:nvPr/>
          </p:nvGrpSpPr>
          <p:grpSpPr bwMode="auto">
            <a:xfrm>
              <a:off x="4785" y="1796"/>
              <a:ext cx="862" cy="1219"/>
              <a:chOff x="416" y="879"/>
              <a:chExt cx="1771" cy="3202"/>
            </a:xfrm>
          </p:grpSpPr>
          <p:grpSp>
            <p:nvGrpSpPr>
              <p:cNvPr id="229" name="Group 6"/>
              <p:cNvGrpSpPr>
                <a:grpSpLocks/>
              </p:cNvGrpSpPr>
              <p:nvPr/>
            </p:nvGrpSpPr>
            <p:grpSpPr bwMode="auto"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248" name="Freeform 7"/>
                <p:cNvSpPr>
                  <a:spLocks/>
                </p:cNvSpPr>
                <p:nvPr/>
              </p:nvSpPr>
              <p:spPr bwMode="auto"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" name="Freeform 8"/>
                <p:cNvSpPr>
                  <a:spLocks/>
                </p:cNvSpPr>
                <p:nvPr/>
              </p:nvSpPr>
              <p:spPr bwMode="auto"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474" y="1647"/>
                <a:ext cx="1618" cy="2221"/>
              </a:xfrm>
              <a:custGeom>
                <a:avLst/>
                <a:gdLst/>
                <a:ahLst/>
                <a:cxnLst>
                  <a:cxn ang="0">
                    <a:pos x="16" y="1920"/>
                  </a:cxn>
                  <a:cxn ang="0">
                    <a:pos x="1312" y="1944"/>
                  </a:cxn>
                  <a:cxn ang="0">
                    <a:pos x="1312" y="0"/>
                  </a:cxn>
                  <a:cxn ang="0">
                    <a:pos x="0" y="16"/>
                  </a:cxn>
                  <a:cxn ang="0">
                    <a:pos x="16" y="1920"/>
                  </a:cxn>
                </a:cxnLst>
                <a:rect l="0" t="0" r="r" b="b"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99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1" name="Group 10"/>
              <p:cNvGrpSpPr>
                <a:grpSpLocks/>
              </p:cNvGrpSpPr>
              <p:nvPr/>
            </p:nvGrpSpPr>
            <p:grpSpPr bwMode="auto"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244" name="Group 11"/>
                <p:cNvGrpSpPr>
                  <a:grpSpLocks/>
                </p:cNvGrpSpPr>
                <p:nvPr/>
              </p:nvGrpSpPr>
              <p:grpSpPr bwMode="auto"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24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608" y="1648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656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5" name="Freeform 14"/>
                <p:cNvSpPr>
                  <a:spLocks/>
                </p:cNvSpPr>
                <p:nvPr/>
              </p:nvSpPr>
              <p:spPr bwMode="auto"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2" name="Group 15"/>
              <p:cNvGrpSpPr>
                <a:grpSpLocks/>
              </p:cNvGrpSpPr>
              <p:nvPr/>
            </p:nvGrpSpPr>
            <p:grpSpPr bwMode="auto">
              <a:xfrm>
                <a:off x="495" y="1145"/>
                <a:ext cx="1604" cy="512"/>
                <a:chOff x="608" y="1224"/>
                <a:chExt cx="1299" cy="448"/>
              </a:xfrm>
            </p:grpSpPr>
            <p:sp>
              <p:nvSpPr>
                <p:cNvPr id="242" name="Freeform 16"/>
                <p:cNvSpPr>
                  <a:spLocks/>
                </p:cNvSpPr>
                <p:nvPr/>
              </p:nvSpPr>
              <p:spPr bwMode="auto"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" name="Freeform 17"/>
                <p:cNvSpPr>
                  <a:spLocks/>
                </p:cNvSpPr>
                <p:nvPr/>
              </p:nvSpPr>
              <p:spPr bwMode="auto"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233" name="Picture 18" descr="uz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3" y="1570"/>
                <a:ext cx="1540" cy="243"/>
              </a:xfrm>
              <a:prstGeom prst="rect">
                <a:avLst/>
              </a:prstGeom>
              <a:noFill/>
            </p:spPr>
          </p:pic>
          <p:grpSp>
            <p:nvGrpSpPr>
              <p:cNvPr id="234" name="Group 19"/>
              <p:cNvGrpSpPr>
                <a:grpSpLocks/>
              </p:cNvGrpSpPr>
              <p:nvPr/>
            </p:nvGrpSpPr>
            <p:grpSpPr bwMode="auto"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240" name="Freeform 20"/>
                <p:cNvSpPr>
                  <a:spLocks/>
                </p:cNvSpPr>
                <p:nvPr/>
              </p:nvSpPr>
              <p:spPr bwMode="auto"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>
                    <a:cxn ang="0">
                      <a:pos x="212" y="225"/>
                    </a:cxn>
                    <a:cxn ang="0">
                      <a:pos x="28" y="225"/>
                    </a:cxn>
                    <a:cxn ang="0">
                      <a:pos x="44" y="113"/>
                    </a:cxn>
                    <a:cxn ang="0">
                      <a:pos x="116" y="31"/>
                    </a:cxn>
                    <a:cxn ang="0">
                      <a:pos x="212" y="1"/>
                    </a:cxn>
                    <a:cxn ang="0">
                      <a:pos x="308" y="36"/>
                    </a:cxn>
                    <a:cxn ang="0">
                      <a:pos x="404" y="121"/>
                    </a:cxn>
                    <a:cxn ang="0">
                      <a:pos x="404" y="217"/>
                    </a:cxn>
                    <a:cxn ang="0">
                      <a:pos x="212" y="225"/>
                    </a:cxn>
                  </a:cxnLst>
                  <a:rect l="0" t="0" r="r" b="b"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1" name="Freeform 21"/>
                <p:cNvSpPr>
                  <a:spLocks/>
                </p:cNvSpPr>
                <p:nvPr/>
              </p:nvSpPr>
              <p:spPr bwMode="auto"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>
                    <a:cxn ang="0">
                      <a:pos x="36" y="131"/>
                    </a:cxn>
                    <a:cxn ang="0">
                      <a:pos x="84" y="43"/>
                    </a:cxn>
                    <a:cxn ang="0">
                      <a:pos x="164" y="3"/>
                    </a:cxn>
                    <a:cxn ang="0">
                      <a:pos x="260" y="27"/>
                    </a:cxn>
                    <a:cxn ang="0">
                      <a:pos x="300" y="131"/>
                    </a:cxn>
                    <a:cxn ang="0">
                      <a:pos x="36" y="131"/>
                    </a:cxn>
                  </a:cxnLst>
                  <a:rect l="0" t="0" r="r" b="b"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" name="Group 22"/>
              <p:cNvGrpSpPr>
                <a:grpSpLocks/>
              </p:cNvGrpSpPr>
              <p:nvPr/>
            </p:nvGrpSpPr>
            <p:grpSpPr bwMode="auto">
              <a:xfrm flipV="1">
                <a:off x="416" y="1281"/>
                <a:ext cx="1771" cy="964"/>
                <a:chOff x="464" y="613"/>
                <a:chExt cx="1739" cy="1116"/>
              </a:xfrm>
            </p:grpSpPr>
            <p:sp>
              <p:nvSpPr>
                <p:cNvPr id="236" name="Freeform 23"/>
                <p:cNvSpPr>
                  <a:spLocks/>
                </p:cNvSpPr>
                <p:nvPr/>
              </p:nvSpPr>
              <p:spPr bwMode="auto"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>
                    <a:cxn ang="0">
                      <a:pos x="256" y="819"/>
                    </a:cxn>
                    <a:cxn ang="0">
                      <a:pos x="304" y="947"/>
                    </a:cxn>
                    <a:cxn ang="0">
                      <a:pos x="80" y="739"/>
                    </a:cxn>
                    <a:cxn ang="0">
                      <a:pos x="16" y="371"/>
                    </a:cxn>
                    <a:cxn ang="0">
                      <a:pos x="176" y="147"/>
                    </a:cxn>
                    <a:cxn ang="0">
                      <a:pos x="656" y="19"/>
                    </a:cxn>
                    <a:cxn ang="0">
                      <a:pos x="1120" y="35"/>
                    </a:cxn>
                    <a:cxn ang="0">
                      <a:pos x="1648" y="211"/>
                    </a:cxn>
                    <a:cxn ang="0">
                      <a:pos x="1664" y="563"/>
                    </a:cxn>
                    <a:cxn ang="0">
                      <a:pos x="1568" y="771"/>
                    </a:cxn>
                    <a:cxn ang="0">
                      <a:pos x="1344" y="947"/>
                    </a:cxn>
                    <a:cxn ang="0">
                      <a:pos x="1392" y="851"/>
                    </a:cxn>
                  </a:cxnLst>
                  <a:rect l="0" t="0" r="r" b="b"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" name="Freeform 24" descr="Дуб"/>
                <p:cNvSpPr>
                  <a:spLocks/>
                </p:cNvSpPr>
                <p:nvPr/>
              </p:nvSpPr>
              <p:spPr bwMode="auto"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>
                    <a:cxn ang="0">
                      <a:pos x="19" y="139"/>
                    </a:cxn>
                    <a:cxn ang="0">
                      <a:pos x="147" y="75"/>
                    </a:cxn>
                    <a:cxn ang="0">
                      <a:pos x="803" y="11"/>
                    </a:cxn>
                    <a:cxn ang="0">
                      <a:pos x="1283" y="139"/>
                    </a:cxn>
                    <a:cxn ang="0">
                      <a:pos x="1219" y="299"/>
                    </a:cxn>
                    <a:cxn ang="0">
                      <a:pos x="899" y="235"/>
                    </a:cxn>
                    <a:cxn ang="0">
                      <a:pos x="531" y="235"/>
                    </a:cxn>
                    <a:cxn ang="0">
                      <a:pos x="83" y="315"/>
                    </a:cxn>
                    <a:cxn ang="0">
                      <a:pos x="19" y="139"/>
                    </a:cxn>
                  </a:cxnLst>
                  <a:rect l="0" t="0" r="r" b="b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Freeform 25"/>
                <p:cNvSpPr>
                  <a:spLocks/>
                </p:cNvSpPr>
                <p:nvPr/>
              </p:nvSpPr>
              <p:spPr bwMode="auto"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Freeform 26"/>
                <p:cNvSpPr>
                  <a:spLocks/>
                </p:cNvSpPr>
                <p:nvPr/>
              </p:nvSpPr>
              <p:spPr bwMode="auto"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8" name="Text Box 54"/>
            <p:cNvSpPr txBox="1">
              <a:spLocks noChangeArrowheads="1"/>
            </p:cNvSpPr>
            <p:nvPr/>
          </p:nvSpPr>
          <p:spPr bwMode="auto">
            <a:xfrm>
              <a:off x="5103" y="2387"/>
              <a:ext cx="186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0" name="Group 59"/>
          <p:cNvGrpSpPr>
            <a:grpSpLocks/>
          </p:cNvGrpSpPr>
          <p:nvPr/>
        </p:nvGrpSpPr>
        <p:grpSpPr bwMode="auto">
          <a:xfrm>
            <a:off x="7786710" y="3500438"/>
            <a:ext cx="857256" cy="1233328"/>
            <a:chOff x="4785" y="1796"/>
            <a:chExt cx="862" cy="1241"/>
          </a:xfrm>
        </p:grpSpPr>
        <p:grpSp>
          <p:nvGrpSpPr>
            <p:cNvPr id="251" name="Group 5"/>
            <p:cNvGrpSpPr>
              <a:grpSpLocks/>
            </p:cNvGrpSpPr>
            <p:nvPr/>
          </p:nvGrpSpPr>
          <p:grpSpPr bwMode="auto">
            <a:xfrm>
              <a:off x="4785" y="1796"/>
              <a:ext cx="862" cy="1219"/>
              <a:chOff x="416" y="879"/>
              <a:chExt cx="1771" cy="3202"/>
            </a:xfrm>
          </p:grpSpPr>
          <p:grpSp>
            <p:nvGrpSpPr>
              <p:cNvPr id="253" name="Group 6"/>
              <p:cNvGrpSpPr>
                <a:grpSpLocks/>
              </p:cNvGrpSpPr>
              <p:nvPr/>
            </p:nvGrpSpPr>
            <p:grpSpPr bwMode="auto"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272" name="Freeform 7"/>
                <p:cNvSpPr>
                  <a:spLocks/>
                </p:cNvSpPr>
                <p:nvPr/>
              </p:nvSpPr>
              <p:spPr bwMode="auto"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3" name="Freeform 8"/>
                <p:cNvSpPr>
                  <a:spLocks/>
                </p:cNvSpPr>
                <p:nvPr/>
              </p:nvSpPr>
              <p:spPr bwMode="auto"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4" name="Freeform 9"/>
              <p:cNvSpPr>
                <a:spLocks/>
              </p:cNvSpPr>
              <p:nvPr/>
            </p:nvSpPr>
            <p:spPr bwMode="auto">
              <a:xfrm>
                <a:off x="474" y="1647"/>
                <a:ext cx="1618" cy="2221"/>
              </a:xfrm>
              <a:custGeom>
                <a:avLst/>
                <a:gdLst/>
                <a:ahLst/>
                <a:cxnLst>
                  <a:cxn ang="0">
                    <a:pos x="16" y="1920"/>
                  </a:cxn>
                  <a:cxn ang="0">
                    <a:pos x="1312" y="1944"/>
                  </a:cxn>
                  <a:cxn ang="0">
                    <a:pos x="1312" y="0"/>
                  </a:cxn>
                  <a:cxn ang="0">
                    <a:pos x="0" y="16"/>
                  </a:cxn>
                  <a:cxn ang="0">
                    <a:pos x="16" y="1920"/>
                  </a:cxn>
                </a:cxnLst>
                <a:rect l="0" t="0" r="r" b="b"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99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5" name="Group 10"/>
              <p:cNvGrpSpPr>
                <a:grpSpLocks/>
              </p:cNvGrpSpPr>
              <p:nvPr/>
            </p:nvGrpSpPr>
            <p:grpSpPr bwMode="auto"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268" name="Group 11"/>
                <p:cNvGrpSpPr>
                  <a:grpSpLocks/>
                </p:cNvGrpSpPr>
                <p:nvPr/>
              </p:nvGrpSpPr>
              <p:grpSpPr bwMode="auto"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27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608" y="1648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656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9" name="Freeform 14"/>
                <p:cNvSpPr>
                  <a:spLocks/>
                </p:cNvSpPr>
                <p:nvPr/>
              </p:nvSpPr>
              <p:spPr bwMode="auto"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" name="Group 15"/>
              <p:cNvGrpSpPr>
                <a:grpSpLocks/>
              </p:cNvGrpSpPr>
              <p:nvPr/>
            </p:nvGrpSpPr>
            <p:grpSpPr bwMode="auto">
              <a:xfrm>
                <a:off x="495" y="1145"/>
                <a:ext cx="1604" cy="512"/>
                <a:chOff x="608" y="1224"/>
                <a:chExt cx="1299" cy="448"/>
              </a:xfrm>
            </p:grpSpPr>
            <p:sp>
              <p:nvSpPr>
                <p:cNvPr id="266" name="Freeform 16"/>
                <p:cNvSpPr>
                  <a:spLocks/>
                </p:cNvSpPr>
                <p:nvPr/>
              </p:nvSpPr>
              <p:spPr bwMode="auto"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" name="Freeform 17"/>
                <p:cNvSpPr>
                  <a:spLocks/>
                </p:cNvSpPr>
                <p:nvPr/>
              </p:nvSpPr>
              <p:spPr bwMode="auto"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257" name="Picture 18" descr="uz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3" y="1570"/>
                <a:ext cx="1540" cy="243"/>
              </a:xfrm>
              <a:prstGeom prst="rect">
                <a:avLst/>
              </a:prstGeom>
              <a:noFill/>
            </p:spPr>
          </p:pic>
          <p:grpSp>
            <p:nvGrpSpPr>
              <p:cNvPr id="258" name="Group 19"/>
              <p:cNvGrpSpPr>
                <a:grpSpLocks/>
              </p:cNvGrpSpPr>
              <p:nvPr/>
            </p:nvGrpSpPr>
            <p:grpSpPr bwMode="auto"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264" name="Freeform 20"/>
                <p:cNvSpPr>
                  <a:spLocks/>
                </p:cNvSpPr>
                <p:nvPr/>
              </p:nvSpPr>
              <p:spPr bwMode="auto"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>
                    <a:cxn ang="0">
                      <a:pos x="212" y="225"/>
                    </a:cxn>
                    <a:cxn ang="0">
                      <a:pos x="28" y="225"/>
                    </a:cxn>
                    <a:cxn ang="0">
                      <a:pos x="44" y="113"/>
                    </a:cxn>
                    <a:cxn ang="0">
                      <a:pos x="116" y="31"/>
                    </a:cxn>
                    <a:cxn ang="0">
                      <a:pos x="212" y="1"/>
                    </a:cxn>
                    <a:cxn ang="0">
                      <a:pos x="308" y="36"/>
                    </a:cxn>
                    <a:cxn ang="0">
                      <a:pos x="404" y="121"/>
                    </a:cxn>
                    <a:cxn ang="0">
                      <a:pos x="404" y="217"/>
                    </a:cxn>
                    <a:cxn ang="0">
                      <a:pos x="212" y="225"/>
                    </a:cxn>
                  </a:cxnLst>
                  <a:rect l="0" t="0" r="r" b="b"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5" name="Freeform 21"/>
                <p:cNvSpPr>
                  <a:spLocks/>
                </p:cNvSpPr>
                <p:nvPr/>
              </p:nvSpPr>
              <p:spPr bwMode="auto"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>
                    <a:cxn ang="0">
                      <a:pos x="36" y="131"/>
                    </a:cxn>
                    <a:cxn ang="0">
                      <a:pos x="84" y="43"/>
                    </a:cxn>
                    <a:cxn ang="0">
                      <a:pos x="164" y="3"/>
                    </a:cxn>
                    <a:cxn ang="0">
                      <a:pos x="260" y="27"/>
                    </a:cxn>
                    <a:cxn ang="0">
                      <a:pos x="300" y="131"/>
                    </a:cxn>
                    <a:cxn ang="0">
                      <a:pos x="36" y="131"/>
                    </a:cxn>
                  </a:cxnLst>
                  <a:rect l="0" t="0" r="r" b="b"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9" name="Group 22"/>
              <p:cNvGrpSpPr>
                <a:grpSpLocks/>
              </p:cNvGrpSpPr>
              <p:nvPr/>
            </p:nvGrpSpPr>
            <p:grpSpPr bwMode="auto">
              <a:xfrm flipV="1">
                <a:off x="416" y="1281"/>
                <a:ext cx="1771" cy="964"/>
                <a:chOff x="464" y="613"/>
                <a:chExt cx="1739" cy="1116"/>
              </a:xfrm>
            </p:grpSpPr>
            <p:sp>
              <p:nvSpPr>
                <p:cNvPr id="260" name="Freeform 23"/>
                <p:cNvSpPr>
                  <a:spLocks/>
                </p:cNvSpPr>
                <p:nvPr/>
              </p:nvSpPr>
              <p:spPr bwMode="auto"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>
                    <a:cxn ang="0">
                      <a:pos x="256" y="819"/>
                    </a:cxn>
                    <a:cxn ang="0">
                      <a:pos x="304" y="947"/>
                    </a:cxn>
                    <a:cxn ang="0">
                      <a:pos x="80" y="739"/>
                    </a:cxn>
                    <a:cxn ang="0">
                      <a:pos x="16" y="371"/>
                    </a:cxn>
                    <a:cxn ang="0">
                      <a:pos x="176" y="147"/>
                    </a:cxn>
                    <a:cxn ang="0">
                      <a:pos x="656" y="19"/>
                    </a:cxn>
                    <a:cxn ang="0">
                      <a:pos x="1120" y="35"/>
                    </a:cxn>
                    <a:cxn ang="0">
                      <a:pos x="1648" y="211"/>
                    </a:cxn>
                    <a:cxn ang="0">
                      <a:pos x="1664" y="563"/>
                    </a:cxn>
                    <a:cxn ang="0">
                      <a:pos x="1568" y="771"/>
                    </a:cxn>
                    <a:cxn ang="0">
                      <a:pos x="1344" y="947"/>
                    </a:cxn>
                    <a:cxn ang="0">
                      <a:pos x="1392" y="851"/>
                    </a:cxn>
                  </a:cxnLst>
                  <a:rect l="0" t="0" r="r" b="b"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" name="Freeform 24" descr="Дуб"/>
                <p:cNvSpPr>
                  <a:spLocks/>
                </p:cNvSpPr>
                <p:nvPr/>
              </p:nvSpPr>
              <p:spPr bwMode="auto"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>
                    <a:cxn ang="0">
                      <a:pos x="19" y="139"/>
                    </a:cxn>
                    <a:cxn ang="0">
                      <a:pos x="147" y="75"/>
                    </a:cxn>
                    <a:cxn ang="0">
                      <a:pos x="803" y="11"/>
                    </a:cxn>
                    <a:cxn ang="0">
                      <a:pos x="1283" y="139"/>
                    </a:cxn>
                    <a:cxn ang="0">
                      <a:pos x="1219" y="299"/>
                    </a:cxn>
                    <a:cxn ang="0">
                      <a:pos x="899" y="235"/>
                    </a:cxn>
                    <a:cxn ang="0">
                      <a:pos x="531" y="235"/>
                    </a:cxn>
                    <a:cxn ang="0">
                      <a:pos x="83" y="315"/>
                    </a:cxn>
                    <a:cxn ang="0">
                      <a:pos x="19" y="139"/>
                    </a:cxn>
                  </a:cxnLst>
                  <a:rect l="0" t="0" r="r" b="b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2" name="Freeform 25"/>
                <p:cNvSpPr>
                  <a:spLocks/>
                </p:cNvSpPr>
                <p:nvPr/>
              </p:nvSpPr>
              <p:spPr bwMode="auto"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3" name="Freeform 26"/>
                <p:cNvSpPr>
                  <a:spLocks/>
                </p:cNvSpPr>
                <p:nvPr/>
              </p:nvSpPr>
              <p:spPr bwMode="auto"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2" name="Text Box 54"/>
            <p:cNvSpPr txBox="1">
              <a:spLocks noChangeArrowheads="1"/>
            </p:cNvSpPr>
            <p:nvPr/>
          </p:nvSpPr>
          <p:spPr bwMode="auto">
            <a:xfrm>
              <a:off x="5103" y="2387"/>
              <a:ext cx="186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74" name="Group 59"/>
          <p:cNvGrpSpPr>
            <a:grpSpLocks/>
          </p:cNvGrpSpPr>
          <p:nvPr/>
        </p:nvGrpSpPr>
        <p:grpSpPr bwMode="auto">
          <a:xfrm>
            <a:off x="3214678" y="3500438"/>
            <a:ext cx="857256" cy="1233328"/>
            <a:chOff x="4785" y="1796"/>
            <a:chExt cx="862" cy="1241"/>
          </a:xfrm>
        </p:grpSpPr>
        <p:grpSp>
          <p:nvGrpSpPr>
            <p:cNvPr id="275" name="Group 5"/>
            <p:cNvGrpSpPr>
              <a:grpSpLocks/>
            </p:cNvGrpSpPr>
            <p:nvPr/>
          </p:nvGrpSpPr>
          <p:grpSpPr bwMode="auto">
            <a:xfrm>
              <a:off x="4785" y="1796"/>
              <a:ext cx="862" cy="1219"/>
              <a:chOff x="416" y="879"/>
              <a:chExt cx="1771" cy="3202"/>
            </a:xfrm>
          </p:grpSpPr>
          <p:grpSp>
            <p:nvGrpSpPr>
              <p:cNvPr id="277" name="Group 6"/>
              <p:cNvGrpSpPr>
                <a:grpSpLocks/>
              </p:cNvGrpSpPr>
              <p:nvPr/>
            </p:nvGrpSpPr>
            <p:grpSpPr bwMode="auto">
              <a:xfrm>
                <a:off x="464" y="898"/>
                <a:ext cx="1639" cy="328"/>
                <a:chOff x="584" y="1010"/>
                <a:chExt cx="1329" cy="287"/>
              </a:xfrm>
            </p:grpSpPr>
            <p:sp>
              <p:nvSpPr>
                <p:cNvPr id="296" name="Freeform 7"/>
                <p:cNvSpPr>
                  <a:spLocks/>
                </p:cNvSpPr>
                <p:nvPr/>
              </p:nvSpPr>
              <p:spPr bwMode="auto"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" name="Freeform 8"/>
                <p:cNvSpPr>
                  <a:spLocks/>
                </p:cNvSpPr>
                <p:nvPr/>
              </p:nvSpPr>
              <p:spPr bwMode="auto">
                <a:xfrm flipV="1">
                  <a:off x="584" y="1010"/>
                  <a:ext cx="1329" cy="1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78" name="Freeform 9"/>
              <p:cNvSpPr>
                <a:spLocks/>
              </p:cNvSpPr>
              <p:nvPr/>
            </p:nvSpPr>
            <p:spPr bwMode="auto">
              <a:xfrm>
                <a:off x="474" y="1647"/>
                <a:ext cx="1618" cy="2221"/>
              </a:xfrm>
              <a:custGeom>
                <a:avLst/>
                <a:gdLst/>
                <a:ahLst/>
                <a:cxnLst>
                  <a:cxn ang="0">
                    <a:pos x="16" y="1920"/>
                  </a:cxn>
                  <a:cxn ang="0">
                    <a:pos x="1312" y="1944"/>
                  </a:cxn>
                  <a:cxn ang="0">
                    <a:pos x="1312" y="0"/>
                  </a:cxn>
                  <a:cxn ang="0">
                    <a:pos x="0" y="16"/>
                  </a:cxn>
                  <a:cxn ang="0">
                    <a:pos x="16" y="1920"/>
                  </a:cxn>
                </a:cxnLst>
                <a:rect l="0" t="0" r="r" b="b"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99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79" name="Group 10"/>
              <p:cNvGrpSpPr>
                <a:grpSpLocks/>
              </p:cNvGrpSpPr>
              <p:nvPr/>
            </p:nvGrpSpPr>
            <p:grpSpPr bwMode="auto"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292" name="Group 11"/>
                <p:cNvGrpSpPr>
                  <a:grpSpLocks/>
                </p:cNvGrpSpPr>
                <p:nvPr/>
              </p:nvGrpSpPr>
              <p:grpSpPr bwMode="auto"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29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608" y="1648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656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93" name="Freeform 14"/>
                <p:cNvSpPr>
                  <a:spLocks/>
                </p:cNvSpPr>
                <p:nvPr/>
              </p:nvSpPr>
              <p:spPr bwMode="auto"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0" name="Group 15"/>
              <p:cNvGrpSpPr>
                <a:grpSpLocks/>
              </p:cNvGrpSpPr>
              <p:nvPr/>
            </p:nvGrpSpPr>
            <p:grpSpPr bwMode="auto">
              <a:xfrm>
                <a:off x="495" y="1145"/>
                <a:ext cx="1604" cy="512"/>
                <a:chOff x="608" y="1224"/>
                <a:chExt cx="1299" cy="448"/>
              </a:xfrm>
            </p:grpSpPr>
            <p:sp>
              <p:nvSpPr>
                <p:cNvPr id="290" name="Freeform 16"/>
                <p:cNvSpPr>
                  <a:spLocks/>
                </p:cNvSpPr>
                <p:nvPr/>
              </p:nvSpPr>
              <p:spPr bwMode="auto"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" name="Freeform 17"/>
                <p:cNvSpPr>
                  <a:spLocks/>
                </p:cNvSpPr>
                <p:nvPr/>
              </p:nvSpPr>
              <p:spPr bwMode="auto"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281" name="Picture 18" descr="uz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3" y="1570"/>
                <a:ext cx="1540" cy="243"/>
              </a:xfrm>
              <a:prstGeom prst="rect">
                <a:avLst/>
              </a:prstGeom>
              <a:noFill/>
            </p:spPr>
          </p:pic>
          <p:grpSp>
            <p:nvGrpSpPr>
              <p:cNvPr id="282" name="Group 19"/>
              <p:cNvGrpSpPr>
                <a:grpSpLocks/>
              </p:cNvGrpSpPr>
              <p:nvPr/>
            </p:nvGrpSpPr>
            <p:grpSpPr bwMode="auto"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288" name="Freeform 20"/>
                <p:cNvSpPr>
                  <a:spLocks/>
                </p:cNvSpPr>
                <p:nvPr/>
              </p:nvSpPr>
              <p:spPr bwMode="auto"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>
                    <a:cxn ang="0">
                      <a:pos x="212" y="225"/>
                    </a:cxn>
                    <a:cxn ang="0">
                      <a:pos x="28" y="225"/>
                    </a:cxn>
                    <a:cxn ang="0">
                      <a:pos x="44" y="113"/>
                    </a:cxn>
                    <a:cxn ang="0">
                      <a:pos x="116" y="31"/>
                    </a:cxn>
                    <a:cxn ang="0">
                      <a:pos x="212" y="1"/>
                    </a:cxn>
                    <a:cxn ang="0">
                      <a:pos x="308" y="36"/>
                    </a:cxn>
                    <a:cxn ang="0">
                      <a:pos x="404" y="121"/>
                    </a:cxn>
                    <a:cxn ang="0">
                      <a:pos x="404" y="217"/>
                    </a:cxn>
                    <a:cxn ang="0">
                      <a:pos x="212" y="225"/>
                    </a:cxn>
                  </a:cxnLst>
                  <a:rect l="0" t="0" r="r" b="b"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" name="Freeform 21"/>
                <p:cNvSpPr>
                  <a:spLocks/>
                </p:cNvSpPr>
                <p:nvPr/>
              </p:nvSpPr>
              <p:spPr bwMode="auto"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>
                    <a:cxn ang="0">
                      <a:pos x="36" y="131"/>
                    </a:cxn>
                    <a:cxn ang="0">
                      <a:pos x="84" y="43"/>
                    </a:cxn>
                    <a:cxn ang="0">
                      <a:pos x="164" y="3"/>
                    </a:cxn>
                    <a:cxn ang="0">
                      <a:pos x="260" y="27"/>
                    </a:cxn>
                    <a:cxn ang="0">
                      <a:pos x="300" y="131"/>
                    </a:cxn>
                    <a:cxn ang="0">
                      <a:pos x="36" y="131"/>
                    </a:cxn>
                  </a:cxnLst>
                  <a:rect l="0" t="0" r="r" b="b"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3" name="Group 22"/>
              <p:cNvGrpSpPr>
                <a:grpSpLocks/>
              </p:cNvGrpSpPr>
              <p:nvPr/>
            </p:nvGrpSpPr>
            <p:grpSpPr bwMode="auto">
              <a:xfrm flipV="1">
                <a:off x="416" y="1281"/>
                <a:ext cx="1771" cy="964"/>
                <a:chOff x="464" y="613"/>
                <a:chExt cx="1739" cy="1116"/>
              </a:xfrm>
            </p:grpSpPr>
            <p:sp>
              <p:nvSpPr>
                <p:cNvPr id="284" name="Freeform 23"/>
                <p:cNvSpPr>
                  <a:spLocks/>
                </p:cNvSpPr>
                <p:nvPr/>
              </p:nvSpPr>
              <p:spPr bwMode="auto"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>
                    <a:cxn ang="0">
                      <a:pos x="256" y="819"/>
                    </a:cxn>
                    <a:cxn ang="0">
                      <a:pos x="304" y="947"/>
                    </a:cxn>
                    <a:cxn ang="0">
                      <a:pos x="80" y="739"/>
                    </a:cxn>
                    <a:cxn ang="0">
                      <a:pos x="16" y="371"/>
                    </a:cxn>
                    <a:cxn ang="0">
                      <a:pos x="176" y="147"/>
                    </a:cxn>
                    <a:cxn ang="0">
                      <a:pos x="656" y="19"/>
                    </a:cxn>
                    <a:cxn ang="0">
                      <a:pos x="1120" y="35"/>
                    </a:cxn>
                    <a:cxn ang="0">
                      <a:pos x="1648" y="211"/>
                    </a:cxn>
                    <a:cxn ang="0">
                      <a:pos x="1664" y="563"/>
                    </a:cxn>
                    <a:cxn ang="0">
                      <a:pos x="1568" y="771"/>
                    </a:cxn>
                    <a:cxn ang="0">
                      <a:pos x="1344" y="947"/>
                    </a:cxn>
                    <a:cxn ang="0">
                      <a:pos x="1392" y="851"/>
                    </a:cxn>
                  </a:cxnLst>
                  <a:rect l="0" t="0" r="r" b="b"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5" name="Freeform 24" descr="Дуб"/>
                <p:cNvSpPr>
                  <a:spLocks/>
                </p:cNvSpPr>
                <p:nvPr/>
              </p:nvSpPr>
              <p:spPr bwMode="auto"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>
                    <a:cxn ang="0">
                      <a:pos x="19" y="139"/>
                    </a:cxn>
                    <a:cxn ang="0">
                      <a:pos x="147" y="75"/>
                    </a:cxn>
                    <a:cxn ang="0">
                      <a:pos x="803" y="11"/>
                    </a:cxn>
                    <a:cxn ang="0">
                      <a:pos x="1283" y="139"/>
                    </a:cxn>
                    <a:cxn ang="0">
                      <a:pos x="1219" y="299"/>
                    </a:cxn>
                    <a:cxn ang="0">
                      <a:pos x="899" y="235"/>
                    </a:cxn>
                    <a:cxn ang="0">
                      <a:pos x="531" y="235"/>
                    </a:cxn>
                    <a:cxn ang="0">
                      <a:pos x="83" y="315"/>
                    </a:cxn>
                    <a:cxn ang="0">
                      <a:pos x="19" y="139"/>
                    </a:cxn>
                  </a:cxnLst>
                  <a:rect l="0" t="0" r="r" b="b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" name="Freeform 25"/>
                <p:cNvSpPr>
                  <a:spLocks/>
                </p:cNvSpPr>
                <p:nvPr/>
              </p:nvSpPr>
              <p:spPr bwMode="auto"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" name="Freeform 26"/>
                <p:cNvSpPr>
                  <a:spLocks/>
                </p:cNvSpPr>
                <p:nvPr/>
              </p:nvSpPr>
              <p:spPr bwMode="auto"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76" name="Text Box 54"/>
            <p:cNvSpPr txBox="1">
              <a:spLocks noChangeArrowheads="1"/>
            </p:cNvSpPr>
            <p:nvPr/>
          </p:nvSpPr>
          <p:spPr bwMode="auto">
            <a:xfrm>
              <a:off x="5103" y="2387"/>
              <a:ext cx="186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98" name="Group 57"/>
          <p:cNvGrpSpPr>
            <a:grpSpLocks/>
          </p:cNvGrpSpPr>
          <p:nvPr/>
        </p:nvGrpSpPr>
        <p:grpSpPr bwMode="auto">
          <a:xfrm>
            <a:off x="1571604" y="2571744"/>
            <a:ext cx="1439863" cy="2197101"/>
            <a:chOff x="3470" y="1661"/>
            <a:chExt cx="907" cy="1384"/>
          </a:xfrm>
        </p:grpSpPr>
        <p:grpSp>
          <p:nvGrpSpPr>
            <p:cNvPr id="299" name="Group 29"/>
            <p:cNvGrpSpPr>
              <a:grpSpLocks/>
            </p:cNvGrpSpPr>
            <p:nvPr/>
          </p:nvGrpSpPr>
          <p:grpSpPr bwMode="auto">
            <a:xfrm>
              <a:off x="3470" y="1661"/>
              <a:ext cx="907" cy="1384"/>
              <a:chOff x="384" y="389"/>
              <a:chExt cx="1915" cy="3692"/>
            </a:xfrm>
          </p:grpSpPr>
          <p:grpSp>
            <p:nvGrpSpPr>
              <p:cNvPr id="301" name="Group 30"/>
              <p:cNvGrpSpPr>
                <a:grpSpLocks/>
              </p:cNvGrpSpPr>
              <p:nvPr/>
            </p:nvGrpSpPr>
            <p:grpSpPr bwMode="auto"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320" name="Freeform 31"/>
                <p:cNvSpPr>
                  <a:spLocks/>
                </p:cNvSpPr>
                <p:nvPr/>
              </p:nvSpPr>
              <p:spPr bwMode="auto"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" name="Freeform 32"/>
                <p:cNvSpPr>
                  <a:spLocks/>
                </p:cNvSpPr>
                <p:nvPr/>
              </p:nvSpPr>
              <p:spPr bwMode="auto"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2" name="Freeform 33"/>
              <p:cNvSpPr>
                <a:spLocks/>
              </p:cNvSpPr>
              <p:nvPr/>
            </p:nvSpPr>
            <p:spPr bwMode="auto">
              <a:xfrm>
                <a:off x="474" y="1647"/>
                <a:ext cx="1618" cy="2221"/>
              </a:xfrm>
              <a:custGeom>
                <a:avLst/>
                <a:gdLst/>
                <a:ahLst/>
                <a:cxnLst>
                  <a:cxn ang="0">
                    <a:pos x="16" y="1920"/>
                  </a:cxn>
                  <a:cxn ang="0">
                    <a:pos x="1312" y="1944"/>
                  </a:cxn>
                  <a:cxn ang="0">
                    <a:pos x="1312" y="0"/>
                  </a:cxn>
                  <a:cxn ang="0">
                    <a:pos x="0" y="16"/>
                  </a:cxn>
                  <a:cxn ang="0">
                    <a:pos x="16" y="1920"/>
                  </a:cxn>
                </a:cxnLst>
                <a:rect l="0" t="0" r="r" b="b"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66CC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3" name="Group 34"/>
              <p:cNvGrpSpPr>
                <a:grpSpLocks/>
              </p:cNvGrpSpPr>
              <p:nvPr/>
            </p:nvGrpSpPr>
            <p:grpSpPr bwMode="auto"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316" name="Group 35"/>
                <p:cNvGrpSpPr>
                  <a:grpSpLocks/>
                </p:cNvGrpSpPr>
                <p:nvPr/>
              </p:nvGrpSpPr>
              <p:grpSpPr bwMode="auto"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31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608" y="1648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656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7" name="Freeform 38"/>
                <p:cNvSpPr>
                  <a:spLocks/>
                </p:cNvSpPr>
                <p:nvPr/>
              </p:nvSpPr>
              <p:spPr bwMode="auto"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4" name="Group 39"/>
              <p:cNvGrpSpPr>
                <a:grpSpLocks/>
              </p:cNvGrpSpPr>
              <p:nvPr/>
            </p:nvGrpSpPr>
            <p:grpSpPr bwMode="auto">
              <a:xfrm>
                <a:off x="495" y="1145"/>
                <a:ext cx="1604" cy="512"/>
                <a:chOff x="608" y="1224"/>
                <a:chExt cx="1299" cy="448"/>
              </a:xfrm>
            </p:grpSpPr>
            <p:sp>
              <p:nvSpPr>
                <p:cNvPr id="314" name="Freeform 40"/>
                <p:cNvSpPr>
                  <a:spLocks/>
                </p:cNvSpPr>
                <p:nvPr/>
              </p:nvSpPr>
              <p:spPr bwMode="auto"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" name="Freeform 41"/>
                <p:cNvSpPr>
                  <a:spLocks/>
                </p:cNvSpPr>
                <p:nvPr/>
              </p:nvSpPr>
              <p:spPr bwMode="auto"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305" name="Picture 42" descr="uz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3" y="1586"/>
                <a:ext cx="1540" cy="243"/>
              </a:xfrm>
              <a:prstGeom prst="rect">
                <a:avLst/>
              </a:prstGeom>
              <a:noFill/>
            </p:spPr>
          </p:pic>
          <p:grpSp>
            <p:nvGrpSpPr>
              <p:cNvPr id="306" name="Group 43"/>
              <p:cNvGrpSpPr>
                <a:grpSpLocks/>
              </p:cNvGrpSpPr>
              <p:nvPr/>
            </p:nvGrpSpPr>
            <p:grpSpPr bwMode="auto"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312" name="Freeform 44"/>
                <p:cNvSpPr>
                  <a:spLocks/>
                </p:cNvSpPr>
                <p:nvPr/>
              </p:nvSpPr>
              <p:spPr bwMode="auto"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>
                    <a:cxn ang="0">
                      <a:pos x="212" y="225"/>
                    </a:cxn>
                    <a:cxn ang="0">
                      <a:pos x="28" y="225"/>
                    </a:cxn>
                    <a:cxn ang="0">
                      <a:pos x="44" y="113"/>
                    </a:cxn>
                    <a:cxn ang="0">
                      <a:pos x="116" y="31"/>
                    </a:cxn>
                    <a:cxn ang="0">
                      <a:pos x="212" y="1"/>
                    </a:cxn>
                    <a:cxn ang="0">
                      <a:pos x="308" y="36"/>
                    </a:cxn>
                    <a:cxn ang="0">
                      <a:pos x="404" y="121"/>
                    </a:cxn>
                    <a:cxn ang="0">
                      <a:pos x="404" y="217"/>
                    </a:cxn>
                    <a:cxn ang="0">
                      <a:pos x="212" y="225"/>
                    </a:cxn>
                  </a:cxnLst>
                  <a:rect l="0" t="0" r="r" b="b"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" name="Freeform 45"/>
                <p:cNvSpPr>
                  <a:spLocks/>
                </p:cNvSpPr>
                <p:nvPr/>
              </p:nvSpPr>
              <p:spPr bwMode="auto"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>
                    <a:cxn ang="0">
                      <a:pos x="36" y="131"/>
                    </a:cxn>
                    <a:cxn ang="0">
                      <a:pos x="84" y="43"/>
                    </a:cxn>
                    <a:cxn ang="0">
                      <a:pos x="164" y="3"/>
                    </a:cxn>
                    <a:cxn ang="0">
                      <a:pos x="260" y="27"/>
                    </a:cxn>
                    <a:cxn ang="0">
                      <a:pos x="300" y="131"/>
                    </a:cxn>
                    <a:cxn ang="0">
                      <a:pos x="36" y="131"/>
                    </a:cxn>
                  </a:cxnLst>
                  <a:rect l="0" t="0" r="r" b="b"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7" name="Group 46"/>
              <p:cNvGrpSpPr>
                <a:grpSpLocks/>
              </p:cNvGrpSpPr>
              <p:nvPr/>
            </p:nvGrpSpPr>
            <p:grpSpPr bwMode="auto">
              <a:xfrm>
                <a:off x="384" y="389"/>
                <a:ext cx="1915" cy="1116"/>
                <a:chOff x="464" y="613"/>
                <a:chExt cx="1739" cy="1116"/>
              </a:xfrm>
            </p:grpSpPr>
            <p:sp>
              <p:nvSpPr>
                <p:cNvPr id="308" name="Freeform 47"/>
                <p:cNvSpPr>
                  <a:spLocks/>
                </p:cNvSpPr>
                <p:nvPr/>
              </p:nvSpPr>
              <p:spPr bwMode="auto"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>
                    <a:cxn ang="0">
                      <a:pos x="256" y="819"/>
                    </a:cxn>
                    <a:cxn ang="0">
                      <a:pos x="304" y="947"/>
                    </a:cxn>
                    <a:cxn ang="0">
                      <a:pos x="80" y="739"/>
                    </a:cxn>
                    <a:cxn ang="0">
                      <a:pos x="16" y="371"/>
                    </a:cxn>
                    <a:cxn ang="0">
                      <a:pos x="176" y="147"/>
                    </a:cxn>
                    <a:cxn ang="0">
                      <a:pos x="656" y="19"/>
                    </a:cxn>
                    <a:cxn ang="0">
                      <a:pos x="1120" y="35"/>
                    </a:cxn>
                    <a:cxn ang="0">
                      <a:pos x="1648" y="211"/>
                    </a:cxn>
                    <a:cxn ang="0">
                      <a:pos x="1664" y="563"/>
                    </a:cxn>
                    <a:cxn ang="0">
                      <a:pos x="1568" y="771"/>
                    </a:cxn>
                    <a:cxn ang="0">
                      <a:pos x="1344" y="947"/>
                    </a:cxn>
                    <a:cxn ang="0">
                      <a:pos x="1392" y="851"/>
                    </a:cxn>
                  </a:cxnLst>
                  <a:rect l="0" t="0" r="r" b="b"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" name="Freeform 48" descr="Дуб"/>
                <p:cNvSpPr>
                  <a:spLocks/>
                </p:cNvSpPr>
                <p:nvPr/>
              </p:nvSpPr>
              <p:spPr bwMode="auto"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>
                    <a:cxn ang="0">
                      <a:pos x="19" y="139"/>
                    </a:cxn>
                    <a:cxn ang="0">
                      <a:pos x="147" y="75"/>
                    </a:cxn>
                    <a:cxn ang="0">
                      <a:pos x="803" y="11"/>
                    </a:cxn>
                    <a:cxn ang="0">
                      <a:pos x="1283" y="139"/>
                    </a:cxn>
                    <a:cxn ang="0">
                      <a:pos x="1219" y="299"/>
                    </a:cxn>
                    <a:cxn ang="0">
                      <a:pos x="899" y="235"/>
                    </a:cxn>
                    <a:cxn ang="0">
                      <a:pos x="531" y="235"/>
                    </a:cxn>
                    <a:cxn ang="0">
                      <a:pos x="83" y="315"/>
                    </a:cxn>
                    <a:cxn ang="0">
                      <a:pos x="19" y="139"/>
                    </a:cxn>
                  </a:cxnLst>
                  <a:rect l="0" t="0" r="r" b="b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" name="Freeform 49"/>
                <p:cNvSpPr>
                  <a:spLocks/>
                </p:cNvSpPr>
                <p:nvPr/>
              </p:nvSpPr>
              <p:spPr bwMode="auto"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" name="Freeform 50"/>
                <p:cNvSpPr>
                  <a:spLocks/>
                </p:cNvSpPr>
                <p:nvPr/>
              </p:nvSpPr>
              <p:spPr bwMode="auto"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00" name="Text Box 55"/>
            <p:cNvSpPr txBox="1">
              <a:spLocks noChangeArrowheads="1"/>
            </p:cNvSpPr>
            <p:nvPr/>
          </p:nvSpPr>
          <p:spPr bwMode="auto">
            <a:xfrm>
              <a:off x="3606" y="2387"/>
              <a:ext cx="1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2" name="Group 57"/>
          <p:cNvGrpSpPr>
            <a:grpSpLocks/>
          </p:cNvGrpSpPr>
          <p:nvPr/>
        </p:nvGrpSpPr>
        <p:grpSpPr bwMode="auto">
          <a:xfrm>
            <a:off x="0" y="2571744"/>
            <a:ext cx="1439863" cy="2197101"/>
            <a:chOff x="3470" y="1661"/>
            <a:chExt cx="907" cy="1384"/>
          </a:xfrm>
        </p:grpSpPr>
        <p:grpSp>
          <p:nvGrpSpPr>
            <p:cNvPr id="323" name="Group 29"/>
            <p:cNvGrpSpPr>
              <a:grpSpLocks/>
            </p:cNvGrpSpPr>
            <p:nvPr/>
          </p:nvGrpSpPr>
          <p:grpSpPr bwMode="auto">
            <a:xfrm>
              <a:off x="3470" y="1661"/>
              <a:ext cx="907" cy="1384"/>
              <a:chOff x="384" y="389"/>
              <a:chExt cx="1915" cy="3692"/>
            </a:xfrm>
          </p:grpSpPr>
          <p:grpSp>
            <p:nvGrpSpPr>
              <p:cNvPr id="325" name="Group 30"/>
              <p:cNvGrpSpPr>
                <a:grpSpLocks/>
              </p:cNvGrpSpPr>
              <p:nvPr/>
            </p:nvGrpSpPr>
            <p:grpSpPr bwMode="auto"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344" name="Freeform 31"/>
                <p:cNvSpPr>
                  <a:spLocks/>
                </p:cNvSpPr>
                <p:nvPr/>
              </p:nvSpPr>
              <p:spPr bwMode="auto"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5" name="Freeform 32"/>
                <p:cNvSpPr>
                  <a:spLocks/>
                </p:cNvSpPr>
                <p:nvPr/>
              </p:nvSpPr>
              <p:spPr bwMode="auto"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6" name="Freeform 33"/>
              <p:cNvSpPr>
                <a:spLocks/>
              </p:cNvSpPr>
              <p:nvPr/>
            </p:nvSpPr>
            <p:spPr bwMode="auto">
              <a:xfrm>
                <a:off x="474" y="1647"/>
                <a:ext cx="1618" cy="2221"/>
              </a:xfrm>
              <a:custGeom>
                <a:avLst/>
                <a:gdLst/>
                <a:ahLst/>
                <a:cxnLst>
                  <a:cxn ang="0">
                    <a:pos x="16" y="1920"/>
                  </a:cxn>
                  <a:cxn ang="0">
                    <a:pos x="1312" y="1944"/>
                  </a:cxn>
                  <a:cxn ang="0">
                    <a:pos x="1312" y="0"/>
                  </a:cxn>
                  <a:cxn ang="0">
                    <a:pos x="0" y="16"/>
                  </a:cxn>
                  <a:cxn ang="0">
                    <a:pos x="16" y="1920"/>
                  </a:cxn>
                </a:cxnLst>
                <a:rect l="0" t="0" r="r" b="b"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66CC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7" name="Group 34"/>
              <p:cNvGrpSpPr>
                <a:grpSpLocks/>
              </p:cNvGrpSpPr>
              <p:nvPr/>
            </p:nvGrpSpPr>
            <p:grpSpPr bwMode="auto"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340" name="Group 35"/>
                <p:cNvGrpSpPr>
                  <a:grpSpLocks/>
                </p:cNvGrpSpPr>
                <p:nvPr/>
              </p:nvGrpSpPr>
              <p:grpSpPr bwMode="auto"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34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608" y="1648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656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1" name="Freeform 38"/>
                <p:cNvSpPr>
                  <a:spLocks/>
                </p:cNvSpPr>
                <p:nvPr/>
              </p:nvSpPr>
              <p:spPr bwMode="auto"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" name="Group 39"/>
              <p:cNvGrpSpPr>
                <a:grpSpLocks/>
              </p:cNvGrpSpPr>
              <p:nvPr/>
            </p:nvGrpSpPr>
            <p:grpSpPr bwMode="auto">
              <a:xfrm>
                <a:off x="495" y="1145"/>
                <a:ext cx="1604" cy="512"/>
                <a:chOff x="608" y="1224"/>
                <a:chExt cx="1299" cy="448"/>
              </a:xfrm>
            </p:grpSpPr>
            <p:sp>
              <p:nvSpPr>
                <p:cNvPr id="338" name="Freeform 40"/>
                <p:cNvSpPr>
                  <a:spLocks/>
                </p:cNvSpPr>
                <p:nvPr/>
              </p:nvSpPr>
              <p:spPr bwMode="auto"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9" name="Freeform 41"/>
                <p:cNvSpPr>
                  <a:spLocks/>
                </p:cNvSpPr>
                <p:nvPr/>
              </p:nvSpPr>
              <p:spPr bwMode="auto"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329" name="Picture 42" descr="uz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3" y="1586"/>
                <a:ext cx="1540" cy="243"/>
              </a:xfrm>
              <a:prstGeom prst="rect">
                <a:avLst/>
              </a:prstGeom>
              <a:noFill/>
            </p:spPr>
          </p:pic>
          <p:grpSp>
            <p:nvGrpSpPr>
              <p:cNvPr id="330" name="Group 43"/>
              <p:cNvGrpSpPr>
                <a:grpSpLocks/>
              </p:cNvGrpSpPr>
              <p:nvPr/>
            </p:nvGrpSpPr>
            <p:grpSpPr bwMode="auto"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336" name="Freeform 44"/>
                <p:cNvSpPr>
                  <a:spLocks/>
                </p:cNvSpPr>
                <p:nvPr/>
              </p:nvSpPr>
              <p:spPr bwMode="auto"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>
                    <a:cxn ang="0">
                      <a:pos x="212" y="225"/>
                    </a:cxn>
                    <a:cxn ang="0">
                      <a:pos x="28" y="225"/>
                    </a:cxn>
                    <a:cxn ang="0">
                      <a:pos x="44" y="113"/>
                    </a:cxn>
                    <a:cxn ang="0">
                      <a:pos x="116" y="31"/>
                    </a:cxn>
                    <a:cxn ang="0">
                      <a:pos x="212" y="1"/>
                    </a:cxn>
                    <a:cxn ang="0">
                      <a:pos x="308" y="36"/>
                    </a:cxn>
                    <a:cxn ang="0">
                      <a:pos x="404" y="121"/>
                    </a:cxn>
                    <a:cxn ang="0">
                      <a:pos x="404" y="217"/>
                    </a:cxn>
                    <a:cxn ang="0">
                      <a:pos x="212" y="225"/>
                    </a:cxn>
                  </a:cxnLst>
                  <a:rect l="0" t="0" r="r" b="b"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7" name="Freeform 45"/>
                <p:cNvSpPr>
                  <a:spLocks/>
                </p:cNvSpPr>
                <p:nvPr/>
              </p:nvSpPr>
              <p:spPr bwMode="auto"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>
                    <a:cxn ang="0">
                      <a:pos x="36" y="131"/>
                    </a:cxn>
                    <a:cxn ang="0">
                      <a:pos x="84" y="43"/>
                    </a:cxn>
                    <a:cxn ang="0">
                      <a:pos x="164" y="3"/>
                    </a:cxn>
                    <a:cxn ang="0">
                      <a:pos x="260" y="27"/>
                    </a:cxn>
                    <a:cxn ang="0">
                      <a:pos x="300" y="131"/>
                    </a:cxn>
                    <a:cxn ang="0">
                      <a:pos x="36" y="131"/>
                    </a:cxn>
                  </a:cxnLst>
                  <a:rect l="0" t="0" r="r" b="b"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31" name="Group 46"/>
              <p:cNvGrpSpPr>
                <a:grpSpLocks/>
              </p:cNvGrpSpPr>
              <p:nvPr/>
            </p:nvGrpSpPr>
            <p:grpSpPr bwMode="auto">
              <a:xfrm>
                <a:off x="384" y="389"/>
                <a:ext cx="1915" cy="1116"/>
                <a:chOff x="464" y="613"/>
                <a:chExt cx="1739" cy="1116"/>
              </a:xfrm>
            </p:grpSpPr>
            <p:sp>
              <p:nvSpPr>
                <p:cNvPr id="332" name="Freeform 47"/>
                <p:cNvSpPr>
                  <a:spLocks/>
                </p:cNvSpPr>
                <p:nvPr/>
              </p:nvSpPr>
              <p:spPr bwMode="auto"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>
                    <a:cxn ang="0">
                      <a:pos x="256" y="819"/>
                    </a:cxn>
                    <a:cxn ang="0">
                      <a:pos x="304" y="947"/>
                    </a:cxn>
                    <a:cxn ang="0">
                      <a:pos x="80" y="739"/>
                    </a:cxn>
                    <a:cxn ang="0">
                      <a:pos x="16" y="371"/>
                    </a:cxn>
                    <a:cxn ang="0">
                      <a:pos x="176" y="147"/>
                    </a:cxn>
                    <a:cxn ang="0">
                      <a:pos x="656" y="19"/>
                    </a:cxn>
                    <a:cxn ang="0">
                      <a:pos x="1120" y="35"/>
                    </a:cxn>
                    <a:cxn ang="0">
                      <a:pos x="1648" y="211"/>
                    </a:cxn>
                    <a:cxn ang="0">
                      <a:pos x="1664" y="563"/>
                    </a:cxn>
                    <a:cxn ang="0">
                      <a:pos x="1568" y="771"/>
                    </a:cxn>
                    <a:cxn ang="0">
                      <a:pos x="1344" y="947"/>
                    </a:cxn>
                    <a:cxn ang="0">
                      <a:pos x="1392" y="851"/>
                    </a:cxn>
                  </a:cxnLst>
                  <a:rect l="0" t="0" r="r" b="b"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3" name="Freeform 48" descr="Дуб"/>
                <p:cNvSpPr>
                  <a:spLocks/>
                </p:cNvSpPr>
                <p:nvPr/>
              </p:nvSpPr>
              <p:spPr bwMode="auto"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>
                    <a:cxn ang="0">
                      <a:pos x="19" y="139"/>
                    </a:cxn>
                    <a:cxn ang="0">
                      <a:pos x="147" y="75"/>
                    </a:cxn>
                    <a:cxn ang="0">
                      <a:pos x="803" y="11"/>
                    </a:cxn>
                    <a:cxn ang="0">
                      <a:pos x="1283" y="139"/>
                    </a:cxn>
                    <a:cxn ang="0">
                      <a:pos x="1219" y="299"/>
                    </a:cxn>
                    <a:cxn ang="0">
                      <a:pos x="899" y="235"/>
                    </a:cxn>
                    <a:cxn ang="0">
                      <a:pos x="531" y="235"/>
                    </a:cxn>
                    <a:cxn ang="0">
                      <a:pos x="83" y="315"/>
                    </a:cxn>
                    <a:cxn ang="0">
                      <a:pos x="19" y="139"/>
                    </a:cxn>
                  </a:cxnLst>
                  <a:rect l="0" t="0" r="r" b="b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4" name="Freeform 49"/>
                <p:cNvSpPr>
                  <a:spLocks/>
                </p:cNvSpPr>
                <p:nvPr/>
              </p:nvSpPr>
              <p:spPr bwMode="auto"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5" name="Freeform 50"/>
                <p:cNvSpPr>
                  <a:spLocks/>
                </p:cNvSpPr>
                <p:nvPr/>
              </p:nvSpPr>
              <p:spPr bwMode="auto"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24" name="Text Box 55"/>
            <p:cNvSpPr txBox="1">
              <a:spLocks noChangeArrowheads="1"/>
            </p:cNvSpPr>
            <p:nvPr/>
          </p:nvSpPr>
          <p:spPr bwMode="auto">
            <a:xfrm>
              <a:off x="3606" y="2387"/>
              <a:ext cx="1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346" name="AutoShape 118"/>
          <p:cNvSpPr>
            <a:spLocks/>
          </p:cNvSpPr>
          <p:nvPr/>
        </p:nvSpPr>
        <p:spPr bwMode="auto">
          <a:xfrm rot="5400000">
            <a:off x="4141802" y="644520"/>
            <a:ext cx="431800" cy="8715404"/>
          </a:xfrm>
          <a:prstGeom prst="rightBrace">
            <a:avLst>
              <a:gd name="adj1" fmla="val 176471"/>
              <a:gd name="adj2" fmla="val 50000"/>
            </a:avLst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7" name="TextBox 346"/>
          <p:cNvSpPr txBox="1"/>
          <p:nvPr/>
        </p:nvSpPr>
        <p:spPr>
          <a:xfrm>
            <a:off x="3929058" y="5286388"/>
            <a:ext cx="1168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130 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357158" y="3643314"/>
            <a:ext cx="6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4х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50" name="Прямоугольник 349"/>
          <p:cNvSpPr/>
          <p:nvPr/>
        </p:nvSpPr>
        <p:spPr>
          <a:xfrm>
            <a:off x="1928794" y="3643314"/>
            <a:ext cx="630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4х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3428992" y="385762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</a:rPr>
              <a:t>х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4500562" y="3857628"/>
            <a:ext cx="45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</a:rPr>
              <a:t>х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5643570" y="385762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</a:rPr>
              <a:t>х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6786578" y="3857628"/>
            <a:ext cx="45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</a:rPr>
              <a:t>х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8001024" y="385762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</a:rPr>
              <a:t>х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2571736" y="5857892"/>
            <a:ext cx="42148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8х + 5х = 130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6" grpId="0" animBg="1"/>
      <p:bldP spid="347" grpId="0"/>
      <p:bldP spid="348" grpId="0"/>
      <p:bldP spid="350" grpId="0"/>
      <p:bldP spid="353" grpId="0"/>
      <p:bldP spid="355" grpId="0"/>
      <p:bldP spid="356" grpId="0"/>
      <p:bldP spid="357" grpId="0"/>
      <p:bldP spid="358" grpId="0"/>
      <p:bldP spid="3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071546"/>
            <a:ext cx="7786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Внимательно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посмотри на изображение в течении 5 секунд , после чего оно будет  убрано, а вы должны сложить три числа, которые были на нём, и назвать их сумму.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6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94" y="1500174"/>
            <a:ext cx="9036906" cy="32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0" y="1928802"/>
            <a:ext cx="6121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tx2"/>
                </a:solidFill>
                <a:latin typeface="Monotype Corsiva" pitchFamily="66" charset="0"/>
              </a:rPr>
              <a:t>Вопрос: Какие числа записаны, внутри какой фигуры ?</a:t>
            </a:r>
            <a:endParaRPr lang="ru-RU" sz="4800" b="1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8715436" cy="30469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+mj-lt"/>
              </a:rPr>
              <a:t>Итог урока:</a:t>
            </a:r>
          </a:p>
          <a:p>
            <a:r>
              <a:rPr lang="ru-RU" sz="4800" b="1" i="1" dirty="0" smtClean="0">
                <a:solidFill>
                  <a:srgbClr val="0070C0"/>
                </a:solidFill>
                <a:latin typeface="+mj-lt"/>
              </a:rPr>
              <a:t>Что у нас на уроке получилось?</a:t>
            </a:r>
          </a:p>
          <a:p>
            <a:r>
              <a:rPr lang="ru-RU" sz="4800" b="1" i="1" dirty="0" smtClean="0">
                <a:solidFill>
                  <a:srgbClr val="0070C0"/>
                </a:solidFill>
                <a:latin typeface="+mj-lt"/>
              </a:rPr>
              <a:t>Над чем надо ещё работать?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00108"/>
            <a:ext cx="8286808" cy="28623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Домашнее задание:</a:t>
            </a:r>
          </a:p>
          <a:p>
            <a:endParaRPr lang="ru-RU" sz="6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600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№ </a:t>
            </a:r>
            <a:r>
              <a:rPr lang="ru-RU" sz="600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647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651(б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).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785926"/>
            <a:ext cx="7680308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0099FF"/>
                </a:solidFill>
                <a:latin typeface="Monotype Corsiva" pitchFamily="66" charset="0"/>
              </a:rPr>
              <a:t>Спасибо  за урок !</a:t>
            </a:r>
            <a:endParaRPr lang="ru-RU" sz="8800" dirty="0">
              <a:solidFill>
                <a:srgbClr val="0099FF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143520" cy="5143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14393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00B050"/>
                </a:solidFill>
                <a:latin typeface="+mj-lt"/>
              </a:rPr>
              <a:t>Вычислите устно</a:t>
            </a:r>
          </a:p>
          <a:p>
            <a:endParaRPr lang="ru-RU" sz="900" b="1" dirty="0" smtClean="0">
              <a:solidFill>
                <a:srgbClr val="0070C0"/>
              </a:solidFill>
              <a:latin typeface="+mj-lt"/>
            </a:endParaRPr>
          </a:p>
          <a:p>
            <a:endParaRPr lang="ru-RU" sz="3600" b="1" dirty="0" smtClean="0">
              <a:solidFill>
                <a:srgbClr val="0070C0"/>
              </a:solidFill>
              <a:latin typeface="+mj-lt"/>
            </a:endParaRPr>
          </a:p>
          <a:p>
            <a:endParaRPr lang="ru-RU" sz="3600" b="1" dirty="0" smtClean="0">
              <a:solidFill>
                <a:srgbClr val="0070C0"/>
              </a:solidFill>
              <a:latin typeface="+mj-lt"/>
            </a:endParaRPr>
          </a:p>
          <a:p>
            <a:endParaRPr lang="ru-RU" sz="3600" b="1" dirty="0" smtClean="0">
              <a:solidFill>
                <a:srgbClr val="0070C0"/>
              </a:solidFill>
              <a:latin typeface="+mj-lt"/>
            </a:endParaRPr>
          </a:p>
          <a:p>
            <a:endParaRPr lang="ru-RU" sz="3600" b="1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B050"/>
                </a:solidFill>
                <a:latin typeface="+mj-lt"/>
              </a:rPr>
              <a:t>Найдите значение выражения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2а + 7а;        8х – 7х;        5у + у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285992"/>
            <a:ext cx="4987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25 ∙ 3                   15 ∙ 4                     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: 15                      + 16                            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+ 29                        : 19                           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: 17                         - 4                          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----------                ----------                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?                        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        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3857628"/>
            <a:ext cx="599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0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10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3644900"/>
            <a:ext cx="2016125" cy="3213100"/>
          </a:xfrm>
          <a:prstGeom prst="rect">
            <a:avLst/>
          </a:prstGeom>
          <a:noFill/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0" y="142852"/>
            <a:ext cx="8858280" cy="1357322"/>
          </a:xfrm>
          <a:prstGeom prst="wedgeRoundRectCallout">
            <a:avLst>
              <a:gd name="adj1" fmla="val 41562"/>
              <a:gd name="adj2" fmla="val 213633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993300"/>
                </a:solidFill>
                <a:latin typeface="Georgia" pitchFamily="18" charset="0"/>
              </a:rPr>
              <a:t>День надо начинать с утренней гимнастики, а урок математики – с гимнастики ума </a:t>
            </a:r>
            <a:r>
              <a:rPr lang="ru-RU" sz="2400" b="1" i="1" dirty="0" smtClean="0">
                <a:solidFill>
                  <a:srgbClr val="993300"/>
                </a:solidFill>
                <a:latin typeface="Georgia" pitchFamily="18" charset="0"/>
              </a:rPr>
              <a:t> </a:t>
            </a:r>
            <a:endParaRPr lang="ru-RU" sz="2400" b="1" i="1" dirty="0">
              <a:solidFill>
                <a:srgbClr val="99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Какие действия относятся к действиям  </a:t>
            </a:r>
            <a:r>
              <a:rPr lang="ru-RU" sz="3000" b="1" dirty="0" smtClean="0">
                <a:solidFill>
                  <a:srgbClr val="002060"/>
                </a:solidFill>
              </a:rPr>
              <a:t>   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первой   ступени </a:t>
            </a:r>
            <a:r>
              <a:rPr lang="ru-RU" sz="4000" b="1" dirty="0" smtClean="0">
                <a:solidFill>
                  <a:srgbClr val="C00000"/>
                </a:solidFill>
              </a:rPr>
              <a:t>—</a:t>
            </a:r>
            <a:r>
              <a:rPr lang="ru-RU" sz="4000" b="1" dirty="0" smtClean="0">
                <a:solidFill>
                  <a:srgbClr val="7030A0"/>
                </a:solidFill>
              </a:rPr>
              <a:t>  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 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Какие действия относятся к   действиям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  </a:t>
            </a:r>
            <a:r>
              <a:rPr lang="ru-RU" sz="4800" b="1" dirty="0" smtClean="0">
                <a:solidFill>
                  <a:srgbClr val="C00000"/>
                </a:solidFill>
              </a:rPr>
              <a:t>второй   ступени —</a:t>
            </a:r>
            <a:r>
              <a:rPr lang="ru-RU" sz="4800" b="1" dirty="0" smtClean="0">
                <a:solidFill>
                  <a:srgbClr val="7030A0"/>
                </a:solidFill>
              </a:rPr>
              <a:t>   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6842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428868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сложение   и   вычитание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21495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умножение   и   деление. 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71612"/>
            <a:ext cx="16097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071942"/>
            <a:ext cx="1295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Рисунок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4791603"/>
            <a:ext cx="1357290" cy="206639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26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каком порядке выполняются действия в выражениях без скобок?</a:t>
            </a:r>
          </a:p>
          <a:p>
            <a:r>
              <a:rPr lang="ru-RU" sz="2500" b="1" dirty="0" smtClean="0">
                <a:solidFill>
                  <a:srgbClr val="7030A0"/>
                </a:solidFill>
                <a:latin typeface="+mj-lt"/>
              </a:rPr>
              <a:t>1. Если в выражении нет скобок и оно содержит действия только одной ступени, то их выполняют по порядку слева направо.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    800-625+331+87-119=474  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    780÷39∙212÷106∙13=520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2500" dirty="0" smtClean="0">
              <a:solidFill>
                <a:srgbClr val="7030A0"/>
              </a:solidFill>
              <a:latin typeface="+mj-lt"/>
            </a:endParaRPr>
          </a:p>
          <a:p>
            <a:r>
              <a:rPr lang="ru-RU" sz="2500" b="1" dirty="0" smtClean="0">
                <a:solidFill>
                  <a:srgbClr val="7030A0"/>
                </a:solidFill>
                <a:latin typeface="+mj-lt"/>
              </a:rPr>
              <a:t>2.  Если выражение содержит действия первой и второй ступени и в нем нет скобок, то сначала выполняют действия второй ступени, потом – действия первой ступени.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+mj-lt"/>
              </a:rPr>
              <a:t>          578-75÷25∙4+156÷12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+mj-lt"/>
              </a:rPr>
              <a:t>Действия второй ступени    </a:t>
            </a:r>
            <a:r>
              <a:rPr lang="ru-RU" sz="3000" b="1" dirty="0" smtClean="0">
                <a:solidFill>
                  <a:srgbClr val="7030A0"/>
                </a:solidFill>
                <a:latin typeface="+mj-lt"/>
              </a:rPr>
              <a:t>75÷25=3   3∙4=16   156÷12=13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+mj-lt"/>
              </a:rPr>
              <a:t>Действия первой ступени    </a:t>
            </a:r>
            <a:r>
              <a:rPr lang="ru-RU" sz="3000" b="1" dirty="0" smtClean="0">
                <a:solidFill>
                  <a:srgbClr val="7030A0"/>
                </a:solidFill>
                <a:latin typeface="+mj-lt"/>
              </a:rPr>
              <a:t>578-16=562    562+13=575</a:t>
            </a:r>
          </a:p>
          <a:p>
            <a:r>
              <a:rPr lang="ru-RU" sz="3000" b="1" dirty="0" smtClean="0">
                <a:solidFill>
                  <a:srgbClr val="7030A0"/>
                </a:solidFill>
                <a:latin typeface="+mj-lt"/>
              </a:rPr>
              <a:t>   </a:t>
            </a:r>
            <a:r>
              <a:rPr lang="ru-RU" sz="25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5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2500" b="1" dirty="0" smtClean="0">
                <a:solidFill>
                  <a:srgbClr val="7030A0"/>
                </a:solidFill>
                <a:latin typeface="+mj-lt"/>
              </a:rPr>
              <a:t>   </a:t>
            </a:r>
            <a:endParaRPr lang="ru-RU" sz="2500" dirty="0" smtClean="0">
              <a:solidFill>
                <a:srgbClr val="7030A0"/>
              </a:solidFill>
              <a:latin typeface="+mj-lt"/>
            </a:endParaRPr>
          </a:p>
          <a:p>
            <a:r>
              <a:rPr lang="ru-RU" sz="2500" b="1" dirty="0" smtClean="0">
                <a:solidFill>
                  <a:srgbClr val="7030A0"/>
                </a:solidFill>
              </a:rPr>
              <a:t/>
            </a:r>
            <a:br>
              <a:rPr lang="ru-RU" sz="2500" b="1" dirty="0" smtClean="0">
                <a:solidFill>
                  <a:srgbClr val="7030A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42910" y="2500306"/>
            <a:ext cx="342902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57224" y="3000372"/>
            <a:ext cx="321471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4290"/>
            <a:ext cx="90011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каком порядке выполняются действия в выражениях со скобками?</a:t>
            </a:r>
          </a:p>
          <a:p>
            <a:pPr lvl="0"/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3.     Если в выражении есть скобки, то сначала выполняют действия в скобках (учитывая при этом правила 1 и 2)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     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    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36000÷(62+14∙2)-23∙5=</a:t>
            </a:r>
          </a:p>
          <a:p>
            <a:endParaRPr lang="ru-RU" sz="3600" b="1" dirty="0" smtClean="0">
              <a:solidFill>
                <a:srgbClr val="7030A0"/>
              </a:solidFill>
              <a:latin typeface="+mj-lt"/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643314"/>
            <a:ext cx="2381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876"/>
            <a:ext cx="24556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571876"/>
            <a:ext cx="26789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643314"/>
            <a:ext cx="285752" cy="40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643314"/>
            <a:ext cx="251792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4000504"/>
            <a:ext cx="1000132" cy="6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каком случае в выражении, содержащем скобки, скобки можно не писать?</a:t>
            </a:r>
          </a:p>
          <a:p>
            <a:pPr lvl="0"/>
            <a:endParaRPr lang="ru-RU" dirty="0" smtClean="0"/>
          </a:p>
          <a:p>
            <a:pPr lvl="0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В выражениях скобки можно скобки не писать, если при этом порядок  действий не  меняется. </a:t>
            </a:r>
          </a:p>
          <a:p>
            <a:pPr lvl="0"/>
            <a:r>
              <a:rPr lang="ru-RU" sz="3600" b="1" dirty="0" smtClean="0"/>
              <a:t>                 (</a:t>
            </a:r>
            <a:r>
              <a:rPr lang="ru-RU" sz="3600" b="1" dirty="0" smtClean="0">
                <a:latin typeface="+mj-lt"/>
              </a:rPr>
              <a:t>53-12)+14</a:t>
            </a:r>
          </a:p>
          <a:p>
            <a:pPr lvl="0"/>
            <a:r>
              <a:rPr lang="ru-RU" sz="3600" b="1" dirty="0" smtClean="0">
                <a:latin typeface="+mj-lt"/>
              </a:rPr>
              <a:t>                   53-12+14</a:t>
            </a:r>
          </a:p>
          <a:p>
            <a:pPr lvl="0"/>
            <a:r>
              <a:rPr lang="ru-RU" sz="3600" b="1" dirty="0" smtClean="0">
                <a:latin typeface="+mj-lt"/>
              </a:rPr>
              <a:t>                   53-12=41  41 +14=55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Можно ли изменять порядок выполнения действий? В каких случаях?</a:t>
            </a:r>
          </a:p>
          <a:p>
            <a:pPr lvl="0"/>
            <a:endParaRPr lang="ru-RU" dirty="0" smtClean="0"/>
          </a:p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Изменить порядок действий можно на основе свойств сложения и вычитания.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8858312" cy="574003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Определите порядок выполнения действий и вычислите значения выражений:</a:t>
            </a:r>
          </a:p>
          <a:p>
            <a:endParaRPr lang="ru-RU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а)  78+22-28 =                                                         б) 54   2    50=</a:t>
            </a:r>
          </a:p>
          <a:p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в)  318-(48+52):10 =                                               г)318-48+50:5=</a:t>
            </a:r>
          </a:p>
          <a:p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5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  34   8+66  8 =                                                     е)125:(43-38)-10=</a:t>
            </a:r>
          </a:p>
          <a:p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ж)  132-(64:16+75:15)=</a:t>
            </a:r>
          </a:p>
          <a:p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8" y="1285860"/>
            <a:ext cx="40265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4" y="1285860"/>
            <a:ext cx="40265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184" y="2357429"/>
            <a:ext cx="430454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5054" y="2357430"/>
            <a:ext cx="40265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58" y="3143248"/>
            <a:ext cx="438151" cy="3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80" y="3143248"/>
            <a:ext cx="366713" cy="26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922" y="2357430"/>
            <a:ext cx="40265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" y="2357430"/>
            <a:ext cx="40265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22" y="2357430"/>
            <a:ext cx="438151" cy="3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26" y="2357430"/>
            <a:ext cx="428628" cy="30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38" y="3143248"/>
            <a:ext cx="402651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" y="3143248"/>
            <a:ext cx="40265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8" y="3143248"/>
            <a:ext cx="40265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74" y="3143248"/>
            <a:ext cx="428628" cy="30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54" y="3929066"/>
            <a:ext cx="366713" cy="26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94" y="3929066"/>
            <a:ext cx="438151" cy="3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22" y="3929066"/>
            <a:ext cx="438151" cy="3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8" y="3929066"/>
            <a:ext cx="428628" cy="30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6358" y="1214422"/>
            <a:ext cx="40265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62" y="1214422"/>
            <a:ext cx="40265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2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56" y="3571876"/>
            <a:ext cx="1238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Текст 65"/>
          <p:cNvSpPr>
            <a:spLocks noGrp="1"/>
          </p:cNvSpPr>
          <p:nvPr>
            <p:ph type="body" idx="4294967295"/>
          </p:nvPr>
        </p:nvSpPr>
        <p:spPr>
          <a:xfrm>
            <a:off x="71438" y="5786454"/>
            <a:ext cx="8472518" cy="4286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94" y="1357298"/>
            <a:ext cx="95251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60" y="1357298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38" y="1285860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72" y="1285860"/>
            <a:ext cx="95251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6" y="2428868"/>
            <a:ext cx="95251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6" y="3214686"/>
            <a:ext cx="95251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66" y="2428868"/>
            <a:ext cx="95251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114" y="3214686"/>
            <a:ext cx="95251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6" y="4000504"/>
            <a:ext cx="95251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702" y="2428868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50" y="3214686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34" y="3214686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30" y="4000504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34" y="2428868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6" y="2428868"/>
            <a:ext cx="114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62" y="2428868"/>
            <a:ext cx="114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84" y="3214686"/>
            <a:ext cx="114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56" y="3214686"/>
            <a:ext cx="114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64" y="4000504"/>
            <a:ext cx="114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70" y="4000504"/>
            <a:ext cx="1143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6" descr="h1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38" y="5429264"/>
            <a:ext cx="16129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15140" y="1714488"/>
            <a:ext cx="1238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2330" y="1714488"/>
            <a:ext cx="1238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14512" y="3571876"/>
            <a:ext cx="1238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2000232" y="157161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72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58148" y="1500174"/>
            <a:ext cx="82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5400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86050" y="271462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308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43900" y="264318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280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5984" y="335756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800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29652" y="33575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15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14678" y="414338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123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286808" cy="59093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Не  производя   вычислений определите, в каком из примеров указанный порядок действий  приводит  к неверному результату: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36" y="214290"/>
            <a:ext cx="3000364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ru-RU" sz="48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28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1480"/>
            <a:ext cx="7929618" cy="5857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а) 87+54  14 +32</a:t>
            </a:r>
          </a:p>
          <a:p>
            <a:endParaRPr lang="ru-RU" sz="4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б) 1998-10  (8  9+28)</a:t>
            </a:r>
          </a:p>
          <a:p>
            <a:endParaRPr lang="ru-RU" sz="4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в) 50:2-3-1</a:t>
            </a:r>
          </a:p>
          <a:p>
            <a:endParaRPr lang="ru-RU" sz="4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г)111+(24-13)   4-7   3</a:t>
            </a:r>
          </a:p>
          <a:p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71546"/>
            <a:ext cx="123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357430"/>
            <a:ext cx="123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714752"/>
            <a:ext cx="123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072074"/>
            <a:ext cx="123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500174"/>
            <a:ext cx="1428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496"/>
            <a:ext cx="1428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1428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572140"/>
            <a:ext cx="1428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572140"/>
            <a:ext cx="1428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071546"/>
            <a:ext cx="171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357430"/>
            <a:ext cx="171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714752"/>
            <a:ext cx="171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072074"/>
            <a:ext cx="171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071546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357430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714752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072074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5072074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5072074"/>
            <a:ext cx="1333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357430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092 C -0.00572 -0.02845 -0.01666 -0.05598 -0.02621 -0.05551 C -0.03576 -0.05505 -0.04826 -0.0074 -0.0526 0.00232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94 C 0.00886 0.02013 0.01997 0.03678 0.03056 0.03609 C 0.04098 0.0354 0.05087 0.01758 0.06094 -0.00023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FF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920</TotalTime>
  <Words>451</Words>
  <Application>Microsoft Office PowerPoint</Application>
  <PresentationFormat>Экран (4:3)</PresentationFormat>
  <Paragraphs>125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лшо90</dc:title>
  <dc:creator>XTreme</dc:creator>
  <cp:lastModifiedBy>НР</cp:lastModifiedBy>
  <cp:revision>102</cp:revision>
  <dcterms:created xsi:type="dcterms:W3CDTF">2012-10-21T10:31:02Z</dcterms:created>
  <dcterms:modified xsi:type="dcterms:W3CDTF">2022-12-06T12:40:20Z</dcterms:modified>
</cp:coreProperties>
</file>