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6" r:id="rId6"/>
    <p:sldId id="259" r:id="rId7"/>
    <p:sldId id="262" r:id="rId8"/>
    <p:sldId id="267" r:id="rId9"/>
    <p:sldId id="260" r:id="rId10"/>
    <p:sldId id="263" r:id="rId11"/>
    <p:sldId id="268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tege.info/itogovoe-sochinenie-2023/napravleniya-tem-itogovogo-sochineniya-2023.html" TargetMode="External"/><Relationship Id="rId2" Type="http://schemas.openxmlformats.org/officeDocument/2006/relationships/hyperlink" Target="https://fipi.ru/itogovoe-sochinen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4ege.ru/sochinenie/65672-razdely-zakrytogo-banka-itogovogo-sochinenij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276872"/>
            <a:ext cx="6172200" cy="1800200"/>
          </a:xfrm>
        </p:spPr>
        <p:txBody>
          <a:bodyPr/>
          <a:lstStyle/>
          <a:p>
            <a:r>
              <a:rPr lang="ru-RU" dirty="0"/>
              <a:t>Итоговое сочинение </a:t>
            </a:r>
            <a:br>
              <a:rPr lang="ru-RU" dirty="0"/>
            </a:br>
            <a:r>
              <a:rPr lang="ru-RU" dirty="0"/>
              <a:t>2022- 2023 учебный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509120"/>
            <a:ext cx="6172200" cy="1865802"/>
          </a:xfrm>
        </p:spPr>
        <p:txBody>
          <a:bodyPr>
            <a:normAutofit fontScale="85000" lnSpcReduction="10000"/>
          </a:bodyPr>
          <a:lstStyle/>
          <a:p>
            <a:r>
              <a:rPr lang="ru-RU" sz="1900" dirty="0"/>
              <a:t>Итоговое сочинение</a:t>
            </a:r>
            <a:r>
              <a:rPr lang="ru-RU" sz="1900" b="1" dirty="0"/>
              <a:t> в 2022 году </a:t>
            </a:r>
            <a:r>
              <a:rPr lang="ru-RU" sz="1900" dirty="0"/>
              <a:t>пройдёт</a:t>
            </a:r>
            <a:r>
              <a:rPr lang="ru-RU" sz="1900" b="1" dirty="0"/>
              <a:t> 7 декабря.</a:t>
            </a:r>
            <a:r>
              <a:rPr lang="ru-RU" sz="1900" dirty="0"/>
              <a:t> Вам предстоит за </a:t>
            </a:r>
            <a:r>
              <a:rPr lang="ru-RU" sz="1900" b="1" dirty="0"/>
              <a:t>3 часа 55 минут</a:t>
            </a:r>
            <a:r>
              <a:rPr lang="ru-RU" sz="1900" dirty="0"/>
              <a:t> написать развёрнутое, структурное и аргументированное сочинение по одной из выбранных тем.</a:t>
            </a:r>
          </a:p>
          <a:p>
            <a:r>
              <a:rPr lang="ru-RU" sz="1900" dirty="0"/>
              <a:t>Объём должен быть </a:t>
            </a:r>
            <a:r>
              <a:rPr lang="ru-RU" sz="1900" b="1" dirty="0"/>
              <a:t>не меньше 250 слов</a:t>
            </a:r>
            <a:r>
              <a:rPr lang="ru-RU" sz="1900" dirty="0"/>
              <a:t>.</a:t>
            </a:r>
          </a:p>
          <a:p>
            <a:r>
              <a:rPr lang="ru-RU" sz="1900" dirty="0"/>
              <a:t>Сочинение должно быть написано </a:t>
            </a:r>
            <a:r>
              <a:rPr lang="ru-RU" sz="1900" b="1" dirty="0"/>
              <a:t>самостоятельно</a:t>
            </a:r>
            <a:r>
              <a:rPr lang="ru-RU" sz="19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/>
              <a:t>Комментарии к разделу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Темы этого раздела:</a:t>
            </a:r>
            <a:br>
              <a:rPr lang="ru-RU" dirty="0"/>
            </a:br>
            <a:r>
              <a:rPr lang="ru-RU" dirty="0"/>
              <a:t>→ связаны с философскими, социальными, этическими, эстетическими проблемами, вопросами экологии;</a:t>
            </a:r>
            <a:br>
              <a:rPr lang="ru-RU" dirty="0"/>
            </a:br>
            <a:r>
              <a:rPr lang="ru-RU" dirty="0"/>
              <a:t>→ 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</a:t>
            </a:r>
            <a:br>
              <a:rPr lang="ru-RU" dirty="0"/>
            </a:br>
            <a:r>
              <a:rPr lang="ru-RU" dirty="0"/>
              <a:t>→ 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</a:t>
            </a:r>
            <a:br>
              <a:rPr lang="ru-RU" dirty="0"/>
            </a:br>
            <a:r>
              <a:rPr lang="ru-RU" dirty="0"/>
              <a:t>→ позволяют осмысливать роль культуры в жизни человека, важность исторической памяти, сохранения традиционных ценностей;</a:t>
            </a:r>
            <a:br>
              <a:rPr lang="ru-RU" dirty="0"/>
            </a:br>
            <a:r>
              <a:rPr lang="ru-RU" dirty="0"/>
              <a:t>→ побуждают задуматься о взаимодействии человека и природы, направлениях развития культуры, влиянии искусства и новых технологий на человека.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тем сочинений по разделу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Как произведения искусства могут повлиять на личность и воспитание?</a:t>
            </a:r>
          </a:p>
          <a:p>
            <a:r>
              <a:rPr lang="ru-RU" dirty="0"/>
              <a:t>Почему важно сохранять историческую память и традиционные ценности?</a:t>
            </a:r>
          </a:p>
          <a:p>
            <a:r>
              <a:rPr lang="ru-RU" dirty="0"/>
              <a:t>Согласны ли вы с мнением, что природа может существовать без человека, а человек без природы — нет?</a:t>
            </a:r>
          </a:p>
          <a:p>
            <a:r>
              <a:rPr lang="ru-RU" dirty="0"/>
              <a:t>Как достижения науки и технологий повлияли на человека и природу?</a:t>
            </a:r>
          </a:p>
          <a:p>
            <a:r>
              <a:rPr lang="ru-RU" dirty="0"/>
              <a:t>Можно ли пренебречь природой во имя технического прогресса?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Образец комплекта тем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Каждый комплект будет состоять из шесть тем – по две темы из каждого раздела банка.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1. Как, </a:t>
            </a:r>
            <a:r>
              <a:rPr lang="ru-RU" dirty="0" err="1"/>
              <a:t>по-Вашему</a:t>
            </a:r>
            <a:r>
              <a:rPr lang="ru-RU" dirty="0"/>
              <a:t>, связаны понятия чести и совести?</a:t>
            </a:r>
            <a:br>
              <a:rPr lang="ru-RU" dirty="0"/>
            </a:br>
            <a:r>
              <a:rPr lang="ru-RU" dirty="0"/>
              <a:t>2. Что Вы вкладываете в понятие «счастье»?</a:t>
            </a:r>
            <a:br>
              <a:rPr lang="ru-RU" dirty="0"/>
            </a:br>
            <a:r>
              <a:rPr lang="ru-RU" dirty="0"/>
              <a:t>3. Семейные ценности и их место в жизни человека.</a:t>
            </a:r>
            <a:br>
              <a:rPr lang="ru-RU" dirty="0"/>
            </a:br>
            <a:r>
              <a:rPr lang="ru-RU" dirty="0"/>
              <a:t>4. В чём может проявляться любовь к Отечеству?</a:t>
            </a:r>
            <a:br>
              <a:rPr lang="ru-RU" dirty="0"/>
            </a:br>
            <a:r>
              <a:rPr lang="ru-RU" dirty="0"/>
              <a:t>5. Способно ли, с Вашей точки зрения, явление культуры (книга, музыкальное произведение, фильм, спектакль) изменить взгляды человека на жизнь?</a:t>
            </a:r>
            <a:br>
              <a:rPr lang="ru-RU" dirty="0"/>
            </a:br>
            <a:r>
              <a:rPr lang="ru-RU" dirty="0"/>
              <a:t>6. Чему человек может научиться у природы?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ru-RU" dirty="0"/>
              <a:t>Критерии оценивания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496944" cy="5616624"/>
          </a:xfrm>
        </p:spPr>
        <p:txBody>
          <a:bodyPr numCol="1">
            <a:noAutofit/>
          </a:bodyPr>
          <a:lstStyle/>
          <a:p>
            <a:pPr>
              <a:buNone/>
            </a:pPr>
            <a:r>
              <a:rPr lang="ru-RU" sz="1400" b="1" dirty="0"/>
              <a:t>1. Соответствие теме: </a:t>
            </a:r>
            <a:r>
              <a:rPr lang="ru-RU" sz="1400" dirty="0"/>
              <a:t>Самое важное — не уходить от темы, соотнести доказательство и вывод с тезисом, не подменять понятия.</a:t>
            </a:r>
          </a:p>
          <a:p>
            <a:pPr>
              <a:buNone/>
            </a:pPr>
            <a:r>
              <a:rPr lang="ru-RU" sz="1400" b="1" dirty="0"/>
              <a:t>2. Привлечение литературного материала: </a:t>
            </a:r>
            <a:r>
              <a:rPr lang="ru-RU" sz="1400" dirty="0"/>
              <a:t>Чтобы получить зачет, нужно привести минимум 1 литературный аргумент — из русской классики, школьной программы или мировой литературы. Можно использовать даже «Гарри </a:t>
            </a:r>
            <a:r>
              <a:rPr lang="ru-RU" sz="1400" dirty="0" err="1"/>
              <a:t>Поттера</a:t>
            </a:r>
            <a:r>
              <a:rPr lang="ru-RU" sz="1400" dirty="0"/>
              <a:t>» или «Голодные игры». Главное — написать развернутый аргумент, который подтвердит ваше мнение.</a:t>
            </a:r>
          </a:p>
          <a:p>
            <a:pPr>
              <a:buNone/>
            </a:pPr>
            <a:r>
              <a:rPr lang="ru-RU" sz="1400" b="1" dirty="0"/>
              <a:t>3. Композиция и логика рассуждения: </a:t>
            </a:r>
            <a:r>
              <a:rPr lang="ru-RU" sz="1400" dirty="0"/>
              <a:t>Чтобы получить балл по этому критерию, предлагаем вам использовать классическую структуру сочинения.</a:t>
            </a:r>
          </a:p>
          <a:p>
            <a:pPr>
              <a:buNone/>
            </a:pPr>
            <a:r>
              <a:rPr lang="ru-RU" sz="1400" dirty="0"/>
              <a:t> </a:t>
            </a:r>
            <a:r>
              <a:rPr lang="ru-RU" sz="1400" b="1" dirty="0"/>
              <a:t>5 абзацев</a:t>
            </a:r>
            <a:r>
              <a:rPr lang="ru-RU" sz="1400" i="1" dirty="0"/>
              <a:t>: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вступление (тезис)</a:t>
            </a:r>
          </a:p>
          <a:p>
            <a:pPr>
              <a:buNone/>
            </a:pPr>
            <a:r>
              <a:rPr lang="ru-RU" sz="1400" dirty="0"/>
              <a:t>собственное мнение, которое будем доказывать аргументами</a:t>
            </a:r>
          </a:p>
          <a:p>
            <a:pPr>
              <a:buNone/>
            </a:pPr>
            <a:r>
              <a:rPr lang="ru-RU" sz="1400" dirty="0"/>
              <a:t>аргумент 1 (доказательство и </a:t>
            </a:r>
            <a:r>
              <a:rPr lang="ru-RU" sz="1400" dirty="0" err="1"/>
              <a:t>микровывод</a:t>
            </a:r>
            <a:r>
              <a:rPr lang="ru-RU" sz="1400" dirty="0"/>
              <a:t>)</a:t>
            </a:r>
          </a:p>
          <a:p>
            <a:pPr>
              <a:buNone/>
            </a:pPr>
            <a:r>
              <a:rPr lang="ru-RU" sz="1400" dirty="0"/>
              <a:t>аргумент 2 (доказательство или контраргумент + </a:t>
            </a:r>
            <a:r>
              <a:rPr lang="ru-RU" sz="1400" dirty="0" err="1"/>
              <a:t>микровывод</a:t>
            </a:r>
            <a:r>
              <a:rPr lang="ru-RU" sz="1400" dirty="0"/>
              <a:t>)</a:t>
            </a:r>
          </a:p>
          <a:p>
            <a:pPr>
              <a:buNone/>
            </a:pPr>
            <a:r>
              <a:rPr lang="ru-RU" sz="1400" dirty="0"/>
              <a:t>вывод (итог рассуждений)</a:t>
            </a:r>
          </a:p>
          <a:p>
            <a:pPr>
              <a:buNone/>
            </a:pPr>
            <a:r>
              <a:rPr lang="ru-RU" sz="1400" dirty="0"/>
              <a:t>Если сочинение выстроено логично и в нем есть абзацное членение, то данный критерий засчитают.</a:t>
            </a:r>
          </a:p>
          <a:p>
            <a:pPr>
              <a:buNone/>
            </a:pPr>
            <a:r>
              <a:rPr lang="ru-RU" sz="1400" b="1" dirty="0"/>
              <a:t>4. Качество письменной речи: </a:t>
            </a:r>
            <a:r>
              <a:rPr lang="ru-RU" sz="1400" dirty="0"/>
              <a:t>Если всё настолько плохо, что речевые ошибки затрудняют понимание смысла, ставят «незачёт», если мысль ясна — «зачёт».</a:t>
            </a:r>
          </a:p>
          <a:p>
            <a:pPr>
              <a:buNone/>
            </a:pPr>
            <a:r>
              <a:rPr lang="ru-RU" sz="1400" b="1" dirty="0"/>
              <a:t>5. </a:t>
            </a:r>
            <a:r>
              <a:rPr lang="ru-RU" sz="1400" b="1"/>
              <a:t>Грамотность: </a:t>
            </a:r>
            <a:r>
              <a:rPr lang="ru-RU" sz="1400"/>
              <a:t>«</a:t>
            </a:r>
            <a:r>
              <a:rPr lang="ru-RU" sz="1400" dirty="0"/>
              <a:t>Незачёт» поставят, если на 100 слов приходится в сумме более пяти ошибок: грамматических, орфографических, пунктуационных. Помните, что на сочинении можно пользоваться орфографическим словарём! Этот поможет вам свести орфографические ошибки к минимуму.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Информационные источники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https://fipi.ru/itogovoe-sochinenie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3"/>
              </a:rPr>
              <a:t>https://ctege.info/itogovoe-sochinenie-2023/napravleniya-tem-itogovogo-sochineniya-2023.html</a:t>
            </a:r>
            <a:endParaRPr lang="ru-RU"/>
          </a:p>
          <a:p>
            <a:endParaRPr lang="ru-RU" dirty="0"/>
          </a:p>
          <a:p>
            <a:r>
              <a:rPr lang="en-US" dirty="0">
                <a:hlinkClick r:id="rId4"/>
              </a:rPr>
              <a:t>https://4ege.ru/sochinenie/65672-razdely-zakrytogo-banka-itogovogo-sochinenija.html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Новое!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 2022-2023 учебном году комплекты тем итогового сочинения будут собираться только из тех тем, которые использовались в прошлые годы (их более полутора тысяч). В дальнейшем закрытый банк тем итогового сочинения будет ежегодно пополняться новыми темами.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Разделы и подразделы закрытого банка тем 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1. Духовно-нравственные ориентиры в жизни человека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1.1. Внутренний мир человека и его личностные качества.</a:t>
            </a:r>
            <a:br>
              <a:rPr lang="ru-RU" dirty="0"/>
            </a:br>
            <a:r>
              <a:rPr lang="ru-RU" dirty="0"/>
              <a:t>1.2. Отношение человека к другому человеку (окружению), нравственные идеалы и выбор между добром и злом.</a:t>
            </a:r>
            <a:br>
              <a:rPr lang="ru-RU" dirty="0"/>
            </a:br>
            <a:r>
              <a:rPr lang="ru-RU" dirty="0"/>
              <a:t>1.3. Познание человеком самого себя.</a:t>
            </a:r>
            <a:br>
              <a:rPr lang="ru-RU" dirty="0"/>
            </a:br>
            <a:r>
              <a:rPr lang="ru-RU" dirty="0"/>
              <a:t>1.4. Свобода человека и ее ограничения.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ru-RU" b="1" dirty="0"/>
              <a:t>Комментарии к разделу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Раздел 1. Духовно-нравственные ориентиры в жизни человека</a:t>
            </a:r>
            <a:br>
              <a:rPr lang="ru-RU" dirty="0"/>
            </a:br>
            <a:r>
              <a:rPr lang="ru-RU" dirty="0"/>
              <a:t>Темы этого раздела:</a:t>
            </a:r>
            <a:br>
              <a:rPr lang="ru-RU" dirty="0"/>
            </a:br>
            <a:r>
              <a:rPr lang="ru-RU" dirty="0"/>
              <a:t>→ связаны с вопросами, которые человек задаёт себе сам, в том числе в ситуации нравственного выбора;</a:t>
            </a:r>
            <a:br>
              <a:rPr lang="ru-RU" dirty="0"/>
            </a:br>
            <a:r>
              <a:rPr lang="ru-RU" dirty="0"/>
              <a:t>→ нацеливают на рассуждение о нравственных идеалах и моральных нормах, сиюминутном и вечном, добре и зле, о свободе и ответственности;</a:t>
            </a:r>
            <a:br>
              <a:rPr lang="ru-RU" dirty="0"/>
            </a:br>
            <a:r>
              <a:rPr lang="ru-RU" dirty="0"/>
              <a:t>→ касаются размышлений о смысле жизни, гуманном и антигуманном поступках, их мотивах, причинах внутреннего разлада и об угрызениях совести;</a:t>
            </a:r>
            <a:br>
              <a:rPr lang="ru-RU" dirty="0"/>
            </a:br>
            <a:r>
              <a:rPr lang="ru-RU" dirty="0"/>
              <a:t>→ позволяют задуматься об образе жизни человека, о выборе им жизненного пути, значимой цели и средствах её достижения, любви и дружбе;</a:t>
            </a:r>
            <a:br>
              <a:rPr lang="ru-RU" dirty="0"/>
            </a:br>
            <a:r>
              <a:rPr lang="ru-RU" dirty="0"/>
              <a:t>→ побуждают к самоанализу, осмыслению опыта других людей (или поступков литературных героев), стремящихся понять себя.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тем сочинений по разделу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Согласны ли вы с тем, что муки совести — самое страшное наказание?</a:t>
            </a:r>
          </a:p>
          <a:p>
            <a:r>
              <a:rPr lang="ru-RU" dirty="0"/>
              <a:t>Почему человеку важно найти ответ на вопрос о смысле жизни?</a:t>
            </a:r>
          </a:p>
          <a:p>
            <a:r>
              <a:rPr lang="ru-RU" dirty="0"/>
              <a:t>Можно ли оправдать плохой поступок?</a:t>
            </a:r>
          </a:p>
          <a:p>
            <a:r>
              <a:rPr lang="ru-RU" dirty="0"/>
              <a:t>Может ли любовь спасти заблудшую душу?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Разделы и подразделы закрытого банка тем 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2. Семья, общество, Отечество в жизни человека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2.1. Семья, род; семейные ценности и традиции.</a:t>
            </a:r>
            <a:br>
              <a:rPr lang="ru-RU" dirty="0"/>
            </a:br>
            <a:r>
              <a:rPr lang="ru-RU" dirty="0"/>
              <a:t>2.2. Человек и общество.</a:t>
            </a:r>
            <a:br>
              <a:rPr lang="ru-RU" dirty="0"/>
            </a:br>
            <a:r>
              <a:rPr lang="ru-RU" dirty="0"/>
              <a:t>2.3. Родина, государство, гражданская позиция человека.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ru-RU" dirty="0"/>
              <a:t>Комментарии к разделу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Темы этого раздела:</a:t>
            </a:r>
            <a:br>
              <a:rPr lang="ru-RU" dirty="0"/>
            </a:br>
            <a:r>
              <a:rPr lang="ru-RU" dirty="0"/>
              <a:t>→ связаны со взглядом на человека как представителя семьи, социума, народа, поколения, эпохи;</a:t>
            </a:r>
            <a:br>
              <a:rPr lang="ru-RU" dirty="0"/>
            </a:br>
            <a:r>
              <a:rPr lang="ru-RU" dirty="0"/>
              <a:t>→ нацеливают на размышление о семейных и общественных ценностях, традициях и обычаях, межличностных отношениях и влиянии среды на человека;</a:t>
            </a:r>
            <a:br>
              <a:rPr lang="ru-RU" dirty="0"/>
            </a:br>
            <a:r>
              <a:rPr lang="ru-RU" dirty="0"/>
              <a:t>→ касаются вопросов исторического времени, гражданских идеалов, важности сохранения исторической памяти, роли личности в истории;</a:t>
            </a:r>
            <a:br>
              <a:rPr lang="ru-RU" dirty="0"/>
            </a:br>
            <a:r>
              <a:rPr lang="ru-RU" dirty="0"/>
              <a:t>→ позволяют задуматься о славе и бесславии, личном и общественном, своём вкладе в общественный прогресс;</a:t>
            </a:r>
            <a:br>
              <a:rPr lang="ru-RU" dirty="0"/>
            </a:br>
            <a:r>
              <a:rPr lang="ru-RU" dirty="0"/>
              <a:t>→ 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тем сочинений по разделу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Почему для некоторых людей так важно общественное мнение?</a:t>
            </a:r>
          </a:p>
          <a:p>
            <a:r>
              <a:rPr lang="ru-RU" dirty="0"/>
              <a:t>Как окружение влияет на ребёнка?</a:t>
            </a:r>
          </a:p>
          <a:p>
            <a:r>
              <a:rPr lang="ru-RU" dirty="0"/>
              <a:t>На что готов пойти человек ради своей семьи?</a:t>
            </a:r>
          </a:p>
          <a:p>
            <a:r>
              <a:rPr lang="ru-RU" dirty="0"/>
              <a:t>Человек должен жить для себя или на благо общества?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Разделы и подразделы закрытого банка тем 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3. Природа и культура в жизни человека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3.1. Природа и человек.</a:t>
            </a:r>
            <a:br>
              <a:rPr lang="ru-RU" dirty="0"/>
            </a:br>
            <a:r>
              <a:rPr lang="ru-RU" dirty="0"/>
              <a:t>3.2. Наука и человек.</a:t>
            </a:r>
            <a:br>
              <a:rPr lang="ru-RU" dirty="0"/>
            </a:br>
            <a:r>
              <a:rPr lang="ru-RU" dirty="0"/>
              <a:t>3.3. Искусство и человек.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1114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Эркер</vt:lpstr>
      <vt:lpstr>Итоговое сочинение  2022- 2023 учебный год</vt:lpstr>
      <vt:lpstr>Новое!</vt:lpstr>
      <vt:lpstr>Разделы и подразделы закрытого банка тем ИС</vt:lpstr>
      <vt:lpstr>Комментарии к разделу</vt:lpstr>
      <vt:lpstr>Примеры тем сочинений по разделу</vt:lpstr>
      <vt:lpstr>Разделы и подразделы закрытого банка тем ИС</vt:lpstr>
      <vt:lpstr>Комментарии к разделу</vt:lpstr>
      <vt:lpstr>Примеры тем сочинений по разделу</vt:lpstr>
      <vt:lpstr>Разделы и подразделы закрытого банка тем ИС</vt:lpstr>
      <vt:lpstr> Комментарии к разделу </vt:lpstr>
      <vt:lpstr>Примеры тем сочинений по разделу</vt:lpstr>
      <vt:lpstr>Образец комплекта тем</vt:lpstr>
      <vt:lpstr>Критерии оценивания </vt:lpstr>
      <vt:lpstr>Информационные источники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2023</dc:title>
  <dc:creator>Admin!</dc:creator>
  <cp:lastModifiedBy>1</cp:lastModifiedBy>
  <cp:revision>5</cp:revision>
  <dcterms:created xsi:type="dcterms:W3CDTF">2022-08-14T12:35:43Z</dcterms:created>
  <dcterms:modified xsi:type="dcterms:W3CDTF">2022-09-23T18:33:01Z</dcterms:modified>
</cp:coreProperties>
</file>