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7" r:id="rId2"/>
    <p:sldMasterId id="2147483693" r:id="rId3"/>
    <p:sldMasterId id="2147483695" r:id="rId4"/>
  </p:sldMasterIdLst>
  <p:notesMasterIdLst>
    <p:notesMasterId r:id="rId24"/>
  </p:notesMasterIdLst>
  <p:sldIdLst>
    <p:sldId id="267" r:id="rId5"/>
    <p:sldId id="289" r:id="rId6"/>
    <p:sldId id="292" r:id="rId7"/>
    <p:sldId id="293" r:id="rId8"/>
    <p:sldId id="294" r:id="rId9"/>
    <p:sldId id="295" r:id="rId10"/>
    <p:sldId id="271" r:id="rId11"/>
    <p:sldId id="296" r:id="rId12"/>
    <p:sldId id="286" r:id="rId13"/>
    <p:sldId id="268" r:id="rId14"/>
    <p:sldId id="274" r:id="rId15"/>
    <p:sldId id="310" r:id="rId16"/>
    <p:sldId id="304" r:id="rId17"/>
    <p:sldId id="302" r:id="rId18"/>
    <p:sldId id="305" r:id="rId19"/>
    <p:sldId id="306" r:id="rId20"/>
    <p:sldId id="308" r:id="rId21"/>
    <p:sldId id="281" r:id="rId22"/>
    <p:sldId id="30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AD"/>
    <a:srgbClr val="008000"/>
    <a:srgbClr val="3B4A1E"/>
    <a:srgbClr val="293315"/>
    <a:srgbClr val="CCFF99"/>
    <a:srgbClr val="C3FDE7"/>
    <a:srgbClr val="7DFBCB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FEEFF6-28C5-4505-B29A-659AC18A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13E6A-A732-4956-BFDF-F5656570B4C3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F4648-EDFC-4353-BAF4-3CD450FA3246}" type="slidenum">
              <a:rPr lang="en-GB" smtClean="0">
                <a:solidFill>
                  <a:srgbClr val="000000"/>
                </a:solidFill>
              </a:rPr>
              <a:pPr/>
              <a:t>11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AD26F-68A8-4EB1-99CF-05A1E506339F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28EB3-B150-4D86-A438-345F3E344A81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0299D-A24B-4392-ABEB-B5986876698A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1BD92-45B8-45DF-8F50-7EDA93520E56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8AEF4-EF76-4B40-A77E-343B7C393938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9A5AE-06A1-42ED-8528-CC16DE957B02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867BC-3460-4773-A1B1-64A01C000138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C9191-6160-4965-B92E-7FB315E79CBA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EBF4A-53C0-41F0-A621-71492CD7AC2D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6F003-8122-4294-A8A9-DE1964029CAF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A24A4-DAF4-4788-ADA0-7F4FDBA0158A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C825D-B1A3-42F5-9C82-0C910E962EF4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931CE8E-6837-4DD1-A1C9-08E1FC724C9A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043931B-BBE6-40C1-8159-E3BF05D45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EDAAE9A-07A6-4B33-A77A-949F127AC2FB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3C28C45-AE2A-4B95-8638-F81DEE987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22AB444-7D8F-41CC-BD50-DC11A9CF0701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A7BB27E-CA6E-4DDB-B08D-E76AE09B4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0B84-0E78-4245-8E4E-0D2A971BE8E1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BD9F-46D8-4989-ABD2-B020E55DF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90E6910-0ADE-4C07-A63D-36FEFADB1E70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D51830-8459-46A1-A781-E8BF01976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57BA3F4-3405-4C54-9E99-B79DA104EADB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F62F648-C739-4129-89F2-7379CA19C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48C0470-C2DA-4E00-A01D-BA60577E6D2E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CC0577C-C092-4462-B6CB-7A6C9A38A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66C73F-EAE8-4B62-97D3-77F999AF54C7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BC8C4F8-CD06-4CF7-AC49-93FAE8896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13EABEB-A91E-40AA-A3D4-F2D6402C4390}" type="datetimeFigureOut">
              <a:rPr lang="ru-RU"/>
              <a:pPr>
                <a:defRPr/>
              </a:pPr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374E6C1-A9A2-4E20-BBB5-B853B63E9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_________Microsoft_Office_Word1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15365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9200" y="609600"/>
            <a:ext cx="67818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Расчёт пути и времени движения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09600" y="1905000"/>
            <a:ext cx="7620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Цель:</a:t>
            </a:r>
          </a:p>
          <a:p>
            <a:r>
              <a:rPr lang="ru-RU" sz="2800" b="1"/>
              <a:t> закрепить понятия «равномерное» и «неравномерное» движения,</a:t>
            </a:r>
          </a:p>
          <a:p>
            <a:r>
              <a:rPr lang="ru-RU" sz="2800" b="1"/>
              <a:t> уметь рассчитывать скорость, путь, время движения при равномерном движении и среднюю скорость при неравномерном движении.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3579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0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609600"/>
            <a:ext cx="1295400" cy="1203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4343400" y="1828800"/>
            <a:ext cx="3962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</a:rPr>
              <a:t>Чтобы найти скорость, надо путь разделить на время.</a:t>
            </a:r>
          </a:p>
        </p:txBody>
      </p:sp>
      <p:grpSp>
        <p:nvGrpSpPr>
          <p:cNvPr id="23558" name="Группа 19"/>
          <p:cNvGrpSpPr>
            <a:grpSpLocks/>
          </p:cNvGrpSpPr>
          <p:nvPr/>
        </p:nvGrpSpPr>
        <p:grpSpPr bwMode="auto">
          <a:xfrm>
            <a:off x="533400" y="762000"/>
            <a:ext cx="4876800" cy="5562600"/>
            <a:chOff x="1143000" y="3581400"/>
            <a:chExt cx="2819400" cy="2590800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1143000" y="3581400"/>
              <a:ext cx="2819400" cy="2590800"/>
            </a:xfrm>
            <a:prstGeom prst="triangle">
              <a:avLst/>
            </a:prstGeom>
            <a:solidFill>
              <a:srgbClr val="C3FD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2" name="Прямая соединительная линия 11"/>
            <p:cNvCxnSpPr>
              <a:stCxn id="10" idx="1"/>
              <a:endCxn id="10" idx="5"/>
            </p:cNvCxnSpPr>
            <p:nvPr/>
          </p:nvCxnSpPr>
          <p:spPr>
            <a:xfrm rot="10800000" flipH="1">
              <a:off x="1847850" y="4876800"/>
              <a:ext cx="14097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10" idx="3"/>
            </p:cNvCxnSpPr>
            <p:nvPr/>
          </p:nvCxnSpPr>
          <p:spPr>
            <a:xfrm rot="16200000" flipH="1">
              <a:off x="1885727" y="5505227"/>
              <a:ext cx="1295400" cy="3854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879850"/>
            <a:ext cx="1295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6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581400"/>
            <a:ext cx="8382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6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295400"/>
            <a:ext cx="762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Прямоугольник 26"/>
          <p:cNvSpPr>
            <a:spLocks noChangeArrowheads="1"/>
          </p:cNvSpPr>
          <p:nvPr/>
        </p:nvSpPr>
        <p:spPr bwMode="auto">
          <a:xfrm>
            <a:off x="838200" y="5562600"/>
            <a:ext cx="2249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скорость</a:t>
            </a:r>
            <a:endParaRPr lang="ru-RU" sz="4000"/>
          </a:p>
        </p:txBody>
      </p:sp>
      <p:sp>
        <p:nvSpPr>
          <p:cNvPr id="23566" name="Прямоугольник 27"/>
          <p:cNvSpPr>
            <a:spLocks noChangeArrowheads="1"/>
          </p:cNvSpPr>
          <p:nvPr/>
        </p:nvSpPr>
        <p:spPr bwMode="auto">
          <a:xfrm>
            <a:off x="2286000" y="2667000"/>
            <a:ext cx="1368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8000"/>
                </a:solidFill>
              </a:rPr>
              <a:t>путь</a:t>
            </a:r>
            <a:endParaRPr lang="ru-RU" sz="4400"/>
          </a:p>
        </p:txBody>
      </p:sp>
      <p:sp>
        <p:nvSpPr>
          <p:cNvPr id="23567" name="Прямоугольник 28"/>
          <p:cNvSpPr>
            <a:spLocks noChangeArrowheads="1"/>
          </p:cNvSpPr>
          <p:nvPr/>
        </p:nvSpPr>
        <p:spPr bwMode="auto">
          <a:xfrm>
            <a:off x="3200400" y="5638800"/>
            <a:ext cx="1601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время</a:t>
            </a:r>
            <a:endParaRPr lang="ru-RU" sz="4000"/>
          </a:p>
        </p:txBody>
      </p:sp>
      <p:sp>
        <p:nvSpPr>
          <p:cNvPr id="235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69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124200"/>
            <a:ext cx="2286000" cy="1009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3570" name="TextBox 31"/>
          <p:cNvSpPr txBox="1">
            <a:spLocks noChangeArrowheads="1"/>
          </p:cNvSpPr>
          <p:nvPr/>
        </p:nvSpPr>
        <p:spPr bwMode="auto">
          <a:xfrm>
            <a:off x="4800600" y="4191000"/>
            <a:ext cx="3962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8000"/>
                </a:solidFill>
              </a:rPr>
              <a:t>Чтобы найти путь, надо скорость умножить на время</a:t>
            </a:r>
            <a:r>
              <a:rPr lang="ru-RU" sz="2800" b="1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357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7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73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685800"/>
            <a:ext cx="1485900" cy="9588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75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5486400"/>
            <a:ext cx="1828800" cy="7588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4593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579" name="Группа 4"/>
          <p:cNvGrpSpPr>
            <a:grpSpLocks/>
          </p:cNvGrpSpPr>
          <p:nvPr/>
        </p:nvGrpSpPr>
        <p:grpSpPr bwMode="auto">
          <a:xfrm>
            <a:off x="533400" y="762000"/>
            <a:ext cx="4876800" cy="5562600"/>
            <a:chOff x="1143000" y="3581400"/>
            <a:chExt cx="2819400" cy="2590800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1143000" y="3581400"/>
              <a:ext cx="2819400" cy="2590800"/>
            </a:xfrm>
            <a:prstGeom prst="triangle">
              <a:avLst/>
            </a:prstGeom>
            <a:solidFill>
              <a:srgbClr val="C3FD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6" idx="1"/>
              <a:endCxn id="6" idx="5"/>
            </p:cNvCxnSpPr>
            <p:nvPr/>
          </p:nvCxnSpPr>
          <p:spPr>
            <a:xfrm rot="10800000" flipH="1">
              <a:off x="1847850" y="4876800"/>
              <a:ext cx="14097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endCxn id="6" idx="3"/>
            </p:cNvCxnSpPr>
            <p:nvPr/>
          </p:nvCxnSpPr>
          <p:spPr>
            <a:xfrm rot="16200000" flipH="1">
              <a:off x="1885727" y="5505227"/>
              <a:ext cx="1295400" cy="3854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8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990600"/>
            <a:ext cx="1371600" cy="1343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879850"/>
            <a:ext cx="1295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581400"/>
            <a:ext cx="8382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295400"/>
            <a:ext cx="762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12"/>
          <p:cNvSpPr>
            <a:spLocks noChangeArrowheads="1"/>
          </p:cNvSpPr>
          <p:nvPr/>
        </p:nvSpPr>
        <p:spPr bwMode="auto">
          <a:xfrm>
            <a:off x="838200" y="5562600"/>
            <a:ext cx="2249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скорость</a:t>
            </a:r>
            <a:endParaRPr lang="ru-RU" sz="4000"/>
          </a:p>
        </p:txBody>
      </p:sp>
      <p:sp>
        <p:nvSpPr>
          <p:cNvPr id="24585" name="Прямоугольник 13"/>
          <p:cNvSpPr>
            <a:spLocks noChangeArrowheads="1"/>
          </p:cNvSpPr>
          <p:nvPr/>
        </p:nvSpPr>
        <p:spPr bwMode="auto">
          <a:xfrm>
            <a:off x="2286000" y="2667000"/>
            <a:ext cx="1368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8000"/>
                </a:solidFill>
              </a:rPr>
              <a:t>путь</a:t>
            </a:r>
            <a:endParaRPr lang="ru-RU" sz="4400"/>
          </a:p>
        </p:txBody>
      </p:sp>
      <p:sp>
        <p:nvSpPr>
          <p:cNvPr id="24586" name="Прямоугольник 14"/>
          <p:cNvSpPr>
            <a:spLocks noChangeArrowheads="1"/>
          </p:cNvSpPr>
          <p:nvPr/>
        </p:nvSpPr>
        <p:spPr bwMode="auto">
          <a:xfrm>
            <a:off x="3200400" y="5638800"/>
            <a:ext cx="1601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8000"/>
                </a:solidFill>
              </a:rPr>
              <a:t>время</a:t>
            </a:r>
            <a:endParaRPr lang="ru-RU" sz="4000"/>
          </a:p>
        </p:txBody>
      </p:sp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4572000" y="2514600"/>
            <a:ext cx="3962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</a:rPr>
              <a:t>Чтобы найти время, надо путь разделить на скорость.</a:t>
            </a:r>
          </a:p>
        </p:txBody>
      </p:sp>
      <p:sp>
        <p:nvSpPr>
          <p:cNvPr id="245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8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267200"/>
            <a:ext cx="2676525" cy="12287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0"/>
          <a:ext cx="9144000" cy="6863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3810000"/>
                <a:gridCol w="2743200"/>
              </a:tblGrid>
              <a:tr h="10616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8000"/>
                          </a:solidFill>
                        </a:rPr>
                        <a:t>Формулы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Правила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Единицы измерения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932127">
                <a:tc>
                  <a:txBody>
                    <a:bodyPr/>
                    <a:lstStyle/>
                    <a:p>
                      <a:endParaRPr lang="ru-RU" sz="28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8000"/>
                          </a:solidFill>
                        </a:rPr>
                        <a:t>Чтобы найти скорость, надо путь разделить на время.</a:t>
                      </a:r>
                    </a:p>
                    <a:p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932127">
                <a:tc>
                  <a:txBody>
                    <a:bodyPr/>
                    <a:lstStyle/>
                    <a:p>
                      <a:endParaRPr lang="ru-RU" sz="28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8000"/>
                          </a:solidFill>
                        </a:rPr>
                        <a:t>Чтобы найти путь, надо скорость умножить на время</a:t>
                      </a:r>
                      <a:r>
                        <a:rPr lang="ru-RU" sz="2800" b="1" dirty="0" smtClean="0">
                          <a:solidFill>
                            <a:srgbClr val="008000"/>
                          </a:solidFill>
                        </a:rPr>
                        <a:t>.</a:t>
                      </a:r>
                    </a:p>
                    <a:p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932127">
                <a:tc>
                  <a:txBody>
                    <a:bodyPr/>
                    <a:lstStyle/>
                    <a:p>
                      <a:endParaRPr lang="ru-RU" sz="28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dirty="0" smtClean="0">
                          <a:solidFill>
                            <a:srgbClr val="008000"/>
                          </a:solidFill>
                        </a:rPr>
                        <a:t>Чтобы найти время, надо путь разделить на скорость.</a:t>
                      </a:r>
                    </a:p>
                    <a:p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562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143000"/>
            <a:ext cx="1804988" cy="1676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562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657600"/>
            <a:ext cx="2286000" cy="1009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562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181600"/>
            <a:ext cx="1711325" cy="1676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562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7475" y="5334000"/>
            <a:ext cx="2676525" cy="12287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25628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352800"/>
            <a:ext cx="2387600" cy="9906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25629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219200"/>
            <a:ext cx="2228850" cy="14382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061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3400" y="609600"/>
          <a:ext cx="7848600" cy="2209800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Задача 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7" name="Rectangle 18"/>
          <p:cNvSpPr>
            <a:spLocks noChangeArrowheads="1"/>
          </p:cNvSpPr>
          <p:nvPr/>
        </p:nvSpPr>
        <p:spPr bwMode="auto">
          <a:xfrm>
            <a:off x="4114800" y="1905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 </a:t>
            </a:r>
            <a:r>
              <a:rPr lang="ru-RU" sz="800"/>
              <a:t> </a:t>
            </a:r>
            <a:endParaRPr lang="ru-RU"/>
          </a:p>
        </p:txBody>
      </p:sp>
      <p:sp>
        <p:nvSpPr>
          <p:cNvPr id="20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60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600200"/>
            <a:ext cx="8001000" cy="1439863"/>
          </a:xfrm>
          <a:prstGeom prst="rect">
            <a:avLst/>
          </a:prstGeom>
          <a:solidFill>
            <a:srgbClr val="7DFBCB"/>
          </a:solidFill>
          <a:ln w="9525">
            <a:solidFill>
              <a:srgbClr val="99FFCC"/>
            </a:solidFill>
            <a:miter lim="800000"/>
            <a:headEnd/>
            <a:tailEnd/>
          </a:ln>
        </p:spPr>
      </p:pic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1611313" y="3733800"/>
          <a:ext cx="5487987" cy="2025650"/>
        </p:xfrm>
        <a:graphic>
          <a:graphicData uri="http://schemas.openxmlformats.org/presentationml/2006/ole">
            <p:oleObj spid="_x0000_s2050" name="Формула" r:id="rId5" imgW="1066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662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09600" y="1371600"/>
            <a:ext cx="8001000" cy="3657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prstTxWarp prst="textButtonPour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7150">
                  <a:solidFill>
                    <a:srgbClr val="008000"/>
                  </a:solidFill>
                </a:ln>
                <a:solidFill>
                  <a:schemeClr val="accent3"/>
                </a:solidFill>
              </a:rPr>
              <a:t>Решаем задачи </a:t>
            </a:r>
          </a:p>
          <a:p>
            <a:pPr algn="ctr">
              <a:defRPr/>
            </a:pPr>
            <a:r>
              <a:rPr lang="ru-RU" sz="5400" b="1" dirty="0">
                <a:ln w="57150">
                  <a:solidFill>
                    <a:srgbClr val="008000"/>
                  </a:solidFill>
                </a:ln>
                <a:solidFill>
                  <a:schemeClr val="accent3"/>
                </a:solidFill>
              </a:rPr>
              <a:t>на расчет пути</a:t>
            </a:r>
          </a:p>
          <a:p>
            <a:pPr algn="ctr">
              <a:defRPr/>
            </a:pPr>
            <a:r>
              <a:rPr lang="ru-RU" sz="5400" b="1" dirty="0">
                <a:ln w="57150">
                  <a:solidFill>
                    <a:srgbClr val="008000"/>
                  </a:solidFill>
                </a:ln>
                <a:solidFill>
                  <a:schemeClr val="accent3"/>
                </a:solidFill>
              </a:rPr>
              <a:t>и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rgbClr val="FDF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8200" y="4191000"/>
            <a:ext cx="3505200" cy="11430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0" y="3048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>
                  <a:solidFill>
                    <a:srgbClr val="008000"/>
                  </a:solidFill>
                </a:ln>
              </a:rPr>
              <a:t>Задача 1.</a:t>
            </a:r>
            <a:r>
              <a:rPr lang="ru-RU" sz="3200" dirty="0"/>
              <a:t> </a:t>
            </a:r>
          </a:p>
          <a:p>
            <a:pPr>
              <a:defRPr/>
            </a:pPr>
            <a:r>
              <a:rPr lang="ru-RU" sz="3200" dirty="0"/>
              <a:t>Поезд движется равномерно со скоростью</a:t>
            </a:r>
          </a:p>
          <a:p>
            <a:pPr>
              <a:defRPr/>
            </a:pPr>
            <a:r>
              <a:rPr lang="ru-RU" sz="3200" dirty="0" smtClean="0"/>
              <a:t>Какой путь </a:t>
            </a:r>
            <a:r>
              <a:rPr lang="ru-RU" sz="3200" dirty="0"/>
              <a:t>он проходит за 5 с.           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3200400"/>
          <a:ext cx="4375150" cy="990600"/>
        </p:xfrm>
        <a:graphic>
          <a:graphicData uri="http://schemas.openxmlformats.org/presentationml/2006/ole">
            <p:oleObj spid="_x0000_s3074" name="Формула" r:id="rId3" imgW="1739880" imgH="3934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620000" y="609600"/>
          <a:ext cx="911225" cy="882650"/>
        </p:xfrm>
        <a:graphic>
          <a:graphicData uri="http://schemas.openxmlformats.org/presentationml/2006/ole">
            <p:oleObj spid="_x0000_s3075" name="Формула" r:id="rId4" imgW="406080" imgH="39348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0" y="2057400"/>
          <a:ext cx="1295400" cy="1184275"/>
        </p:xfrm>
        <a:graphic>
          <a:graphicData uri="http://schemas.openxmlformats.org/presentationml/2006/ole">
            <p:oleObj spid="_x0000_s3076" name="Формула" r:id="rId5" imgW="444240" imgH="40608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0" y="4267200"/>
          <a:ext cx="1600200" cy="698500"/>
        </p:xfrm>
        <a:graphic>
          <a:graphicData uri="http://schemas.openxmlformats.org/presentationml/2006/ole">
            <p:oleObj spid="_x0000_s3077" name="Формула" r:id="rId6" imgW="279360" imgH="177480" progId="Equation.3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0" y="4114800"/>
            <a:ext cx="15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90500" y="3619500"/>
            <a:ext cx="2667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086100" y="3619500"/>
            <a:ext cx="2667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1828800" y="2133600"/>
            <a:ext cx="533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СИ                     Решение: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724400" y="4038600"/>
          <a:ext cx="3519488" cy="1739900"/>
        </p:xfrm>
        <a:graphic>
          <a:graphicData uri="http://schemas.openxmlformats.org/presentationml/2006/ole">
            <p:oleObj spid="_x0000_s3078" name="Формула" r:id="rId7" imgW="1180800" imgH="583920" progId="Equation.3">
              <p:embed/>
            </p:oleObj>
          </a:graphicData>
        </a:graphic>
      </p:graphicFrame>
      <p:pic>
        <p:nvPicPr>
          <p:cNvPr id="3086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743200"/>
            <a:ext cx="2286000" cy="1009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rgbClr val="FDF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0" y="304800"/>
            <a:ext cx="891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ln>
                  <a:solidFill>
                    <a:srgbClr val="008000"/>
                  </a:solidFill>
                </a:ln>
              </a:rPr>
              <a:t>Задача 2.</a:t>
            </a:r>
          </a:p>
          <a:p>
            <a:pPr>
              <a:defRPr/>
            </a:pPr>
            <a:r>
              <a:rPr lang="ru-RU" sz="3600" dirty="0"/>
              <a:t>Самолет летит со скоростью  </a:t>
            </a:r>
            <a:r>
              <a:rPr lang="ru-RU" sz="3600" dirty="0" smtClean="0"/>
              <a:t>   850 км</a:t>
            </a:r>
            <a:r>
              <a:rPr lang="en-US" sz="3600" dirty="0" smtClean="0"/>
              <a:t>/</a:t>
            </a:r>
            <a:r>
              <a:rPr lang="ru-RU" sz="3600" dirty="0" smtClean="0"/>
              <a:t>ч.           </a:t>
            </a:r>
            <a:endParaRPr lang="ru-RU" sz="3600" dirty="0"/>
          </a:p>
          <a:p>
            <a:pPr>
              <a:defRPr/>
            </a:pPr>
            <a:r>
              <a:rPr lang="ru-RU" sz="3600" dirty="0"/>
              <a:t>За какое время он пройдет 3400 км?</a:t>
            </a:r>
          </a:p>
          <a:p>
            <a:pPr>
              <a:defRPr/>
            </a:pPr>
            <a:endParaRPr lang="ru-RU" sz="3600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0" y="3505200"/>
          <a:ext cx="2025650" cy="1143000"/>
        </p:xfrm>
        <a:graphic>
          <a:graphicData uri="http://schemas.openxmlformats.org/presentationml/2006/ole">
            <p:oleObj spid="_x0000_s4099" name="Формула" r:id="rId3" imgW="698400" imgH="39348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2209800"/>
          <a:ext cx="2184400" cy="1184275"/>
        </p:xfrm>
        <a:graphic>
          <a:graphicData uri="http://schemas.openxmlformats.org/presentationml/2006/ole">
            <p:oleObj spid="_x0000_s4100" name="Формула" r:id="rId4" imgW="749160" imgH="40608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0" y="4648200"/>
          <a:ext cx="1744663" cy="838200"/>
        </p:xfrm>
        <a:graphic>
          <a:graphicData uri="http://schemas.openxmlformats.org/presentationml/2006/ole">
            <p:oleObj spid="_x0000_s4101" name="Формула" r:id="rId5" imgW="253800" imgH="177480" progId="Equation.3">
              <p:embed/>
            </p:oleObj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4495800"/>
            <a:ext cx="2133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800100" y="3695700"/>
            <a:ext cx="2667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07" name="TextBox 16"/>
          <p:cNvSpPr txBox="1">
            <a:spLocks noChangeArrowheads="1"/>
          </p:cNvSpPr>
          <p:nvPr/>
        </p:nvSpPr>
        <p:spPr bwMode="auto">
          <a:xfrm>
            <a:off x="1828800" y="2133600"/>
            <a:ext cx="533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                  Решение:</a:t>
            </a: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819400"/>
            <a:ext cx="1371600" cy="1343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819400" y="4343400"/>
          <a:ext cx="3798888" cy="2286000"/>
        </p:xfrm>
        <a:graphic>
          <a:graphicData uri="http://schemas.openxmlformats.org/presentationml/2006/ole">
            <p:oleObj spid="_x0000_s4102" name="Формула" r:id="rId7" imgW="1307880" imgH="787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rgbClr val="FDFD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29000" y="5181600"/>
            <a:ext cx="5715000" cy="16764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0" y="3048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>
                  <a:solidFill>
                    <a:srgbClr val="008000"/>
                  </a:solidFill>
                </a:ln>
              </a:rPr>
              <a:t>Задача 3.</a:t>
            </a:r>
            <a:r>
              <a:rPr lang="ru-RU" sz="3200" dirty="0"/>
              <a:t> </a:t>
            </a:r>
          </a:p>
          <a:p>
            <a:pPr>
              <a:defRPr/>
            </a:pPr>
            <a:r>
              <a:rPr lang="ru-RU" sz="3200" dirty="0"/>
              <a:t>Поезд движется равномерно со скоростью</a:t>
            </a:r>
          </a:p>
          <a:p>
            <a:pPr>
              <a:defRPr/>
            </a:pPr>
            <a:r>
              <a:rPr lang="ru-RU" sz="3200" dirty="0" smtClean="0"/>
              <a:t>Какой </a:t>
            </a:r>
            <a:r>
              <a:rPr lang="ru-RU" sz="3200" dirty="0"/>
              <a:t>путь он проходит за 20 мин.?           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3733800"/>
          <a:ext cx="5462588" cy="1219200"/>
        </p:xfrm>
        <a:graphic>
          <a:graphicData uri="http://schemas.openxmlformats.org/presentationml/2006/ole">
            <p:oleObj spid="_x0000_s5122" name="Формула" r:id="rId3" imgW="1765080" imgH="39348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0" y="2286000"/>
          <a:ext cx="5256213" cy="1184275"/>
        </p:xfrm>
        <a:graphic>
          <a:graphicData uri="http://schemas.openxmlformats.org/presentationml/2006/ole">
            <p:oleObj spid="_x0000_s5123" name="Формула" r:id="rId4" imgW="1803240" imgH="40608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5791200"/>
          <a:ext cx="1600200" cy="698500"/>
        </p:xfrm>
        <a:graphic>
          <a:graphicData uri="http://schemas.openxmlformats.org/presentationml/2006/ole">
            <p:oleObj spid="_x0000_s5124" name="Формула" r:id="rId5" imgW="279360" imgH="177480" progId="Equation.3">
              <p:embed/>
            </p:oleObj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0" y="5562600"/>
            <a:ext cx="2209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42900" y="4229100"/>
            <a:ext cx="3733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32" name="TextBox 7"/>
          <p:cNvSpPr txBox="1">
            <a:spLocks noChangeArrowheads="1"/>
          </p:cNvSpPr>
          <p:nvPr/>
        </p:nvSpPr>
        <p:spPr bwMode="auto">
          <a:xfrm>
            <a:off x="1828800" y="21336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    СИ                            Решение: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505200" y="5118100"/>
          <a:ext cx="5638800" cy="1739900"/>
        </p:xfrm>
        <a:graphic>
          <a:graphicData uri="http://schemas.openxmlformats.org/presentationml/2006/ole">
            <p:oleObj spid="_x0000_s5125" name="Формула" r:id="rId6" imgW="1828800" imgH="583920" progId="Equation.3">
              <p:embed/>
            </p:oleObj>
          </a:graphicData>
        </a:graphic>
      </p:graphicFrame>
      <p:pic>
        <p:nvPicPr>
          <p:cNvPr id="5133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667000"/>
            <a:ext cx="2286000" cy="1009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7605713" y="609600"/>
          <a:ext cx="939800" cy="882650"/>
        </p:xfrm>
        <a:graphic>
          <a:graphicData uri="http://schemas.openxmlformats.org/presentationml/2006/ole">
            <p:oleObj spid="_x0000_s5126" name="Формула" r:id="rId8" imgW="419040" imgH="393480" progId="Equation.3">
              <p:embed/>
            </p:oleObj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4191000" y="3657600"/>
            <a:ext cx="2590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00200" y="2362200"/>
            <a:ext cx="6324600" cy="33528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148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6151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09600" y="533400"/>
            <a:ext cx="7848600" cy="1932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3600" b="1" dirty="0">
                <a:ln>
                  <a:solidFill>
                    <a:srgbClr val="008000"/>
                  </a:solidFill>
                </a:ln>
                <a:solidFill>
                  <a:srgbClr val="000000"/>
                </a:solidFill>
                <a:cs typeface="Times New Roman" pitchFamily="18" charset="0"/>
              </a:rPr>
              <a:t>Задача 4.</a:t>
            </a:r>
          </a:p>
          <a:p>
            <a:pPr algn="just">
              <a:lnSpc>
                <a:spcPct val="115000"/>
              </a:lnSpc>
              <a:defRPr/>
            </a:pP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cs typeface="Times New Roman" pitchFamily="18" charset="0"/>
              </a:rPr>
              <a:t>Скорость волка 40 км/ч, а автомобиля 20 м/с. Кто из них быстрее?</a:t>
            </a:r>
            <a:endParaRPr lang="ru-RU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752600" y="2590800"/>
          <a:ext cx="6140450" cy="3276600"/>
        </p:xfrm>
        <a:graphic>
          <a:graphicData uri="http://schemas.openxmlformats.org/presentationml/2006/ole">
            <p:oleObj spid="_x0000_s6146" name="Документ" r:id="rId4" imgW="6093923" imgH="3437521" progId="Word.Document.12">
              <p:embed/>
            </p:oleObj>
          </a:graphicData>
        </a:graphic>
      </p:graphicFrame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1219200" y="5715000"/>
            <a:ext cx="670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Автомобиль быстрее волка.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7652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3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/>
              <a:t>А теперь выполните самостоятельную работу! Удачи!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1638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62000" y="1371600"/>
            <a:ext cx="7543800" cy="36576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none">
            <a:prstTxWarp prst="textButtonPour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solidFill>
                    <a:srgbClr val="008000"/>
                  </a:solidFill>
                </a:ln>
                <a:solidFill>
                  <a:srgbClr val="3B4A1E"/>
                </a:solidFill>
              </a:rPr>
              <a:t>Повторим</a:t>
            </a:r>
          </a:p>
          <a:p>
            <a:pPr algn="ctr">
              <a:defRPr/>
            </a:pPr>
            <a:r>
              <a:rPr lang="ru-RU" sz="5400" b="1" dirty="0">
                <a:ln>
                  <a:solidFill>
                    <a:srgbClr val="008000"/>
                  </a:solidFill>
                </a:ln>
                <a:solidFill>
                  <a:srgbClr val="3B4A1E"/>
                </a:solidFill>
              </a:rPr>
              <a:t> ранее </a:t>
            </a:r>
          </a:p>
          <a:p>
            <a:pPr algn="ctr">
              <a:defRPr/>
            </a:pPr>
            <a:r>
              <a:rPr lang="ru-RU" sz="5400" b="1" dirty="0">
                <a:ln>
                  <a:solidFill>
                    <a:srgbClr val="008000"/>
                  </a:solidFill>
                </a:ln>
                <a:solidFill>
                  <a:srgbClr val="3B4A1E"/>
                </a:solidFill>
              </a:rPr>
              <a:t>изученное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17415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92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 smtClean="0"/>
              <a:t> </a:t>
            </a:r>
            <a:r>
              <a:rPr lang="ru-RU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Механическое </a:t>
            </a:r>
            <a:r>
              <a:rPr lang="ru-RU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движение 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это изменение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положения 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тела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пространстве относительно 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других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тел с 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течением времени </a:t>
            </a:r>
          </a:p>
        </p:txBody>
      </p:sp>
      <p:pic>
        <p:nvPicPr>
          <p:cNvPr id="15371" name="Picture 11" descr="ag0018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0" y="5334000"/>
            <a:ext cx="1676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9" descr="9m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200400"/>
            <a:ext cx="33528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witch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06475" y="3962400"/>
            <a:ext cx="20129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98334 0.0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667 -0.13935 L -0.60399 -0.03264 C -0.53854 -0.00856 -0.44045 0.00533 -0.33837 0.00533 C -0.2217 0.00533 -0.12865 -0.00856 -0.06302 -0.03264 L 0.25 -0.13935 " pathEditMode="relative" rAng="0" ptsTypes="FffFF">
                                      <p:cBhvr>
                                        <p:cTn id="9" dur="5000" spd="-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1.1 -0.0034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18443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609600" y="2514600"/>
            <a:ext cx="7315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</a:rPr>
              <a:t>2. Колебания маятника. </a:t>
            </a:r>
          </a:p>
          <a:p>
            <a:r>
              <a:rPr lang="ru-RU" sz="2800" b="1" i="1">
                <a:solidFill>
                  <a:srgbClr val="008000"/>
                </a:solidFill>
              </a:rPr>
              <a:t>3. Течение воды.</a:t>
            </a:r>
          </a:p>
          <a:p>
            <a:r>
              <a:rPr lang="ru-RU" sz="2800" b="1" i="1">
                <a:solidFill>
                  <a:srgbClr val="008000"/>
                </a:solidFill>
              </a:rPr>
              <a:t>4. Перемещение воздуха (ветер). </a:t>
            </a:r>
          </a:p>
          <a:p>
            <a:r>
              <a:rPr lang="ru-RU" sz="2800" b="1" i="1">
                <a:solidFill>
                  <a:srgbClr val="008000"/>
                </a:solidFill>
              </a:rPr>
              <a:t>5. Перемещение отдельной молекулы.</a:t>
            </a: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914400" y="457200"/>
            <a:ext cx="7327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8000"/>
                </a:solidFill>
              </a:rPr>
              <a:t>ПРИМЕРЫ МЕХАНИЧЕСКОГО </a:t>
            </a:r>
          </a:p>
          <a:p>
            <a:pPr algn="ctr"/>
            <a:r>
              <a:rPr lang="ru-RU" sz="3600" b="1">
                <a:solidFill>
                  <a:srgbClr val="008000"/>
                </a:solidFill>
              </a:rPr>
              <a:t>ДВИЖЕНИЯ</a:t>
            </a: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609600" y="1600200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8000"/>
                </a:solidFill>
              </a:rPr>
              <a:t>1. Движение относительно Земли человека, автомобиля, самолета. 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/>
          <a:srcRect r="57623"/>
          <a:stretch>
            <a:fillRect/>
          </a:stretch>
        </p:blipFill>
        <p:spPr bwMode="auto">
          <a:xfrm>
            <a:off x="6400800" y="4419600"/>
            <a:ext cx="1676400" cy="177165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419600"/>
            <a:ext cx="1417638" cy="17716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495800"/>
            <a:ext cx="2228850" cy="16764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419600"/>
            <a:ext cx="1408113" cy="1760538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18442" name="Рисунок 11" descr="Рисунок1.JPG"/>
          <p:cNvPicPr>
            <a:picLocks noChangeAspect="1"/>
          </p:cNvPicPr>
          <p:nvPr/>
        </p:nvPicPr>
        <p:blipFill>
          <a:blip r:embed="rId7" cstate="print"/>
          <a:srcRect l="50000" t="24600" r="11212" b="41800"/>
          <a:stretch>
            <a:fillRect/>
          </a:stretch>
        </p:blipFill>
        <p:spPr bwMode="auto">
          <a:xfrm>
            <a:off x="5943600" y="2133600"/>
            <a:ext cx="2438400" cy="16002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19462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990600" y="609600"/>
            <a:ext cx="7086600" cy="13239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cs typeface="Times New Roman" pitchFamily="18" charset="0"/>
              </a:rPr>
              <a:t> </a:t>
            </a:r>
            <a:r>
              <a:rPr lang="ru-RU" sz="4000" b="1" u="sng" dirty="0">
                <a:cs typeface="Times New Roman" pitchFamily="18" charset="0"/>
              </a:rPr>
              <a:t>Траектория</a:t>
            </a:r>
            <a:r>
              <a:rPr lang="ru-RU" sz="4000" dirty="0">
                <a:cs typeface="Times New Roman" pitchFamily="18" charset="0"/>
              </a:rPr>
              <a:t> – линия, вдоль которой движется тело. </a:t>
            </a:r>
          </a:p>
        </p:txBody>
      </p:sp>
      <p:pic>
        <p:nvPicPr>
          <p:cNvPr id="19460" name="Рисунок 12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45608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895600"/>
            <a:ext cx="3906838" cy="2895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1035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219200" y="9144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</p:txBody>
      </p:sp>
      <p:grpSp>
        <p:nvGrpSpPr>
          <p:cNvPr id="1029" name="Группа 9"/>
          <p:cNvGrpSpPr>
            <a:grpSpLocks/>
          </p:cNvGrpSpPr>
          <p:nvPr/>
        </p:nvGrpSpPr>
        <p:grpSpPr bwMode="auto">
          <a:xfrm>
            <a:off x="5181600" y="3657600"/>
            <a:ext cx="2813050" cy="1143000"/>
            <a:chOff x="1052945" y="2001982"/>
            <a:chExt cx="4488873" cy="1284142"/>
          </a:xfrm>
        </p:grpSpPr>
        <p:sp>
          <p:nvSpPr>
            <p:cNvPr id="8" name="Полилиния 7"/>
            <p:cNvSpPr/>
            <p:nvPr/>
          </p:nvSpPr>
          <p:spPr>
            <a:xfrm>
              <a:off x="1052945" y="2001982"/>
              <a:ext cx="4488873" cy="1268091"/>
            </a:xfrm>
            <a:custGeom>
              <a:avLst/>
              <a:gdLst>
                <a:gd name="connsiteX0" fmla="*/ 0 w 4488873"/>
                <a:gd name="connsiteY0" fmla="*/ 1267691 h 1267691"/>
                <a:gd name="connsiteX1" fmla="*/ 277091 w 4488873"/>
                <a:gd name="connsiteY1" fmla="*/ 574963 h 1267691"/>
                <a:gd name="connsiteX2" fmla="*/ 290946 w 4488873"/>
                <a:gd name="connsiteY2" fmla="*/ 561109 h 1267691"/>
                <a:gd name="connsiteX3" fmla="*/ 845128 w 4488873"/>
                <a:gd name="connsiteY3" fmla="*/ 339436 h 1267691"/>
                <a:gd name="connsiteX4" fmla="*/ 1274619 w 4488873"/>
                <a:gd name="connsiteY4" fmla="*/ 671945 h 1267691"/>
                <a:gd name="connsiteX5" fmla="*/ 1357746 w 4488873"/>
                <a:gd name="connsiteY5" fmla="*/ 699654 h 1267691"/>
                <a:gd name="connsiteX6" fmla="*/ 1496291 w 4488873"/>
                <a:gd name="connsiteY6" fmla="*/ 644236 h 1267691"/>
                <a:gd name="connsiteX7" fmla="*/ 1607128 w 4488873"/>
                <a:gd name="connsiteY7" fmla="*/ 325582 h 1267691"/>
                <a:gd name="connsiteX8" fmla="*/ 1759528 w 4488873"/>
                <a:gd name="connsiteY8" fmla="*/ 90054 h 1267691"/>
                <a:gd name="connsiteX9" fmla="*/ 2008910 w 4488873"/>
                <a:gd name="connsiteY9" fmla="*/ 6927 h 1267691"/>
                <a:gd name="connsiteX10" fmla="*/ 2244437 w 4488873"/>
                <a:gd name="connsiteY10" fmla="*/ 48491 h 1267691"/>
                <a:gd name="connsiteX11" fmla="*/ 2466110 w 4488873"/>
                <a:gd name="connsiteY11" fmla="*/ 297873 h 1267691"/>
                <a:gd name="connsiteX12" fmla="*/ 2909455 w 4488873"/>
                <a:gd name="connsiteY12" fmla="*/ 284018 h 1267691"/>
                <a:gd name="connsiteX13" fmla="*/ 3380510 w 4488873"/>
                <a:gd name="connsiteY13" fmla="*/ 34636 h 1267691"/>
                <a:gd name="connsiteX14" fmla="*/ 4184073 w 4488873"/>
                <a:gd name="connsiteY14" fmla="*/ 214745 h 1267691"/>
                <a:gd name="connsiteX15" fmla="*/ 4488873 w 4488873"/>
                <a:gd name="connsiteY15" fmla="*/ 602673 h 126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8873" h="1267691">
                  <a:moveTo>
                    <a:pt x="0" y="1267691"/>
                  </a:moveTo>
                  <a:cubicBezTo>
                    <a:pt x="92364" y="1036782"/>
                    <a:pt x="228600" y="692727"/>
                    <a:pt x="277091" y="574963"/>
                  </a:cubicBezTo>
                  <a:cubicBezTo>
                    <a:pt x="325582" y="457199"/>
                    <a:pt x="196273" y="600363"/>
                    <a:pt x="290946" y="561109"/>
                  </a:cubicBezTo>
                  <a:cubicBezTo>
                    <a:pt x="385619" y="521855"/>
                    <a:pt x="681183" y="320963"/>
                    <a:pt x="845128" y="339436"/>
                  </a:cubicBezTo>
                  <a:cubicBezTo>
                    <a:pt x="1009074" y="357909"/>
                    <a:pt x="1189183" y="611909"/>
                    <a:pt x="1274619" y="671945"/>
                  </a:cubicBezTo>
                  <a:cubicBezTo>
                    <a:pt x="1360055" y="731981"/>
                    <a:pt x="1320801" y="704272"/>
                    <a:pt x="1357746" y="699654"/>
                  </a:cubicBezTo>
                  <a:cubicBezTo>
                    <a:pt x="1394691" y="695036"/>
                    <a:pt x="1454727" y="706581"/>
                    <a:pt x="1496291" y="644236"/>
                  </a:cubicBezTo>
                  <a:cubicBezTo>
                    <a:pt x="1537855" y="581891"/>
                    <a:pt x="1563255" y="417946"/>
                    <a:pt x="1607128" y="325582"/>
                  </a:cubicBezTo>
                  <a:cubicBezTo>
                    <a:pt x="1651001" y="233218"/>
                    <a:pt x="1692564" y="143163"/>
                    <a:pt x="1759528" y="90054"/>
                  </a:cubicBezTo>
                  <a:cubicBezTo>
                    <a:pt x="1826492" y="36945"/>
                    <a:pt x="1928092" y="13854"/>
                    <a:pt x="2008910" y="6927"/>
                  </a:cubicBezTo>
                  <a:cubicBezTo>
                    <a:pt x="2089728" y="0"/>
                    <a:pt x="2168237" y="0"/>
                    <a:pt x="2244437" y="48491"/>
                  </a:cubicBezTo>
                  <a:cubicBezTo>
                    <a:pt x="2320637" y="96982"/>
                    <a:pt x="2355274" y="258619"/>
                    <a:pt x="2466110" y="297873"/>
                  </a:cubicBezTo>
                  <a:cubicBezTo>
                    <a:pt x="2576946" y="337127"/>
                    <a:pt x="2757055" y="327891"/>
                    <a:pt x="2909455" y="284018"/>
                  </a:cubicBezTo>
                  <a:cubicBezTo>
                    <a:pt x="3061855" y="240145"/>
                    <a:pt x="3168074" y="46181"/>
                    <a:pt x="3380510" y="34636"/>
                  </a:cubicBezTo>
                  <a:cubicBezTo>
                    <a:pt x="3592946" y="23091"/>
                    <a:pt x="3999346" y="120072"/>
                    <a:pt x="4184073" y="214745"/>
                  </a:cubicBezTo>
                  <a:cubicBezTo>
                    <a:pt x="4368800" y="309418"/>
                    <a:pt x="4488873" y="602673"/>
                    <a:pt x="4488873" y="60267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1073211" y="2644053"/>
              <a:ext cx="4428076" cy="64207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0" name="TextBox 9"/>
          <p:cNvSpPr txBox="1">
            <a:spLocks noChangeArrowheads="1"/>
          </p:cNvSpPr>
          <p:nvPr/>
        </p:nvSpPr>
        <p:spPr bwMode="auto">
          <a:xfrm rot="-509898">
            <a:off x="4283075" y="4425950"/>
            <a:ext cx="43386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Перемещение </a:t>
            </a:r>
          </a:p>
          <a:p>
            <a:pPr algn="ctr"/>
            <a:r>
              <a:rPr lang="ru-RU" sz="2400" b="1"/>
              <a:t>–вектор, соединяющий </a:t>
            </a:r>
          </a:p>
          <a:p>
            <a:pPr algn="ctr"/>
            <a:r>
              <a:rPr lang="ru-RU" sz="2400" b="1"/>
              <a:t>начальное положение тела </a:t>
            </a:r>
          </a:p>
          <a:p>
            <a:pPr algn="ctr"/>
            <a:r>
              <a:rPr lang="ru-RU" sz="2400" b="1"/>
              <a:t>с конечным.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750292">
            <a:off x="5140230" y="3699100"/>
            <a:ext cx="2911145" cy="646331"/>
          </a:xfrm>
          <a:prstGeom prst="rect">
            <a:avLst/>
          </a:prstGeom>
        </p:spPr>
        <p:txBody>
          <a:bodyPr>
            <a:prstTxWarp prst="textCurveDown">
              <a:avLst/>
            </a:prstTxWarp>
            <a:spAutoFit/>
          </a:bodyPr>
          <a:lstStyle/>
          <a:p>
            <a:pPr>
              <a:defRPr/>
            </a:pPr>
            <a:r>
              <a:rPr lang="ru-RU" sz="3600" b="1" dirty="0">
                <a:cs typeface="Times New Roman" pitchFamily="18" charset="0"/>
              </a:rPr>
              <a:t>траектория</a:t>
            </a:r>
          </a:p>
        </p:txBody>
      </p:sp>
      <p:sp>
        <p:nvSpPr>
          <p:cNvPr id="1032" name="Прямоугольник 11"/>
          <p:cNvSpPr>
            <a:spLocks noChangeArrowheads="1"/>
          </p:cNvSpPr>
          <p:nvPr/>
        </p:nvSpPr>
        <p:spPr bwMode="auto">
          <a:xfrm>
            <a:off x="609600" y="1066800"/>
            <a:ext cx="7924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solidFill>
                  <a:srgbClr val="008000"/>
                </a:solidFill>
              </a:rPr>
              <a:t>S- </a:t>
            </a:r>
            <a:r>
              <a:rPr lang="ru-RU" sz="4000" b="1" i="1" u="sng">
                <a:solidFill>
                  <a:srgbClr val="008000"/>
                </a:solidFill>
              </a:rPr>
              <a:t>пройденный</a:t>
            </a:r>
            <a:r>
              <a:rPr lang="ru-RU" sz="4000" b="1" i="1">
                <a:solidFill>
                  <a:srgbClr val="008000"/>
                </a:solidFill>
              </a:rPr>
              <a:t> </a:t>
            </a:r>
            <a:r>
              <a:rPr lang="ru-RU" sz="4000" b="1" i="1" u="sng">
                <a:solidFill>
                  <a:srgbClr val="008000"/>
                </a:solidFill>
              </a:rPr>
              <a:t>путь</a:t>
            </a:r>
            <a:r>
              <a:rPr lang="ru-RU" sz="4000" b="1" i="1">
                <a:solidFill>
                  <a:srgbClr val="008000"/>
                </a:solidFill>
              </a:rPr>
              <a:t>-</a:t>
            </a:r>
          </a:p>
          <a:p>
            <a:pPr algn="ctr"/>
            <a:r>
              <a:rPr lang="ru-RU" sz="4000" b="1" i="1">
                <a:solidFill>
                  <a:srgbClr val="008000"/>
                </a:solidFill>
              </a:rPr>
              <a:t>длина траектории, по которой движется тело</a:t>
            </a:r>
            <a:r>
              <a:rPr lang="ru-RU" sz="2800" b="1" i="1">
                <a:solidFill>
                  <a:srgbClr val="008000"/>
                </a:solidFill>
              </a:rPr>
              <a:t>. 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066800" y="3200400"/>
          <a:ext cx="3082925" cy="1600200"/>
        </p:xfrm>
        <a:graphic>
          <a:graphicData uri="http://schemas.openxmlformats.org/presentationml/2006/ole">
            <p:oleObj spid="_x0000_s1026" name="Формула" r:id="rId4" imgW="4572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0495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642938" y="1214438"/>
            <a:ext cx="76438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dirty="0" smtClean="0"/>
              <a:t> </a:t>
            </a:r>
            <a:r>
              <a:rPr lang="ru-RU" sz="4000" dirty="0"/>
              <a:t>Движение точки называется  </a:t>
            </a:r>
            <a:r>
              <a:rPr lang="ru-RU" sz="4000" b="1" dirty="0" smtClean="0"/>
              <a:t>равномерным</a:t>
            </a:r>
            <a:r>
              <a:rPr lang="ru-RU" sz="4000" dirty="0"/>
              <a:t>, если она за </a:t>
            </a:r>
            <a:r>
              <a:rPr lang="ru-RU" sz="4000" dirty="0" smtClean="0"/>
              <a:t>любые </a:t>
            </a:r>
            <a:r>
              <a:rPr lang="ru-RU" sz="4000" dirty="0"/>
              <a:t>равные промежутки </a:t>
            </a:r>
            <a:r>
              <a:rPr lang="ru-RU" sz="4000" dirty="0" smtClean="0"/>
              <a:t>времени </a:t>
            </a:r>
            <a:r>
              <a:rPr lang="ru-RU" sz="4000" dirty="0"/>
              <a:t>проходит 	одинаковые </a:t>
            </a:r>
            <a:r>
              <a:rPr lang="ru-RU" sz="4000" dirty="0" smtClean="0"/>
              <a:t>пути</a:t>
            </a:r>
            <a:r>
              <a:rPr lang="ru-RU" sz="4000" dirty="0"/>
              <a:t>.</a:t>
            </a:r>
          </a:p>
        </p:txBody>
      </p:sp>
      <p:grpSp>
        <p:nvGrpSpPr>
          <p:cNvPr id="20484" name="Группа 16"/>
          <p:cNvGrpSpPr>
            <a:grpSpLocks/>
          </p:cNvGrpSpPr>
          <p:nvPr/>
        </p:nvGrpSpPr>
        <p:grpSpPr bwMode="auto">
          <a:xfrm>
            <a:off x="1571625" y="4786313"/>
            <a:ext cx="5286375" cy="214312"/>
            <a:chOff x="1571604" y="4786322"/>
            <a:chExt cx="5286412" cy="214314"/>
          </a:xfrm>
        </p:grpSpPr>
        <p:grpSp>
          <p:nvGrpSpPr>
            <p:cNvPr id="20485" name="Группа 10"/>
            <p:cNvGrpSpPr>
              <a:grpSpLocks/>
            </p:cNvGrpSpPr>
            <p:nvPr/>
          </p:nvGrpSpPr>
          <p:grpSpPr bwMode="auto">
            <a:xfrm>
              <a:off x="1571604" y="4786322"/>
              <a:ext cx="2357454" cy="214314"/>
              <a:chOff x="1571604" y="4786322"/>
              <a:chExt cx="2357454" cy="214314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57160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28598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00036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71474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0486" name="Группа 11"/>
            <p:cNvGrpSpPr>
              <a:grpSpLocks/>
            </p:cNvGrpSpPr>
            <p:nvPr/>
          </p:nvGrpSpPr>
          <p:grpSpPr bwMode="auto">
            <a:xfrm>
              <a:off x="4500562" y="4786322"/>
              <a:ext cx="2357454" cy="214314"/>
              <a:chOff x="1571604" y="4786322"/>
              <a:chExt cx="2357454" cy="214314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57160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28598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300036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371474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4"/>
          <p:cNvSpPr>
            <a:spLocks noChangeAspect="1" noEditPoints="1"/>
          </p:cNvSpPr>
          <p:nvPr/>
        </p:nvSpPr>
        <p:spPr bwMode="auto">
          <a:xfrm>
            <a:off x="123825" y="93663"/>
            <a:ext cx="8893175" cy="6670675"/>
          </a:xfrm>
          <a:custGeom>
            <a:avLst/>
            <a:gdLst>
              <a:gd name="T0" fmla="*/ 0 w 6400"/>
              <a:gd name="T1" fmla="*/ 2147483647 h 4480"/>
              <a:gd name="T2" fmla="*/ 2147483647 w 6400"/>
              <a:gd name="T3" fmla="*/ 0 h 4480"/>
              <a:gd name="T4" fmla="*/ 2147483647 w 6400"/>
              <a:gd name="T5" fmla="*/ 2147483647 h 4480"/>
              <a:gd name="T6" fmla="*/ 2147483647 w 6400"/>
              <a:gd name="T7" fmla="*/ 2147483647 h 4480"/>
              <a:gd name="T8" fmla="*/ 2147483647 w 6400"/>
              <a:gd name="T9" fmla="*/ 2147483647 h 4480"/>
              <a:gd name="T10" fmla="*/ 2147483647 w 6400"/>
              <a:gd name="T11" fmla="*/ 2147483647 h 4480"/>
              <a:gd name="T12" fmla="*/ 2147483647 w 6400"/>
              <a:gd name="T13" fmla="*/ 2147483647 h 4480"/>
              <a:gd name="T14" fmla="*/ 2147483647 w 6400"/>
              <a:gd name="T15" fmla="*/ 2147483647 h 4480"/>
              <a:gd name="T16" fmla="*/ 2147483647 w 6400"/>
              <a:gd name="T17" fmla="*/ 2147483647 h 4480"/>
              <a:gd name="T18" fmla="*/ 2147483647 w 6400"/>
              <a:gd name="T19" fmla="*/ 2147483647 h 4480"/>
              <a:gd name="T20" fmla="*/ 2147483647 w 6400"/>
              <a:gd name="T21" fmla="*/ 2147483647 h 4480"/>
              <a:gd name="T22" fmla="*/ 2147483647 w 6400"/>
              <a:gd name="T23" fmla="*/ 2147483647 h 4480"/>
              <a:gd name="T24" fmla="*/ 2147483647 w 6400"/>
              <a:gd name="T25" fmla="*/ 2147483647 h 4480"/>
              <a:gd name="T26" fmla="*/ 2147483647 w 6400"/>
              <a:gd name="T27" fmla="*/ 2147483647 h 4480"/>
              <a:gd name="T28" fmla="*/ 2147483647 w 6400"/>
              <a:gd name="T29" fmla="*/ 2147483647 h 4480"/>
              <a:gd name="T30" fmla="*/ 2147483647 w 6400"/>
              <a:gd name="T31" fmla="*/ 2147483647 h 4480"/>
              <a:gd name="T32" fmla="*/ 2147483647 w 6400"/>
              <a:gd name="T33" fmla="*/ 2147483647 h 4480"/>
              <a:gd name="T34" fmla="*/ 2147483647 w 6400"/>
              <a:gd name="T35" fmla="*/ 2147483647 h 4480"/>
              <a:gd name="T36" fmla="*/ 2147483647 w 6400"/>
              <a:gd name="T37" fmla="*/ 2147483647 h 4480"/>
              <a:gd name="T38" fmla="*/ 2147483647 w 6400"/>
              <a:gd name="T39" fmla="*/ 2147483647 h 4480"/>
              <a:gd name="T40" fmla="*/ 2147483647 w 6400"/>
              <a:gd name="T41" fmla="*/ 2147483647 h 4480"/>
              <a:gd name="T42" fmla="*/ 2147483647 w 6400"/>
              <a:gd name="T43" fmla="*/ 2147483647 h 4480"/>
              <a:gd name="T44" fmla="*/ 2147483647 w 6400"/>
              <a:gd name="T45" fmla="*/ 2147483647 h 4480"/>
              <a:gd name="T46" fmla="*/ 2147483647 w 6400"/>
              <a:gd name="T47" fmla="*/ 2147483647 h 4480"/>
              <a:gd name="T48" fmla="*/ 2147483647 w 6400"/>
              <a:gd name="T49" fmla="*/ 2147483647 h 4480"/>
              <a:gd name="T50" fmla="*/ 2147483647 w 6400"/>
              <a:gd name="T51" fmla="*/ 2147483647 h 4480"/>
              <a:gd name="T52" fmla="*/ 2147483647 w 6400"/>
              <a:gd name="T53" fmla="*/ 2147483647 h 4480"/>
              <a:gd name="T54" fmla="*/ 2147483647 w 6400"/>
              <a:gd name="T55" fmla="*/ 2147483647 h 4480"/>
              <a:gd name="T56" fmla="*/ 2147483647 w 6400"/>
              <a:gd name="T57" fmla="*/ 2147483647 h 4480"/>
              <a:gd name="T58" fmla="*/ 2147483647 w 6400"/>
              <a:gd name="T59" fmla="*/ 2147483647 h 4480"/>
              <a:gd name="T60" fmla="*/ 2147483647 w 6400"/>
              <a:gd name="T61" fmla="*/ 2147483647 h 4480"/>
              <a:gd name="T62" fmla="*/ 2147483647 w 6400"/>
              <a:gd name="T63" fmla="*/ 2147483647 h 4480"/>
              <a:gd name="T64" fmla="*/ 2147483647 w 6400"/>
              <a:gd name="T65" fmla="*/ 2147483647 h 4480"/>
              <a:gd name="T66" fmla="*/ 2147483647 w 6400"/>
              <a:gd name="T67" fmla="*/ 2147483647 h 4480"/>
              <a:gd name="T68" fmla="*/ 2147483647 w 6400"/>
              <a:gd name="T69" fmla="*/ 2147483647 h 4480"/>
              <a:gd name="T70" fmla="*/ 2147483647 w 6400"/>
              <a:gd name="T71" fmla="*/ 2147483647 h 4480"/>
              <a:gd name="T72" fmla="*/ 2147483647 w 6400"/>
              <a:gd name="T73" fmla="*/ 2147483647 h 4480"/>
              <a:gd name="T74" fmla="*/ 2147483647 w 6400"/>
              <a:gd name="T75" fmla="*/ 2147483647 h 4480"/>
              <a:gd name="T76" fmla="*/ 2147483647 w 6400"/>
              <a:gd name="T77" fmla="*/ 2147483647 h 4480"/>
              <a:gd name="T78" fmla="*/ 2147483647 w 6400"/>
              <a:gd name="T79" fmla="*/ 2147483647 h 4480"/>
              <a:gd name="T80" fmla="*/ 2147483647 w 6400"/>
              <a:gd name="T81" fmla="*/ 2147483647 h 4480"/>
              <a:gd name="T82" fmla="*/ 2147483647 w 6400"/>
              <a:gd name="T83" fmla="*/ 2147483647 h 4480"/>
              <a:gd name="T84" fmla="*/ 2147483647 w 6400"/>
              <a:gd name="T85" fmla="*/ 2147483647 h 4480"/>
              <a:gd name="T86" fmla="*/ 2147483647 w 6400"/>
              <a:gd name="T87" fmla="*/ 2147483647 h 4480"/>
              <a:gd name="T88" fmla="*/ 2147483647 w 6400"/>
              <a:gd name="T89" fmla="*/ 2147483647 h 4480"/>
              <a:gd name="T90" fmla="*/ 2147483647 w 6400"/>
              <a:gd name="T91" fmla="*/ 2147483647 h 4480"/>
              <a:gd name="T92" fmla="*/ 2147483647 w 6400"/>
              <a:gd name="T93" fmla="*/ 2147483647 h 4480"/>
              <a:gd name="T94" fmla="*/ 2147483647 w 6400"/>
              <a:gd name="T95" fmla="*/ 2147483647 h 4480"/>
              <a:gd name="T96" fmla="*/ 2147483647 w 6400"/>
              <a:gd name="T97" fmla="*/ 2147483647 h 4480"/>
              <a:gd name="T98" fmla="*/ 2147483647 w 6400"/>
              <a:gd name="T99" fmla="*/ 2147483647 h 4480"/>
              <a:gd name="T100" fmla="*/ 2147483647 w 6400"/>
              <a:gd name="T101" fmla="*/ 2147483647 h 4480"/>
              <a:gd name="T102" fmla="*/ 2147483647 w 6400"/>
              <a:gd name="T103" fmla="*/ 2147483647 h 4480"/>
              <a:gd name="T104" fmla="*/ 2147483647 w 6400"/>
              <a:gd name="T105" fmla="*/ 2147483647 h 4480"/>
              <a:gd name="T106" fmla="*/ 2147483647 w 6400"/>
              <a:gd name="T107" fmla="*/ 2147483647 h 4480"/>
              <a:gd name="T108" fmla="*/ 2147483647 w 6400"/>
              <a:gd name="T109" fmla="*/ 2147483647 h 4480"/>
              <a:gd name="T110" fmla="*/ 2147483647 w 6400"/>
              <a:gd name="T111" fmla="*/ 2147483647 h 4480"/>
              <a:gd name="T112" fmla="*/ 2147483647 w 6400"/>
              <a:gd name="T113" fmla="*/ 2147483647 h 4480"/>
              <a:gd name="T114" fmla="*/ 2147483647 w 6400"/>
              <a:gd name="T115" fmla="*/ 2147483647 h 4480"/>
              <a:gd name="T116" fmla="*/ 2147483647 w 6400"/>
              <a:gd name="T117" fmla="*/ 2147483647 h 448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400"/>
              <a:gd name="T178" fmla="*/ 0 h 4480"/>
              <a:gd name="T179" fmla="*/ 6400 w 6400"/>
              <a:gd name="T180" fmla="*/ 4480 h 448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400" h="4480">
                <a:moveTo>
                  <a:pt x="0" y="0"/>
                </a:moveTo>
                <a:lnTo>
                  <a:pt x="0" y="4480"/>
                </a:lnTo>
                <a:lnTo>
                  <a:pt x="6400" y="4480"/>
                </a:lnTo>
                <a:lnTo>
                  <a:pt x="6400" y="0"/>
                </a:lnTo>
                <a:lnTo>
                  <a:pt x="0" y="0"/>
                </a:lnTo>
                <a:close/>
                <a:moveTo>
                  <a:pt x="6160" y="4000"/>
                </a:moveTo>
                <a:lnTo>
                  <a:pt x="6160" y="4000"/>
                </a:lnTo>
                <a:lnTo>
                  <a:pt x="6136" y="4002"/>
                </a:lnTo>
                <a:lnTo>
                  <a:pt x="6112" y="4004"/>
                </a:lnTo>
                <a:lnTo>
                  <a:pt x="6088" y="4010"/>
                </a:lnTo>
                <a:lnTo>
                  <a:pt x="6066" y="4018"/>
                </a:lnTo>
                <a:lnTo>
                  <a:pt x="6046" y="4028"/>
                </a:lnTo>
                <a:lnTo>
                  <a:pt x="6026" y="4040"/>
                </a:lnTo>
                <a:lnTo>
                  <a:pt x="6008" y="4054"/>
                </a:lnTo>
                <a:lnTo>
                  <a:pt x="5990" y="4070"/>
                </a:lnTo>
                <a:lnTo>
                  <a:pt x="5974" y="4088"/>
                </a:lnTo>
                <a:lnTo>
                  <a:pt x="5960" y="4106"/>
                </a:lnTo>
                <a:lnTo>
                  <a:pt x="5948" y="4126"/>
                </a:lnTo>
                <a:lnTo>
                  <a:pt x="5938" y="4146"/>
                </a:lnTo>
                <a:lnTo>
                  <a:pt x="5930" y="4168"/>
                </a:lnTo>
                <a:lnTo>
                  <a:pt x="5924" y="4192"/>
                </a:lnTo>
                <a:lnTo>
                  <a:pt x="5922" y="4216"/>
                </a:lnTo>
                <a:lnTo>
                  <a:pt x="5920" y="4240"/>
                </a:lnTo>
                <a:lnTo>
                  <a:pt x="5920" y="4260"/>
                </a:lnTo>
                <a:lnTo>
                  <a:pt x="5924" y="4282"/>
                </a:lnTo>
                <a:lnTo>
                  <a:pt x="5928" y="4300"/>
                </a:lnTo>
                <a:lnTo>
                  <a:pt x="5934" y="4320"/>
                </a:lnTo>
                <a:lnTo>
                  <a:pt x="466" y="4320"/>
                </a:lnTo>
                <a:lnTo>
                  <a:pt x="472" y="4300"/>
                </a:lnTo>
                <a:lnTo>
                  <a:pt x="476" y="4282"/>
                </a:lnTo>
                <a:lnTo>
                  <a:pt x="480" y="4260"/>
                </a:lnTo>
                <a:lnTo>
                  <a:pt x="480" y="4240"/>
                </a:lnTo>
                <a:lnTo>
                  <a:pt x="478" y="4216"/>
                </a:lnTo>
                <a:lnTo>
                  <a:pt x="476" y="4192"/>
                </a:lnTo>
                <a:lnTo>
                  <a:pt x="470" y="4168"/>
                </a:lnTo>
                <a:lnTo>
                  <a:pt x="462" y="4146"/>
                </a:lnTo>
                <a:lnTo>
                  <a:pt x="452" y="4126"/>
                </a:lnTo>
                <a:lnTo>
                  <a:pt x="440" y="4106"/>
                </a:lnTo>
                <a:lnTo>
                  <a:pt x="426" y="4088"/>
                </a:lnTo>
                <a:lnTo>
                  <a:pt x="410" y="4070"/>
                </a:lnTo>
                <a:lnTo>
                  <a:pt x="392" y="4054"/>
                </a:lnTo>
                <a:lnTo>
                  <a:pt x="374" y="4040"/>
                </a:lnTo>
                <a:lnTo>
                  <a:pt x="354" y="4028"/>
                </a:lnTo>
                <a:lnTo>
                  <a:pt x="334" y="4018"/>
                </a:lnTo>
                <a:lnTo>
                  <a:pt x="312" y="4010"/>
                </a:lnTo>
                <a:lnTo>
                  <a:pt x="288" y="4004"/>
                </a:lnTo>
                <a:lnTo>
                  <a:pt x="264" y="4002"/>
                </a:lnTo>
                <a:lnTo>
                  <a:pt x="240" y="4000"/>
                </a:lnTo>
                <a:lnTo>
                  <a:pt x="220" y="4000"/>
                </a:lnTo>
                <a:lnTo>
                  <a:pt x="198" y="4004"/>
                </a:lnTo>
                <a:lnTo>
                  <a:pt x="180" y="4008"/>
                </a:lnTo>
                <a:lnTo>
                  <a:pt x="160" y="4014"/>
                </a:lnTo>
                <a:lnTo>
                  <a:pt x="160" y="466"/>
                </a:lnTo>
                <a:lnTo>
                  <a:pt x="180" y="472"/>
                </a:lnTo>
                <a:lnTo>
                  <a:pt x="198" y="476"/>
                </a:lnTo>
                <a:lnTo>
                  <a:pt x="220" y="480"/>
                </a:lnTo>
                <a:lnTo>
                  <a:pt x="240" y="480"/>
                </a:lnTo>
                <a:lnTo>
                  <a:pt x="264" y="478"/>
                </a:lnTo>
                <a:lnTo>
                  <a:pt x="288" y="476"/>
                </a:lnTo>
                <a:lnTo>
                  <a:pt x="312" y="470"/>
                </a:lnTo>
                <a:lnTo>
                  <a:pt x="334" y="462"/>
                </a:lnTo>
                <a:lnTo>
                  <a:pt x="354" y="452"/>
                </a:lnTo>
                <a:lnTo>
                  <a:pt x="374" y="440"/>
                </a:lnTo>
                <a:lnTo>
                  <a:pt x="392" y="426"/>
                </a:lnTo>
                <a:lnTo>
                  <a:pt x="410" y="410"/>
                </a:lnTo>
                <a:lnTo>
                  <a:pt x="426" y="392"/>
                </a:lnTo>
                <a:lnTo>
                  <a:pt x="440" y="374"/>
                </a:lnTo>
                <a:lnTo>
                  <a:pt x="452" y="354"/>
                </a:lnTo>
                <a:lnTo>
                  <a:pt x="462" y="334"/>
                </a:lnTo>
                <a:lnTo>
                  <a:pt x="470" y="312"/>
                </a:lnTo>
                <a:lnTo>
                  <a:pt x="476" y="288"/>
                </a:lnTo>
                <a:lnTo>
                  <a:pt x="478" y="264"/>
                </a:lnTo>
                <a:lnTo>
                  <a:pt x="480" y="240"/>
                </a:lnTo>
                <a:lnTo>
                  <a:pt x="480" y="220"/>
                </a:lnTo>
                <a:lnTo>
                  <a:pt x="476" y="198"/>
                </a:lnTo>
                <a:lnTo>
                  <a:pt x="472" y="180"/>
                </a:lnTo>
                <a:lnTo>
                  <a:pt x="466" y="160"/>
                </a:lnTo>
                <a:lnTo>
                  <a:pt x="5934" y="160"/>
                </a:lnTo>
                <a:lnTo>
                  <a:pt x="5928" y="180"/>
                </a:lnTo>
                <a:lnTo>
                  <a:pt x="5924" y="198"/>
                </a:lnTo>
                <a:lnTo>
                  <a:pt x="5920" y="220"/>
                </a:lnTo>
                <a:lnTo>
                  <a:pt x="5920" y="240"/>
                </a:lnTo>
                <a:lnTo>
                  <a:pt x="5922" y="264"/>
                </a:lnTo>
                <a:lnTo>
                  <a:pt x="5924" y="288"/>
                </a:lnTo>
                <a:lnTo>
                  <a:pt x="5930" y="312"/>
                </a:lnTo>
                <a:lnTo>
                  <a:pt x="5938" y="334"/>
                </a:lnTo>
                <a:lnTo>
                  <a:pt x="5948" y="354"/>
                </a:lnTo>
                <a:lnTo>
                  <a:pt x="5960" y="374"/>
                </a:lnTo>
                <a:lnTo>
                  <a:pt x="5974" y="392"/>
                </a:lnTo>
                <a:lnTo>
                  <a:pt x="5990" y="410"/>
                </a:lnTo>
                <a:lnTo>
                  <a:pt x="6008" y="426"/>
                </a:lnTo>
                <a:lnTo>
                  <a:pt x="6026" y="440"/>
                </a:lnTo>
                <a:lnTo>
                  <a:pt x="6046" y="452"/>
                </a:lnTo>
                <a:lnTo>
                  <a:pt x="6066" y="462"/>
                </a:lnTo>
                <a:lnTo>
                  <a:pt x="6088" y="470"/>
                </a:lnTo>
                <a:lnTo>
                  <a:pt x="6112" y="476"/>
                </a:lnTo>
                <a:lnTo>
                  <a:pt x="6136" y="478"/>
                </a:lnTo>
                <a:lnTo>
                  <a:pt x="6160" y="480"/>
                </a:lnTo>
                <a:lnTo>
                  <a:pt x="6180" y="480"/>
                </a:lnTo>
                <a:lnTo>
                  <a:pt x="6202" y="476"/>
                </a:lnTo>
                <a:lnTo>
                  <a:pt x="6220" y="472"/>
                </a:lnTo>
                <a:lnTo>
                  <a:pt x="6240" y="466"/>
                </a:lnTo>
                <a:lnTo>
                  <a:pt x="6240" y="4014"/>
                </a:lnTo>
                <a:lnTo>
                  <a:pt x="6220" y="4008"/>
                </a:lnTo>
                <a:lnTo>
                  <a:pt x="6202" y="4004"/>
                </a:lnTo>
                <a:lnTo>
                  <a:pt x="6180" y="4000"/>
                </a:lnTo>
                <a:lnTo>
                  <a:pt x="6160" y="4000"/>
                </a:lnTo>
                <a:close/>
              </a:path>
            </a:pathLst>
          </a:custGeom>
          <a:solidFill>
            <a:srgbClr val="00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4343400" y="2133600"/>
            <a:ext cx="642938" cy="642938"/>
          </a:xfrm>
          <a:prstGeom prst="sun">
            <a:avLst/>
          </a:prstGeom>
          <a:gradFill>
            <a:gsLst>
              <a:gs pos="47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7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304800" y="381000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endParaRPr lang="ru-RU" sz="3600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457200" y="2286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ДВИЖЕНИЯ, БЛИЗКИЕ</a:t>
            </a:r>
          </a:p>
          <a:p>
            <a:pPr algn="ctr"/>
            <a:r>
              <a:rPr lang="ru-RU" sz="2800" b="1"/>
              <a:t> К РАВНОМЕРНОМУ</a:t>
            </a:r>
          </a:p>
        </p:txBody>
      </p:sp>
      <p:pic>
        <p:nvPicPr>
          <p:cNvPr id="21510" name="Picture 6" descr="C:\Users\Администратор\Pictures\RNAJPYCA1KOJS9CAPLFLJDCADZ02WBCA4M5PBKCAH4OX0RCAF19X57CAZRF0D2CA7INK50CA882XGYCAGOWI2ICAHT7QYGCAH9OTZFCAH61SGRCAMHBGJDCA6VTSBVCAFF8KCJCAXL0Y9BCADMCK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5413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Администратор\Pictures\KRMC6WCAZUVHQJCA5F4L8TCAERN9AUCAYFCRQRCAHZAI7ACA5KQ9AICACWXLG6CAS8D4TBCA6PSG36CANOKOUHCAB7BQRRCAFW24IWCAEHHL1KCA2MGYXVCAG49OE0CAUKD6HGCAEUKBIICAP2J2KS.jpg"/>
          <p:cNvPicPr>
            <a:picLocks noChangeAspect="1" noChangeArrowheads="1"/>
          </p:cNvPicPr>
          <p:nvPr/>
        </p:nvPicPr>
        <p:blipFill>
          <a:blip r:embed="rId3" cstate="print"/>
          <a:srcRect l="9839" t="9890" r="6679" b="14286"/>
          <a:stretch>
            <a:fillRect/>
          </a:stretch>
        </p:blipFill>
        <p:spPr bwMode="auto">
          <a:xfrm>
            <a:off x="3733800" y="4648200"/>
            <a:ext cx="428628" cy="364004"/>
          </a:xfrm>
          <a:prstGeom prst="ellipse">
            <a:avLst/>
          </a:prstGeom>
          <a:noFill/>
          <a:ln w="28575">
            <a:solidFill>
              <a:srgbClr val="D1FFF3"/>
            </a:solidFill>
          </a:ln>
        </p:spPr>
      </p:pic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7467600" y="-1066800"/>
            <a:ext cx="1131888" cy="2773363"/>
            <a:chOff x="7287466" y="1264716"/>
            <a:chExt cx="1132634" cy="2773884"/>
          </a:xfrm>
        </p:grpSpPr>
        <p:sp>
          <p:nvSpPr>
            <p:cNvPr id="8" name="Капля 7"/>
            <p:cNvSpPr/>
            <p:nvPr/>
          </p:nvSpPr>
          <p:spPr>
            <a:xfrm rot="8145147">
              <a:off x="7290643" y="1264716"/>
              <a:ext cx="964248" cy="976495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514" name="Picture 8" descr="H:\Коллекция картинок1\j035679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2667000"/>
              <a:ext cx="102870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7543222" y="3657528"/>
              <a:ext cx="762502" cy="381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8" idx="1"/>
            </p:cNvCxnSpPr>
            <p:nvPr/>
          </p:nvCxnSpPr>
          <p:spPr>
            <a:xfrm rot="16200000" flipH="1">
              <a:off x="6496027" y="2534082"/>
              <a:ext cx="1914886" cy="332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8" idx="5"/>
            </p:cNvCxnSpPr>
            <p:nvPr/>
          </p:nvCxnSpPr>
          <p:spPr>
            <a:xfrm rot="5400000">
              <a:off x="7295856" y="2695315"/>
              <a:ext cx="1895832" cy="285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4 -0.29398 C 0.18038 -0.37061 0.28403 -0.37014 0.32083 -0.29329 C 0.35712 -0.21621 0.3125 -0.09074 0.22153 -0.01482 C 0.13056 0.06227 0.02778 0.06134 -0.00955 -0.01574 C -0.04549 -0.09306 -0.00174 -0.2169 0.08924 -0.29398 Z " pathEditMode="relative" rAng="-23534636" ptsTypes="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00486 0.6979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 noChangeAspect="1"/>
          </p:cNvGrpSpPr>
          <p:nvPr/>
        </p:nvGrpSpPr>
        <p:grpSpPr bwMode="auto">
          <a:xfrm>
            <a:off x="123825" y="93663"/>
            <a:ext cx="8893175" cy="6670675"/>
            <a:chOff x="0" y="0"/>
            <a:chExt cx="6400" cy="4480"/>
          </a:xfrm>
        </p:grpSpPr>
        <p:sp>
          <p:nvSpPr>
            <p:cNvPr id="22538" name="Freeform 4"/>
            <p:cNvSpPr>
              <a:spLocks noChangeAspect="1" noEditPoints="1"/>
            </p:cNvSpPr>
            <p:nvPr/>
          </p:nvSpPr>
          <p:spPr bwMode="auto">
            <a:xfrm>
              <a:off x="0" y="0"/>
              <a:ext cx="6400" cy="4480"/>
            </a:xfrm>
            <a:custGeom>
              <a:avLst/>
              <a:gdLst>
                <a:gd name="T0" fmla="*/ 0 w 6400"/>
                <a:gd name="T1" fmla="*/ 4480 h 4480"/>
                <a:gd name="T2" fmla="*/ 6400 w 6400"/>
                <a:gd name="T3" fmla="*/ 0 h 4480"/>
                <a:gd name="T4" fmla="*/ 6160 w 6400"/>
                <a:gd name="T5" fmla="*/ 4000 h 4480"/>
                <a:gd name="T6" fmla="*/ 6136 w 6400"/>
                <a:gd name="T7" fmla="*/ 4002 h 4480"/>
                <a:gd name="T8" fmla="*/ 6088 w 6400"/>
                <a:gd name="T9" fmla="*/ 4010 h 4480"/>
                <a:gd name="T10" fmla="*/ 6046 w 6400"/>
                <a:gd name="T11" fmla="*/ 4028 h 4480"/>
                <a:gd name="T12" fmla="*/ 6008 w 6400"/>
                <a:gd name="T13" fmla="*/ 4054 h 4480"/>
                <a:gd name="T14" fmla="*/ 5974 w 6400"/>
                <a:gd name="T15" fmla="*/ 4088 h 4480"/>
                <a:gd name="T16" fmla="*/ 5948 w 6400"/>
                <a:gd name="T17" fmla="*/ 4126 h 4480"/>
                <a:gd name="T18" fmla="*/ 5930 w 6400"/>
                <a:gd name="T19" fmla="*/ 4168 h 4480"/>
                <a:gd name="T20" fmla="*/ 5922 w 6400"/>
                <a:gd name="T21" fmla="*/ 4216 h 4480"/>
                <a:gd name="T22" fmla="*/ 5920 w 6400"/>
                <a:gd name="T23" fmla="*/ 4240 h 4480"/>
                <a:gd name="T24" fmla="*/ 5924 w 6400"/>
                <a:gd name="T25" fmla="*/ 4282 h 4480"/>
                <a:gd name="T26" fmla="*/ 5934 w 6400"/>
                <a:gd name="T27" fmla="*/ 4320 h 4480"/>
                <a:gd name="T28" fmla="*/ 466 w 6400"/>
                <a:gd name="T29" fmla="*/ 4320 h 4480"/>
                <a:gd name="T30" fmla="*/ 476 w 6400"/>
                <a:gd name="T31" fmla="*/ 4282 h 4480"/>
                <a:gd name="T32" fmla="*/ 480 w 6400"/>
                <a:gd name="T33" fmla="*/ 4240 h 4480"/>
                <a:gd name="T34" fmla="*/ 478 w 6400"/>
                <a:gd name="T35" fmla="*/ 4216 h 4480"/>
                <a:gd name="T36" fmla="*/ 470 w 6400"/>
                <a:gd name="T37" fmla="*/ 4168 h 4480"/>
                <a:gd name="T38" fmla="*/ 452 w 6400"/>
                <a:gd name="T39" fmla="*/ 4126 h 4480"/>
                <a:gd name="T40" fmla="*/ 426 w 6400"/>
                <a:gd name="T41" fmla="*/ 4088 h 4480"/>
                <a:gd name="T42" fmla="*/ 392 w 6400"/>
                <a:gd name="T43" fmla="*/ 4054 h 4480"/>
                <a:gd name="T44" fmla="*/ 354 w 6400"/>
                <a:gd name="T45" fmla="*/ 4028 h 4480"/>
                <a:gd name="T46" fmla="*/ 312 w 6400"/>
                <a:gd name="T47" fmla="*/ 4010 h 4480"/>
                <a:gd name="T48" fmla="*/ 264 w 6400"/>
                <a:gd name="T49" fmla="*/ 4002 h 4480"/>
                <a:gd name="T50" fmla="*/ 240 w 6400"/>
                <a:gd name="T51" fmla="*/ 4000 h 4480"/>
                <a:gd name="T52" fmla="*/ 198 w 6400"/>
                <a:gd name="T53" fmla="*/ 4004 h 4480"/>
                <a:gd name="T54" fmla="*/ 160 w 6400"/>
                <a:gd name="T55" fmla="*/ 4014 h 4480"/>
                <a:gd name="T56" fmla="*/ 160 w 6400"/>
                <a:gd name="T57" fmla="*/ 466 h 4480"/>
                <a:gd name="T58" fmla="*/ 198 w 6400"/>
                <a:gd name="T59" fmla="*/ 476 h 4480"/>
                <a:gd name="T60" fmla="*/ 240 w 6400"/>
                <a:gd name="T61" fmla="*/ 480 h 4480"/>
                <a:gd name="T62" fmla="*/ 264 w 6400"/>
                <a:gd name="T63" fmla="*/ 478 h 4480"/>
                <a:gd name="T64" fmla="*/ 312 w 6400"/>
                <a:gd name="T65" fmla="*/ 470 h 4480"/>
                <a:gd name="T66" fmla="*/ 354 w 6400"/>
                <a:gd name="T67" fmla="*/ 452 h 4480"/>
                <a:gd name="T68" fmla="*/ 392 w 6400"/>
                <a:gd name="T69" fmla="*/ 426 h 4480"/>
                <a:gd name="T70" fmla="*/ 426 w 6400"/>
                <a:gd name="T71" fmla="*/ 392 h 4480"/>
                <a:gd name="T72" fmla="*/ 452 w 6400"/>
                <a:gd name="T73" fmla="*/ 354 h 4480"/>
                <a:gd name="T74" fmla="*/ 470 w 6400"/>
                <a:gd name="T75" fmla="*/ 312 h 4480"/>
                <a:gd name="T76" fmla="*/ 478 w 6400"/>
                <a:gd name="T77" fmla="*/ 264 h 4480"/>
                <a:gd name="T78" fmla="*/ 480 w 6400"/>
                <a:gd name="T79" fmla="*/ 240 h 4480"/>
                <a:gd name="T80" fmla="*/ 476 w 6400"/>
                <a:gd name="T81" fmla="*/ 198 h 4480"/>
                <a:gd name="T82" fmla="*/ 466 w 6400"/>
                <a:gd name="T83" fmla="*/ 160 h 4480"/>
                <a:gd name="T84" fmla="*/ 5934 w 6400"/>
                <a:gd name="T85" fmla="*/ 160 h 4480"/>
                <a:gd name="T86" fmla="*/ 5924 w 6400"/>
                <a:gd name="T87" fmla="*/ 198 h 4480"/>
                <a:gd name="T88" fmla="*/ 5920 w 6400"/>
                <a:gd name="T89" fmla="*/ 240 h 4480"/>
                <a:gd name="T90" fmla="*/ 5922 w 6400"/>
                <a:gd name="T91" fmla="*/ 264 h 4480"/>
                <a:gd name="T92" fmla="*/ 5930 w 6400"/>
                <a:gd name="T93" fmla="*/ 312 h 4480"/>
                <a:gd name="T94" fmla="*/ 5948 w 6400"/>
                <a:gd name="T95" fmla="*/ 354 h 4480"/>
                <a:gd name="T96" fmla="*/ 5974 w 6400"/>
                <a:gd name="T97" fmla="*/ 392 h 4480"/>
                <a:gd name="T98" fmla="*/ 6008 w 6400"/>
                <a:gd name="T99" fmla="*/ 426 h 4480"/>
                <a:gd name="T100" fmla="*/ 6046 w 6400"/>
                <a:gd name="T101" fmla="*/ 452 h 4480"/>
                <a:gd name="T102" fmla="*/ 6088 w 6400"/>
                <a:gd name="T103" fmla="*/ 470 h 4480"/>
                <a:gd name="T104" fmla="*/ 6136 w 6400"/>
                <a:gd name="T105" fmla="*/ 478 h 4480"/>
                <a:gd name="T106" fmla="*/ 6160 w 6400"/>
                <a:gd name="T107" fmla="*/ 480 h 4480"/>
                <a:gd name="T108" fmla="*/ 6202 w 6400"/>
                <a:gd name="T109" fmla="*/ 476 h 4480"/>
                <a:gd name="T110" fmla="*/ 6240 w 6400"/>
                <a:gd name="T111" fmla="*/ 466 h 4480"/>
                <a:gd name="T112" fmla="*/ 6240 w 6400"/>
                <a:gd name="T113" fmla="*/ 4014 h 4480"/>
                <a:gd name="T114" fmla="*/ 6202 w 6400"/>
                <a:gd name="T115" fmla="*/ 4004 h 4480"/>
                <a:gd name="T116" fmla="*/ 6160 w 6400"/>
                <a:gd name="T117" fmla="*/ 4000 h 4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0"/>
                <a:gd name="T178" fmla="*/ 0 h 4480"/>
                <a:gd name="T179" fmla="*/ 6400 w 6400"/>
                <a:gd name="T180" fmla="*/ 4480 h 4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0" h="4480">
                  <a:moveTo>
                    <a:pt x="0" y="0"/>
                  </a:moveTo>
                  <a:lnTo>
                    <a:pt x="0" y="4480"/>
                  </a:lnTo>
                  <a:lnTo>
                    <a:pt x="6400" y="4480"/>
                  </a:lnTo>
                  <a:lnTo>
                    <a:pt x="6400" y="0"/>
                  </a:lnTo>
                  <a:lnTo>
                    <a:pt x="0" y="0"/>
                  </a:lnTo>
                  <a:close/>
                  <a:moveTo>
                    <a:pt x="6160" y="4000"/>
                  </a:moveTo>
                  <a:lnTo>
                    <a:pt x="6160" y="4000"/>
                  </a:lnTo>
                  <a:lnTo>
                    <a:pt x="6136" y="4002"/>
                  </a:lnTo>
                  <a:lnTo>
                    <a:pt x="6112" y="4004"/>
                  </a:lnTo>
                  <a:lnTo>
                    <a:pt x="6088" y="4010"/>
                  </a:lnTo>
                  <a:lnTo>
                    <a:pt x="6066" y="4018"/>
                  </a:lnTo>
                  <a:lnTo>
                    <a:pt x="6046" y="4028"/>
                  </a:lnTo>
                  <a:lnTo>
                    <a:pt x="6026" y="4040"/>
                  </a:lnTo>
                  <a:lnTo>
                    <a:pt x="6008" y="4054"/>
                  </a:lnTo>
                  <a:lnTo>
                    <a:pt x="5990" y="4070"/>
                  </a:lnTo>
                  <a:lnTo>
                    <a:pt x="5974" y="4088"/>
                  </a:lnTo>
                  <a:lnTo>
                    <a:pt x="5960" y="4106"/>
                  </a:lnTo>
                  <a:lnTo>
                    <a:pt x="5948" y="4126"/>
                  </a:lnTo>
                  <a:lnTo>
                    <a:pt x="5938" y="4146"/>
                  </a:lnTo>
                  <a:lnTo>
                    <a:pt x="5930" y="4168"/>
                  </a:lnTo>
                  <a:lnTo>
                    <a:pt x="5924" y="4192"/>
                  </a:lnTo>
                  <a:lnTo>
                    <a:pt x="5922" y="4216"/>
                  </a:lnTo>
                  <a:lnTo>
                    <a:pt x="5920" y="4240"/>
                  </a:lnTo>
                  <a:lnTo>
                    <a:pt x="5920" y="4260"/>
                  </a:lnTo>
                  <a:lnTo>
                    <a:pt x="5924" y="4282"/>
                  </a:lnTo>
                  <a:lnTo>
                    <a:pt x="5928" y="4300"/>
                  </a:lnTo>
                  <a:lnTo>
                    <a:pt x="5934" y="4320"/>
                  </a:lnTo>
                  <a:lnTo>
                    <a:pt x="466" y="4320"/>
                  </a:lnTo>
                  <a:lnTo>
                    <a:pt x="472" y="4300"/>
                  </a:lnTo>
                  <a:lnTo>
                    <a:pt x="476" y="4282"/>
                  </a:lnTo>
                  <a:lnTo>
                    <a:pt x="480" y="4260"/>
                  </a:lnTo>
                  <a:lnTo>
                    <a:pt x="480" y="4240"/>
                  </a:lnTo>
                  <a:lnTo>
                    <a:pt x="478" y="4216"/>
                  </a:lnTo>
                  <a:lnTo>
                    <a:pt x="476" y="4192"/>
                  </a:lnTo>
                  <a:lnTo>
                    <a:pt x="470" y="4168"/>
                  </a:lnTo>
                  <a:lnTo>
                    <a:pt x="462" y="4146"/>
                  </a:lnTo>
                  <a:lnTo>
                    <a:pt x="452" y="4126"/>
                  </a:lnTo>
                  <a:lnTo>
                    <a:pt x="440" y="4106"/>
                  </a:lnTo>
                  <a:lnTo>
                    <a:pt x="426" y="4088"/>
                  </a:lnTo>
                  <a:lnTo>
                    <a:pt x="410" y="4070"/>
                  </a:lnTo>
                  <a:lnTo>
                    <a:pt x="392" y="4054"/>
                  </a:lnTo>
                  <a:lnTo>
                    <a:pt x="374" y="4040"/>
                  </a:lnTo>
                  <a:lnTo>
                    <a:pt x="354" y="4028"/>
                  </a:lnTo>
                  <a:lnTo>
                    <a:pt x="334" y="4018"/>
                  </a:lnTo>
                  <a:lnTo>
                    <a:pt x="312" y="4010"/>
                  </a:lnTo>
                  <a:lnTo>
                    <a:pt x="288" y="4004"/>
                  </a:lnTo>
                  <a:lnTo>
                    <a:pt x="264" y="4002"/>
                  </a:lnTo>
                  <a:lnTo>
                    <a:pt x="240" y="4000"/>
                  </a:lnTo>
                  <a:lnTo>
                    <a:pt x="220" y="4000"/>
                  </a:lnTo>
                  <a:lnTo>
                    <a:pt x="198" y="4004"/>
                  </a:lnTo>
                  <a:lnTo>
                    <a:pt x="180" y="4008"/>
                  </a:lnTo>
                  <a:lnTo>
                    <a:pt x="160" y="4014"/>
                  </a:lnTo>
                  <a:lnTo>
                    <a:pt x="160" y="466"/>
                  </a:lnTo>
                  <a:lnTo>
                    <a:pt x="180" y="472"/>
                  </a:lnTo>
                  <a:lnTo>
                    <a:pt x="198" y="476"/>
                  </a:lnTo>
                  <a:lnTo>
                    <a:pt x="220" y="480"/>
                  </a:lnTo>
                  <a:lnTo>
                    <a:pt x="240" y="480"/>
                  </a:lnTo>
                  <a:lnTo>
                    <a:pt x="264" y="478"/>
                  </a:lnTo>
                  <a:lnTo>
                    <a:pt x="288" y="476"/>
                  </a:lnTo>
                  <a:lnTo>
                    <a:pt x="312" y="470"/>
                  </a:lnTo>
                  <a:lnTo>
                    <a:pt x="334" y="462"/>
                  </a:lnTo>
                  <a:lnTo>
                    <a:pt x="354" y="452"/>
                  </a:lnTo>
                  <a:lnTo>
                    <a:pt x="374" y="440"/>
                  </a:lnTo>
                  <a:lnTo>
                    <a:pt x="392" y="426"/>
                  </a:lnTo>
                  <a:lnTo>
                    <a:pt x="410" y="410"/>
                  </a:lnTo>
                  <a:lnTo>
                    <a:pt x="426" y="392"/>
                  </a:lnTo>
                  <a:lnTo>
                    <a:pt x="440" y="374"/>
                  </a:lnTo>
                  <a:lnTo>
                    <a:pt x="452" y="354"/>
                  </a:lnTo>
                  <a:lnTo>
                    <a:pt x="462" y="334"/>
                  </a:lnTo>
                  <a:lnTo>
                    <a:pt x="470" y="312"/>
                  </a:lnTo>
                  <a:lnTo>
                    <a:pt x="476" y="288"/>
                  </a:lnTo>
                  <a:lnTo>
                    <a:pt x="478" y="264"/>
                  </a:lnTo>
                  <a:lnTo>
                    <a:pt x="480" y="240"/>
                  </a:lnTo>
                  <a:lnTo>
                    <a:pt x="480" y="220"/>
                  </a:lnTo>
                  <a:lnTo>
                    <a:pt x="476" y="198"/>
                  </a:lnTo>
                  <a:lnTo>
                    <a:pt x="472" y="180"/>
                  </a:lnTo>
                  <a:lnTo>
                    <a:pt x="466" y="160"/>
                  </a:lnTo>
                  <a:lnTo>
                    <a:pt x="5934" y="160"/>
                  </a:lnTo>
                  <a:lnTo>
                    <a:pt x="5928" y="180"/>
                  </a:lnTo>
                  <a:lnTo>
                    <a:pt x="5924" y="198"/>
                  </a:lnTo>
                  <a:lnTo>
                    <a:pt x="5920" y="220"/>
                  </a:lnTo>
                  <a:lnTo>
                    <a:pt x="5920" y="240"/>
                  </a:lnTo>
                  <a:lnTo>
                    <a:pt x="5922" y="264"/>
                  </a:lnTo>
                  <a:lnTo>
                    <a:pt x="5924" y="288"/>
                  </a:lnTo>
                  <a:lnTo>
                    <a:pt x="5930" y="312"/>
                  </a:lnTo>
                  <a:lnTo>
                    <a:pt x="5938" y="334"/>
                  </a:lnTo>
                  <a:lnTo>
                    <a:pt x="5948" y="354"/>
                  </a:lnTo>
                  <a:lnTo>
                    <a:pt x="5960" y="374"/>
                  </a:lnTo>
                  <a:lnTo>
                    <a:pt x="5974" y="392"/>
                  </a:lnTo>
                  <a:lnTo>
                    <a:pt x="5990" y="410"/>
                  </a:lnTo>
                  <a:lnTo>
                    <a:pt x="6008" y="426"/>
                  </a:lnTo>
                  <a:lnTo>
                    <a:pt x="6026" y="440"/>
                  </a:lnTo>
                  <a:lnTo>
                    <a:pt x="6046" y="452"/>
                  </a:lnTo>
                  <a:lnTo>
                    <a:pt x="6066" y="462"/>
                  </a:lnTo>
                  <a:lnTo>
                    <a:pt x="6088" y="470"/>
                  </a:lnTo>
                  <a:lnTo>
                    <a:pt x="6112" y="476"/>
                  </a:lnTo>
                  <a:lnTo>
                    <a:pt x="6136" y="478"/>
                  </a:lnTo>
                  <a:lnTo>
                    <a:pt x="6160" y="480"/>
                  </a:lnTo>
                  <a:lnTo>
                    <a:pt x="6180" y="480"/>
                  </a:lnTo>
                  <a:lnTo>
                    <a:pt x="6202" y="476"/>
                  </a:lnTo>
                  <a:lnTo>
                    <a:pt x="6220" y="472"/>
                  </a:lnTo>
                  <a:lnTo>
                    <a:pt x="6240" y="466"/>
                  </a:lnTo>
                  <a:lnTo>
                    <a:pt x="6240" y="4014"/>
                  </a:lnTo>
                  <a:lnTo>
                    <a:pt x="6220" y="4008"/>
                  </a:lnTo>
                  <a:lnTo>
                    <a:pt x="6202" y="4004"/>
                  </a:lnTo>
                  <a:lnTo>
                    <a:pt x="6180" y="4000"/>
                  </a:lnTo>
                  <a:lnTo>
                    <a:pt x="6160" y="4000"/>
                  </a:lnTo>
                  <a:close/>
                </a:path>
              </a:pathLst>
            </a:custGeom>
            <a:solidFill>
              <a:srgbClr val="0066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5"/>
            <p:cNvSpPr>
              <a:spLocks noChangeAspect="1" noEditPoints="1"/>
            </p:cNvSpPr>
            <p:nvPr/>
          </p:nvSpPr>
          <p:spPr bwMode="auto">
            <a:xfrm>
              <a:off x="304" y="304"/>
              <a:ext cx="5792" cy="3872"/>
            </a:xfrm>
            <a:custGeom>
              <a:avLst/>
              <a:gdLst>
                <a:gd name="T0" fmla="*/ 308 w 5792"/>
                <a:gd name="T1" fmla="*/ 3850 h 3872"/>
                <a:gd name="T2" fmla="*/ 320 w 5792"/>
                <a:gd name="T3" fmla="*/ 3776 h 3872"/>
                <a:gd name="T4" fmla="*/ 310 w 5792"/>
                <a:gd name="T5" fmla="*/ 3710 h 3872"/>
                <a:gd name="T6" fmla="*/ 268 w 5792"/>
                <a:gd name="T7" fmla="*/ 3634 h 3872"/>
                <a:gd name="T8" fmla="*/ 202 w 5792"/>
                <a:gd name="T9" fmla="*/ 3580 h 3872"/>
                <a:gd name="T10" fmla="*/ 118 w 5792"/>
                <a:gd name="T11" fmla="*/ 3554 h 3872"/>
                <a:gd name="T12" fmla="*/ 58 w 5792"/>
                <a:gd name="T13" fmla="*/ 3556 h 3872"/>
                <a:gd name="T14" fmla="*/ 0 w 5792"/>
                <a:gd name="T15" fmla="*/ 300 h 3872"/>
                <a:gd name="T16" fmla="*/ 58 w 5792"/>
                <a:gd name="T17" fmla="*/ 316 h 3872"/>
                <a:gd name="T18" fmla="*/ 118 w 5792"/>
                <a:gd name="T19" fmla="*/ 318 h 3872"/>
                <a:gd name="T20" fmla="*/ 202 w 5792"/>
                <a:gd name="T21" fmla="*/ 292 h 3872"/>
                <a:gd name="T22" fmla="*/ 268 w 5792"/>
                <a:gd name="T23" fmla="*/ 238 h 3872"/>
                <a:gd name="T24" fmla="*/ 310 w 5792"/>
                <a:gd name="T25" fmla="*/ 162 h 3872"/>
                <a:gd name="T26" fmla="*/ 320 w 5792"/>
                <a:gd name="T27" fmla="*/ 96 h 3872"/>
                <a:gd name="T28" fmla="*/ 308 w 5792"/>
                <a:gd name="T29" fmla="*/ 22 h 3872"/>
                <a:gd name="T30" fmla="*/ 5484 w 5792"/>
                <a:gd name="T31" fmla="*/ 22 h 3872"/>
                <a:gd name="T32" fmla="*/ 5472 w 5792"/>
                <a:gd name="T33" fmla="*/ 96 h 3872"/>
                <a:gd name="T34" fmla="*/ 5482 w 5792"/>
                <a:gd name="T35" fmla="*/ 162 h 3872"/>
                <a:gd name="T36" fmla="*/ 5524 w 5792"/>
                <a:gd name="T37" fmla="*/ 238 h 3872"/>
                <a:gd name="T38" fmla="*/ 5590 w 5792"/>
                <a:gd name="T39" fmla="*/ 292 h 3872"/>
                <a:gd name="T40" fmla="*/ 5674 w 5792"/>
                <a:gd name="T41" fmla="*/ 318 h 3872"/>
                <a:gd name="T42" fmla="*/ 5734 w 5792"/>
                <a:gd name="T43" fmla="*/ 316 h 3872"/>
                <a:gd name="T44" fmla="*/ 5792 w 5792"/>
                <a:gd name="T45" fmla="*/ 3572 h 3872"/>
                <a:gd name="T46" fmla="*/ 5734 w 5792"/>
                <a:gd name="T47" fmla="*/ 3556 h 3872"/>
                <a:gd name="T48" fmla="*/ 5674 w 5792"/>
                <a:gd name="T49" fmla="*/ 3554 h 3872"/>
                <a:gd name="T50" fmla="*/ 5590 w 5792"/>
                <a:gd name="T51" fmla="*/ 3580 h 3872"/>
                <a:gd name="T52" fmla="*/ 5524 w 5792"/>
                <a:gd name="T53" fmla="*/ 3634 h 3872"/>
                <a:gd name="T54" fmla="*/ 5482 w 5792"/>
                <a:gd name="T55" fmla="*/ 3710 h 3872"/>
                <a:gd name="T56" fmla="*/ 5472 w 5792"/>
                <a:gd name="T57" fmla="*/ 3776 h 3872"/>
                <a:gd name="T58" fmla="*/ 5484 w 5792"/>
                <a:gd name="T59" fmla="*/ 3850 h 3872"/>
                <a:gd name="T60" fmla="*/ 5448 w 5792"/>
                <a:gd name="T61" fmla="*/ 3840 h 3872"/>
                <a:gd name="T62" fmla="*/ 5440 w 5792"/>
                <a:gd name="T63" fmla="*/ 3776 h 3872"/>
                <a:gd name="T64" fmla="*/ 5460 w 5792"/>
                <a:gd name="T65" fmla="*/ 3676 h 3872"/>
                <a:gd name="T66" fmla="*/ 5516 w 5792"/>
                <a:gd name="T67" fmla="*/ 3596 h 3872"/>
                <a:gd name="T68" fmla="*/ 5596 w 5792"/>
                <a:gd name="T69" fmla="*/ 3540 h 3872"/>
                <a:gd name="T70" fmla="*/ 5696 w 5792"/>
                <a:gd name="T71" fmla="*/ 3520 h 3872"/>
                <a:gd name="T72" fmla="*/ 5760 w 5792"/>
                <a:gd name="T73" fmla="*/ 344 h 3872"/>
                <a:gd name="T74" fmla="*/ 5696 w 5792"/>
                <a:gd name="T75" fmla="*/ 352 h 3872"/>
                <a:gd name="T76" fmla="*/ 5596 w 5792"/>
                <a:gd name="T77" fmla="*/ 332 h 3872"/>
                <a:gd name="T78" fmla="*/ 5516 w 5792"/>
                <a:gd name="T79" fmla="*/ 276 h 3872"/>
                <a:gd name="T80" fmla="*/ 5460 w 5792"/>
                <a:gd name="T81" fmla="*/ 196 h 3872"/>
                <a:gd name="T82" fmla="*/ 5440 w 5792"/>
                <a:gd name="T83" fmla="*/ 96 h 3872"/>
                <a:gd name="T84" fmla="*/ 344 w 5792"/>
                <a:gd name="T85" fmla="*/ 32 h 3872"/>
                <a:gd name="T86" fmla="*/ 352 w 5792"/>
                <a:gd name="T87" fmla="*/ 96 h 3872"/>
                <a:gd name="T88" fmla="*/ 332 w 5792"/>
                <a:gd name="T89" fmla="*/ 196 h 3872"/>
                <a:gd name="T90" fmla="*/ 276 w 5792"/>
                <a:gd name="T91" fmla="*/ 276 h 3872"/>
                <a:gd name="T92" fmla="*/ 196 w 5792"/>
                <a:gd name="T93" fmla="*/ 332 h 3872"/>
                <a:gd name="T94" fmla="*/ 96 w 5792"/>
                <a:gd name="T95" fmla="*/ 352 h 3872"/>
                <a:gd name="T96" fmla="*/ 32 w 5792"/>
                <a:gd name="T97" fmla="*/ 3528 h 3872"/>
                <a:gd name="T98" fmla="*/ 96 w 5792"/>
                <a:gd name="T99" fmla="*/ 3520 h 3872"/>
                <a:gd name="T100" fmla="*/ 196 w 5792"/>
                <a:gd name="T101" fmla="*/ 3540 h 3872"/>
                <a:gd name="T102" fmla="*/ 276 w 5792"/>
                <a:gd name="T103" fmla="*/ 3596 h 3872"/>
                <a:gd name="T104" fmla="*/ 332 w 5792"/>
                <a:gd name="T105" fmla="*/ 3676 h 3872"/>
                <a:gd name="T106" fmla="*/ 352 w 5792"/>
                <a:gd name="T107" fmla="*/ 3776 h 3872"/>
                <a:gd name="T108" fmla="*/ 344 w 5792"/>
                <a:gd name="T109" fmla="*/ 3840 h 38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92"/>
                <a:gd name="T166" fmla="*/ 0 h 3872"/>
                <a:gd name="T167" fmla="*/ 5792 w 5792"/>
                <a:gd name="T168" fmla="*/ 3872 h 38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92" h="3872">
                  <a:moveTo>
                    <a:pt x="5492" y="3872"/>
                  </a:moveTo>
                  <a:lnTo>
                    <a:pt x="300" y="3872"/>
                  </a:lnTo>
                  <a:lnTo>
                    <a:pt x="308" y="3850"/>
                  </a:lnTo>
                  <a:lnTo>
                    <a:pt x="312" y="3832"/>
                  </a:lnTo>
                  <a:lnTo>
                    <a:pt x="316" y="3814"/>
                  </a:lnTo>
                  <a:lnTo>
                    <a:pt x="320" y="3796"/>
                  </a:lnTo>
                  <a:lnTo>
                    <a:pt x="320" y="3776"/>
                  </a:lnTo>
                  <a:lnTo>
                    <a:pt x="318" y="3754"/>
                  </a:lnTo>
                  <a:lnTo>
                    <a:pt x="316" y="3730"/>
                  </a:lnTo>
                  <a:lnTo>
                    <a:pt x="310" y="3710"/>
                  </a:lnTo>
                  <a:lnTo>
                    <a:pt x="302" y="3688"/>
                  </a:lnTo>
                  <a:lnTo>
                    <a:pt x="292" y="3670"/>
                  </a:lnTo>
                  <a:lnTo>
                    <a:pt x="282" y="3650"/>
                  </a:lnTo>
                  <a:lnTo>
                    <a:pt x="268" y="3634"/>
                  </a:lnTo>
                  <a:lnTo>
                    <a:pt x="254" y="3618"/>
                  </a:lnTo>
                  <a:lnTo>
                    <a:pt x="238" y="3604"/>
                  </a:lnTo>
                  <a:lnTo>
                    <a:pt x="222" y="3590"/>
                  </a:lnTo>
                  <a:lnTo>
                    <a:pt x="202" y="3580"/>
                  </a:lnTo>
                  <a:lnTo>
                    <a:pt x="184" y="3570"/>
                  </a:lnTo>
                  <a:lnTo>
                    <a:pt x="162" y="3562"/>
                  </a:lnTo>
                  <a:lnTo>
                    <a:pt x="142" y="3556"/>
                  </a:lnTo>
                  <a:lnTo>
                    <a:pt x="118" y="3554"/>
                  </a:lnTo>
                  <a:lnTo>
                    <a:pt x="96" y="3552"/>
                  </a:lnTo>
                  <a:lnTo>
                    <a:pt x="76" y="3552"/>
                  </a:lnTo>
                  <a:lnTo>
                    <a:pt x="58" y="3556"/>
                  </a:lnTo>
                  <a:lnTo>
                    <a:pt x="40" y="3560"/>
                  </a:lnTo>
                  <a:lnTo>
                    <a:pt x="22" y="3564"/>
                  </a:lnTo>
                  <a:lnTo>
                    <a:pt x="0" y="3572"/>
                  </a:lnTo>
                  <a:lnTo>
                    <a:pt x="0" y="300"/>
                  </a:lnTo>
                  <a:lnTo>
                    <a:pt x="22" y="308"/>
                  </a:lnTo>
                  <a:lnTo>
                    <a:pt x="40" y="312"/>
                  </a:lnTo>
                  <a:lnTo>
                    <a:pt x="58" y="316"/>
                  </a:lnTo>
                  <a:lnTo>
                    <a:pt x="76" y="320"/>
                  </a:lnTo>
                  <a:lnTo>
                    <a:pt x="96" y="320"/>
                  </a:lnTo>
                  <a:lnTo>
                    <a:pt x="118" y="318"/>
                  </a:lnTo>
                  <a:lnTo>
                    <a:pt x="142" y="316"/>
                  </a:lnTo>
                  <a:lnTo>
                    <a:pt x="162" y="310"/>
                  </a:lnTo>
                  <a:lnTo>
                    <a:pt x="184" y="302"/>
                  </a:lnTo>
                  <a:lnTo>
                    <a:pt x="202" y="292"/>
                  </a:lnTo>
                  <a:lnTo>
                    <a:pt x="222" y="282"/>
                  </a:lnTo>
                  <a:lnTo>
                    <a:pt x="238" y="268"/>
                  </a:lnTo>
                  <a:lnTo>
                    <a:pt x="254" y="254"/>
                  </a:lnTo>
                  <a:lnTo>
                    <a:pt x="268" y="238"/>
                  </a:lnTo>
                  <a:lnTo>
                    <a:pt x="282" y="222"/>
                  </a:lnTo>
                  <a:lnTo>
                    <a:pt x="292" y="202"/>
                  </a:lnTo>
                  <a:lnTo>
                    <a:pt x="302" y="184"/>
                  </a:lnTo>
                  <a:lnTo>
                    <a:pt x="310" y="162"/>
                  </a:lnTo>
                  <a:lnTo>
                    <a:pt x="316" y="142"/>
                  </a:lnTo>
                  <a:lnTo>
                    <a:pt x="318" y="118"/>
                  </a:lnTo>
                  <a:lnTo>
                    <a:pt x="320" y="96"/>
                  </a:lnTo>
                  <a:lnTo>
                    <a:pt x="320" y="76"/>
                  </a:lnTo>
                  <a:lnTo>
                    <a:pt x="316" y="58"/>
                  </a:lnTo>
                  <a:lnTo>
                    <a:pt x="312" y="40"/>
                  </a:lnTo>
                  <a:lnTo>
                    <a:pt x="308" y="22"/>
                  </a:lnTo>
                  <a:lnTo>
                    <a:pt x="300" y="0"/>
                  </a:lnTo>
                  <a:lnTo>
                    <a:pt x="5492" y="0"/>
                  </a:lnTo>
                  <a:lnTo>
                    <a:pt x="5484" y="22"/>
                  </a:lnTo>
                  <a:lnTo>
                    <a:pt x="5480" y="40"/>
                  </a:lnTo>
                  <a:lnTo>
                    <a:pt x="5476" y="58"/>
                  </a:lnTo>
                  <a:lnTo>
                    <a:pt x="5472" y="76"/>
                  </a:lnTo>
                  <a:lnTo>
                    <a:pt x="5472" y="96"/>
                  </a:lnTo>
                  <a:lnTo>
                    <a:pt x="5474" y="118"/>
                  </a:lnTo>
                  <a:lnTo>
                    <a:pt x="5476" y="142"/>
                  </a:lnTo>
                  <a:lnTo>
                    <a:pt x="5482" y="162"/>
                  </a:lnTo>
                  <a:lnTo>
                    <a:pt x="5490" y="184"/>
                  </a:lnTo>
                  <a:lnTo>
                    <a:pt x="5500" y="202"/>
                  </a:lnTo>
                  <a:lnTo>
                    <a:pt x="5510" y="222"/>
                  </a:lnTo>
                  <a:lnTo>
                    <a:pt x="5524" y="238"/>
                  </a:lnTo>
                  <a:lnTo>
                    <a:pt x="5538" y="254"/>
                  </a:lnTo>
                  <a:lnTo>
                    <a:pt x="5554" y="268"/>
                  </a:lnTo>
                  <a:lnTo>
                    <a:pt x="5570" y="282"/>
                  </a:lnTo>
                  <a:lnTo>
                    <a:pt x="5590" y="292"/>
                  </a:lnTo>
                  <a:lnTo>
                    <a:pt x="5608" y="302"/>
                  </a:lnTo>
                  <a:lnTo>
                    <a:pt x="5630" y="310"/>
                  </a:lnTo>
                  <a:lnTo>
                    <a:pt x="5650" y="316"/>
                  </a:lnTo>
                  <a:lnTo>
                    <a:pt x="5674" y="318"/>
                  </a:lnTo>
                  <a:lnTo>
                    <a:pt x="5696" y="320"/>
                  </a:lnTo>
                  <a:lnTo>
                    <a:pt x="5716" y="320"/>
                  </a:lnTo>
                  <a:lnTo>
                    <a:pt x="5734" y="316"/>
                  </a:lnTo>
                  <a:lnTo>
                    <a:pt x="5752" y="312"/>
                  </a:lnTo>
                  <a:lnTo>
                    <a:pt x="5770" y="308"/>
                  </a:lnTo>
                  <a:lnTo>
                    <a:pt x="5792" y="300"/>
                  </a:lnTo>
                  <a:lnTo>
                    <a:pt x="5792" y="3572"/>
                  </a:lnTo>
                  <a:lnTo>
                    <a:pt x="5770" y="3564"/>
                  </a:lnTo>
                  <a:lnTo>
                    <a:pt x="5752" y="3560"/>
                  </a:lnTo>
                  <a:lnTo>
                    <a:pt x="5734" y="3556"/>
                  </a:lnTo>
                  <a:lnTo>
                    <a:pt x="5716" y="3552"/>
                  </a:lnTo>
                  <a:lnTo>
                    <a:pt x="5696" y="3552"/>
                  </a:lnTo>
                  <a:lnTo>
                    <a:pt x="5674" y="3554"/>
                  </a:lnTo>
                  <a:lnTo>
                    <a:pt x="5650" y="3556"/>
                  </a:lnTo>
                  <a:lnTo>
                    <a:pt x="5630" y="3562"/>
                  </a:lnTo>
                  <a:lnTo>
                    <a:pt x="5608" y="3570"/>
                  </a:lnTo>
                  <a:lnTo>
                    <a:pt x="5590" y="3580"/>
                  </a:lnTo>
                  <a:lnTo>
                    <a:pt x="5570" y="3590"/>
                  </a:lnTo>
                  <a:lnTo>
                    <a:pt x="5554" y="3604"/>
                  </a:lnTo>
                  <a:lnTo>
                    <a:pt x="5538" y="3618"/>
                  </a:lnTo>
                  <a:lnTo>
                    <a:pt x="5524" y="3634"/>
                  </a:lnTo>
                  <a:lnTo>
                    <a:pt x="5510" y="3650"/>
                  </a:lnTo>
                  <a:lnTo>
                    <a:pt x="5500" y="3670"/>
                  </a:lnTo>
                  <a:lnTo>
                    <a:pt x="5490" y="3688"/>
                  </a:lnTo>
                  <a:lnTo>
                    <a:pt x="5482" y="3710"/>
                  </a:lnTo>
                  <a:lnTo>
                    <a:pt x="5476" y="3730"/>
                  </a:lnTo>
                  <a:lnTo>
                    <a:pt x="5474" y="3754"/>
                  </a:lnTo>
                  <a:lnTo>
                    <a:pt x="5472" y="3776"/>
                  </a:lnTo>
                  <a:lnTo>
                    <a:pt x="5472" y="3796"/>
                  </a:lnTo>
                  <a:lnTo>
                    <a:pt x="5476" y="3814"/>
                  </a:lnTo>
                  <a:lnTo>
                    <a:pt x="5480" y="3832"/>
                  </a:lnTo>
                  <a:lnTo>
                    <a:pt x="5484" y="3850"/>
                  </a:lnTo>
                  <a:lnTo>
                    <a:pt x="5492" y="3872"/>
                  </a:lnTo>
                  <a:close/>
                  <a:moveTo>
                    <a:pt x="344" y="3840"/>
                  </a:moveTo>
                  <a:lnTo>
                    <a:pt x="5448" y="3840"/>
                  </a:lnTo>
                  <a:lnTo>
                    <a:pt x="5442" y="3808"/>
                  </a:lnTo>
                  <a:lnTo>
                    <a:pt x="5440" y="3776"/>
                  </a:lnTo>
                  <a:lnTo>
                    <a:pt x="5442" y="3750"/>
                  </a:lnTo>
                  <a:lnTo>
                    <a:pt x="5446" y="3724"/>
                  </a:lnTo>
                  <a:lnTo>
                    <a:pt x="5452" y="3700"/>
                  </a:lnTo>
                  <a:lnTo>
                    <a:pt x="5460" y="3676"/>
                  </a:lnTo>
                  <a:lnTo>
                    <a:pt x="5470" y="3654"/>
                  </a:lnTo>
                  <a:lnTo>
                    <a:pt x="5484" y="3632"/>
                  </a:lnTo>
                  <a:lnTo>
                    <a:pt x="5498" y="3614"/>
                  </a:lnTo>
                  <a:lnTo>
                    <a:pt x="5516" y="3596"/>
                  </a:lnTo>
                  <a:lnTo>
                    <a:pt x="5534" y="3578"/>
                  </a:lnTo>
                  <a:lnTo>
                    <a:pt x="5552" y="3564"/>
                  </a:lnTo>
                  <a:lnTo>
                    <a:pt x="5574" y="3550"/>
                  </a:lnTo>
                  <a:lnTo>
                    <a:pt x="5596" y="3540"/>
                  </a:lnTo>
                  <a:lnTo>
                    <a:pt x="5620" y="3532"/>
                  </a:lnTo>
                  <a:lnTo>
                    <a:pt x="5644" y="3526"/>
                  </a:lnTo>
                  <a:lnTo>
                    <a:pt x="5670" y="3522"/>
                  </a:lnTo>
                  <a:lnTo>
                    <a:pt x="5696" y="3520"/>
                  </a:lnTo>
                  <a:lnTo>
                    <a:pt x="5728" y="3522"/>
                  </a:lnTo>
                  <a:lnTo>
                    <a:pt x="5760" y="3528"/>
                  </a:lnTo>
                  <a:lnTo>
                    <a:pt x="5760" y="344"/>
                  </a:lnTo>
                  <a:lnTo>
                    <a:pt x="5728" y="350"/>
                  </a:lnTo>
                  <a:lnTo>
                    <a:pt x="5696" y="352"/>
                  </a:lnTo>
                  <a:lnTo>
                    <a:pt x="5670" y="350"/>
                  </a:lnTo>
                  <a:lnTo>
                    <a:pt x="5644" y="346"/>
                  </a:lnTo>
                  <a:lnTo>
                    <a:pt x="5620" y="340"/>
                  </a:lnTo>
                  <a:lnTo>
                    <a:pt x="5596" y="332"/>
                  </a:lnTo>
                  <a:lnTo>
                    <a:pt x="5574" y="322"/>
                  </a:lnTo>
                  <a:lnTo>
                    <a:pt x="5552" y="308"/>
                  </a:lnTo>
                  <a:lnTo>
                    <a:pt x="5534" y="294"/>
                  </a:lnTo>
                  <a:lnTo>
                    <a:pt x="5516" y="276"/>
                  </a:lnTo>
                  <a:lnTo>
                    <a:pt x="5498" y="258"/>
                  </a:lnTo>
                  <a:lnTo>
                    <a:pt x="5484" y="240"/>
                  </a:lnTo>
                  <a:lnTo>
                    <a:pt x="5470" y="218"/>
                  </a:lnTo>
                  <a:lnTo>
                    <a:pt x="5460" y="196"/>
                  </a:lnTo>
                  <a:lnTo>
                    <a:pt x="5452" y="172"/>
                  </a:lnTo>
                  <a:lnTo>
                    <a:pt x="5446" y="148"/>
                  </a:lnTo>
                  <a:lnTo>
                    <a:pt x="5442" y="122"/>
                  </a:lnTo>
                  <a:lnTo>
                    <a:pt x="5440" y="96"/>
                  </a:lnTo>
                  <a:lnTo>
                    <a:pt x="5442" y="64"/>
                  </a:lnTo>
                  <a:lnTo>
                    <a:pt x="5448" y="32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2" y="96"/>
                  </a:lnTo>
                  <a:lnTo>
                    <a:pt x="350" y="122"/>
                  </a:lnTo>
                  <a:lnTo>
                    <a:pt x="346" y="148"/>
                  </a:lnTo>
                  <a:lnTo>
                    <a:pt x="340" y="172"/>
                  </a:lnTo>
                  <a:lnTo>
                    <a:pt x="332" y="196"/>
                  </a:lnTo>
                  <a:lnTo>
                    <a:pt x="322" y="218"/>
                  </a:lnTo>
                  <a:lnTo>
                    <a:pt x="308" y="240"/>
                  </a:lnTo>
                  <a:lnTo>
                    <a:pt x="294" y="258"/>
                  </a:lnTo>
                  <a:lnTo>
                    <a:pt x="276" y="276"/>
                  </a:lnTo>
                  <a:lnTo>
                    <a:pt x="258" y="294"/>
                  </a:lnTo>
                  <a:lnTo>
                    <a:pt x="240" y="308"/>
                  </a:lnTo>
                  <a:lnTo>
                    <a:pt x="218" y="322"/>
                  </a:lnTo>
                  <a:lnTo>
                    <a:pt x="196" y="332"/>
                  </a:lnTo>
                  <a:lnTo>
                    <a:pt x="172" y="340"/>
                  </a:lnTo>
                  <a:lnTo>
                    <a:pt x="148" y="346"/>
                  </a:lnTo>
                  <a:lnTo>
                    <a:pt x="122" y="350"/>
                  </a:lnTo>
                  <a:lnTo>
                    <a:pt x="96" y="352"/>
                  </a:lnTo>
                  <a:lnTo>
                    <a:pt x="64" y="350"/>
                  </a:lnTo>
                  <a:lnTo>
                    <a:pt x="32" y="344"/>
                  </a:lnTo>
                  <a:lnTo>
                    <a:pt x="32" y="3528"/>
                  </a:lnTo>
                  <a:lnTo>
                    <a:pt x="64" y="3522"/>
                  </a:lnTo>
                  <a:lnTo>
                    <a:pt x="96" y="3520"/>
                  </a:lnTo>
                  <a:lnTo>
                    <a:pt x="122" y="3522"/>
                  </a:lnTo>
                  <a:lnTo>
                    <a:pt x="148" y="3526"/>
                  </a:lnTo>
                  <a:lnTo>
                    <a:pt x="172" y="3532"/>
                  </a:lnTo>
                  <a:lnTo>
                    <a:pt x="196" y="3540"/>
                  </a:lnTo>
                  <a:lnTo>
                    <a:pt x="218" y="3550"/>
                  </a:lnTo>
                  <a:lnTo>
                    <a:pt x="240" y="3564"/>
                  </a:lnTo>
                  <a:lnTo>
                    <a:pt x="258" y="3578"/>
                  </a:lnTo>
                  <a:lnTo>
                    <a:pt x="276" y="3596"/>
                  </a:lnTo>
                  <a:lnTo>
                    <a:pt x="294" y="3614"/>
                  </a:lnTo>
                  <a:lnTo>
                    <a:pt x="308" y="3632"/>
                  </a:lnTo>
                  <a:lnTo>
                    <a:pt x="322" y="3654"/>
                  </a:lnTo>
                  <a:lnTo>
                    <a:pt x="332" y="3676"/>
                  </a:lnTo>
                  <a:lnTo>
                    <a:pt x="340" y="3700"/>
                  </a:lnTo>
                  <a:lnTo>
                    <a:pt x="346" y="3724"/>
                  </a:lnTo>
                  <a:lnTo>
                    <a:pt x="350" y="3750"/>
                  </a:lnTo>
                  <a:lnTo>
                    <a:pt x="352" y="3776"/>
                  </a:lnTo>
                  <a:lnTo>
                    <a:pt x="350" y="3808"/>
                  </a:lnTo>
                  <a:lnTo>
                    <a:pt x="344" y="3840"/>
                  </a:lnTo>
                  <a:close/>
                </a:path>
              </a:pathLst>
            </a:custGeom>
            <a:solidFill>
              <a:srgbClr val="006699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4191000" y="5257800"/>
            <a:ext cx="4343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8000"/>
                </a:solidFill>
              </a:rPr>
              <a:t>Неравномерное </a:t>
            </a:r>
          </a:p>
          <a:p>
            <a:pPr algn="ctr"/>
            <a:r>
              <a:rPr lang="ru-RU" sz="2800" b="1">
                <a:solidFill>
                  <a:srgbClr val="008000"/>
                </a:solidFill>
              </a:rPr>
              <a:t>движение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90800"/>
            <a:ext cx="2381250" cy="2667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533400" y="5334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008000"/>
                </a:solidFill>
              </a:rPr>
              <a:t>За</a:t>
            </a:r>
            <a:r>
              <a:rPr lang="ru-RU" sz="3200" b="1" i="1" u="sng">
                <a:solidFill>
                  <a:srgbClr val="008000"/>
                </a:solidFill>
              </a:rPr>
              <a:t> одинаковые промежутки времени тележка проходит </a:t>
            </a:r>
          </a:p>
        </p:txBody>
      </p:sp>
      <p:pic>
        <p:nvPicPr>
          <p:cNvPr id="22534" name="Picture 10" descr="C:\Documents and Settings\Учитель\Мои документы\Мои рисунки\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438400"/>
            <a:ext cx="2514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10"/>
          <p:cNvSpPr>
            <a:spLocks noChangeArrowheads="1"/>
          </p:cNvSpPr>
          <p:nvPr/>
        </p:nvSpPr>
        <p:spPr bwMode="auto">
          <a:xfrm>
            <a:off x="5105400" y="1981200"/>
            <a:ext cx="256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>
                <a:solidFill>
                  <a:srgbClr val="008000"/>
                </a:solidFill>
              </a:rPr>
              <a:t> </a:t>
            </a:r>
            <a:r>
              <a:rPr lang="ru-RU" sz="3200" b="1" i="1" u="sng">
                <a:solidFill>
                  <a:srgbClr val="008000"/>
                </a:solidFill>
              </a:rPr>
              <a:t>разные пути</a:t>
            </a:r>
            <a:endParaRPr lang="ru-RU" sz="3200"/>
          </a:p>
        </p:txBody>
      </p:sp>
      <p:sp>
        <p:nvSpPr>
          <p:cNvPr id="22536" name="Прямоугольник 11"/>
          <p:cNvSpPr>
            <a:spLocks noChangeArrowheads="1"/>
          </p:cNvSpPr>
          <p:nvPr/>
        </p:nvSpPr>
        <p:spPr bwMode="auto">
          <a:xfrm>
            <a:off x="1143000" y="5257800"/>
            <a:ext cx="2454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8000"/>
                </a:solidFill>
              </a:rPr>
              <a:t> </a:t>
            </a:r>
            <a:r>
              <a:rPr lang="ru-RU" sz="2800" b="1">
                <a:solidFill>
                  <a:srgbClr val="008000"/>
                </a:solidFill>
              </a:rPr>
              <a:t>Равномерное </a:t>
            </a:r>
          </a:p>
          <a:p>
            <a:r>
              <a:rPr lang="ru-RU" sz="2800" b="1">
                <a:solidFill>
                  <a:srgbClr val="008000"/>
                </a:solidFill>
              </a:rPr>
              <a:t>движение</a:t>
            </a:r>
            <a:endParaRPr lang="ru-RU" sz="2800"/>
          </a:p>
        </p:txBody>
      </p:sp>
      <p:sp>
        <p:nvSpPr>
          <p:cNvPr id="22537" name="Прямоугольник 12"/>
          <p:cNvSpPr>
            <a:spLocks noChangeArrowheads="1"/>
          </p:cNvSpPr>
          <p:nvPr/>
        </p:nvSpPr>
        <p:spPr bwMode="auto">
          <a:xfrm>
            <a:off x="914400" y="19050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>
                <a:solidFill>
                  <a:srgbClr val="008000"/>
                </a:solidFill>
              </a:rPr>
              <a:t> </a:t>
            </a:r>
            <a:r>
              <a:rPr lang="ru-RU" sz="3200" b="1" i="1" u="sng">
                <a:solidFill>
                  <a:srgbClr val="008000"/>
                </a:solidFill>
              </a:rPr>
              <a:t>равные пути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ELEGANT</Template>
  <TotalTime>622</TotalTime>
  <Words>354</Words>
  <Application>Microsoft Office PowerPoint</Application>
  <PresentationFormat>Экран (4:3)</PresentationFormat>
  <Paragraphs>84</Paragraphs>
  <Slides>19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Тема Office</vt:lpstr>
      <vt:lpstr>1_Тема Office</vt:lpstr>
      <vt:lpstr>4_Тема Office</vt:lpstr>
      <vt:lpstr>5_Тема Office</vt:lpstr>
      <vt:lpstr>Формула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Хасан</cp:lastModifiedBy>
  <cp:revision>43</cp:revision>
  <cp:lastPrinted>1601-01-01T00:00:00Z</cp:lastPrinted>
  <dcterms:created xsi:type="dcterms:W3CDTF">1601-01-01T00:00:00Z</dcterms:created>
  <dcterms:modified xsi:type="dcterms:W3CDTF">2021-11-20T01:11:48Z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