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handoutMasterIdLst>
    <p:handoutMasterId r:id="rId15"/>
  </p:handoutMasterIdLst>
  <p:sldIdLst>
    <p:sldId id="257" r:id="rId2"/>
    <p:sldId id="262" r:id="rId3"/>
    <p:sldId id="280" r:id="rId4"/>
    <p:sldId id="273" r:id="rId5"/>
    <p:sldId id="276" r:id="rId6"/>
    <p:sldId id="277" r:id="rId7"/>
    <p:sldId id="278" r:id="rId8"/>
    <p:sldId id="279" r:id="rId9"/>
    <p:sldId id="270" r:id="rId10"/>
    <p:sldId id="269" r:id="rId11"/>
    <p:sldId id="268" r:id="rId12"/>
    <p:sldId id="272" r:id="rId13"/>
    <p:sldId id="281" r:id="rId14"/>
  </p:sldIdLst>
  <p:sldSz cx="9144000" cy="6858000" type="screen4x3"/>
  <p:notesSz cx="6858000" cy="99472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5446F-C072-44ED-85EC-E0C05FDC6FE7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CA4A5C-BA43-4699-A77E-130F535B90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768726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351C10-4950-4932-9EF1-0BEA0D5C11A2}" type="datetimeFigureOut">
              <a:rPr lang="ru-RU" smtClean="0"/>
              <a:pPr>
                <a:defRPr/>
              </a:pPr>
              <a:t>30.11.2020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FEE870-78BC-4F5E-962C-053110C1ECA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864622-2886-4B08-B4A4-940103D421E8}" type="datetimeFigureOut">
              <a:rPr lang="ru-RU" smtClean="0"/>
              <a:pPr>
                <a:defRPr/>
              </a:pPr>
              <a:t>30.11.2020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5547C-0A1E-45AD-8D5F-310AC1E68BC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DFD8B9-6E27-4C21-BFD0-57768BFB7F9F}" type="datetimeFigureOut">
              <a:rPr lang="ru-RU" smtClean="0"/>
              <a:pPr>
                <a:defRPr/>
              </a:pPr>
              <a:t>30.11.2020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C67362-C7D6-405A-A2DE-0B49C4D5E61C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8C64F0-198F-40AF-B43B-BB73FA639880}" type="datetimeFigureOut">
              <a:rPr lang="ru-RU" smtClean="0"/>
              <a:pPr>
                <a:defRPr/>
              </a:pPr>
              <a:t>30.11.2020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A81B74-ECBB-4F46-9BDB-EFA1BF50D56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5E7BC6-A1BC-456B-B9CD-DEC43644D59F}" type="datetimeFigureOut">
              <a:rPr lang="ru-RU" smtClean="0"/>
              <a:pPr>
                <a:defRPr/>
              </a:pPr>
              <a:t>30.11.2020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76DEA1-E238-498B-8A1D-8BB2209092F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BA3D5D-65E4-4219-8F33-4BC905B94520}" type="datetimeFigureOut">
              <a:rPr lang="ru-RU" smtClean="0"/>
              <a:pPr>
                <a:defRPr/>
              </a:pPr>
              <a:t>30.11.2020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38B644-302A-4B44-970F-7734F4E96B5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6B3BCB-6C47-47AF-93C1-A02D4BE63C7F}" type="datetimeFigureOut">
              <a:rPr lang="ru-RU" smtClean="0"/>
              <a:pPr>
                <a:defRPr/>
              </a:pPr>
              <a:t>30.11.2020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AF97FE-8836-4137-B276-92736103379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5063BD-E837-4C29-AFC6-1DAB622C4263}" type="datetimeFigureOut">
              <a:rPr lang="ru-RU" smtClean="0"/>
              <a:pPr>
                <a:defRPr/>
              </a:pPr>
              <a:t>30.11.2020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0F686F-4F2E-4D75-9BA8-4FB7EC58ECB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18AC6D-432B-4586-8CA9-2090D6F8AF4A}" type="datetimeFigureOut">
              <a:rPr lang="ru-RU" smtClean="0"/>
              <a:pPr>
                <a:defRPr/>
              </a:pPr>
              <a:t>30.11.2020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AF1F86-1028-464B-81B3-C6EE638D182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A114EA-F434-4B65-950B-E1BB8C7ECBB8}" type="datetimeFigureOut">
              <a:rPr lang="ru-RU" smtClean="0"/>
              <a:pPr>
                <a:defRPr/>
              </a:pPr>
              <a:t>30.11.2020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F6CC27-DA2B-47FA-A03D-B0387F8C41F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8AE2CC-F8DE-42B4-BFF2-FB819B74AE9C}" type="datetimeFigureOut">
              <a:rPr lang="ru-RU" smtClean="0"/>
              <a:pPr>
                <a:defRPr/>
              </a:pPr>
              <a:t>30.11.2020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1AE4C-7BED-4DA6-AFE8-D93B9AF71B1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AD235152-A63B-4AE9-9464-A7154D78647D}" type="datetimeFigureOut">
              <a:rPr lang="ru-RU" smtClean="0"/>
              <a:pPr>
                <a:defRPr/>
              </a:pPr>
              <a:t>30.11.2020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1D3B2830-C00E-4838-BABA-BA33B4A5255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251520" y="836712"/>
            <a:ext cx="8533060" cy="2880320"/>
          </a:xfrm>
        </p:spPr>
        <p:txBody>
          <a:bodyPr/>
          <a:lstStyle/>
          <a:p>
            <a:r>
              <a:rPr lang="ru-RU" sz="4000" dirty="0">
                <a:solidFill>
                  <a:schemeClr val="tx1"/>
                </a:solidFill>
                <a:effectLst/>
              </a:rPr>
              <a:t>Тема </a:t>
            </a:r>
            <a:r>
              <a:rPr lang="ru-RU" sz="4000" dirty="0" smtClean="0">
                <a:solidFill>
                  <a:schemeClr val="tx1"/>
                </a:solidFill>
                <a:effectLst/>
              </a:rPr>
              <a:t>урока: «Развёртка</a:t>
            </a:r>
            <a:r>
              <a:rPr lang="ru-RU" sz="4000" dirty="0">
                <a:solidFill>
                  <a:schemeClr val="tx1"/>
                </a:solidFill>
                <a:effectLst/>
              </a:rPr>
              <a:t>. Изготовление </a:t>
            </a:r>
            <a:r>
              <a:rPr lang="ru-RU" sz="4000" dirty="0" smtClean="0">
                <a:solidFill>
                  <a:schemeClr val="tx1"/>
                </a:solidFill>
                <a:effectLst/>
              </a:rPr>
              <a:t>куба по чертежу развертки».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237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2656"/>
            <a:ext cx="82809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/>
              <a:t>Теперь </a:t>
            </a:r>
            <a:r>
              <a:rPr lang="ru-RU" sz="2400" b="1" i="1" dirty="0"/>
              <a:t>собираем кубик</a:t>
            </a:r>
            <a:r>
              <a:rPr lang="ru-RU" sz="2400" dirty="0"/>
              <a:t>, по очереди смазывая клеем </a:t>
            </a:r>
            <a:r>
              <a:rPr lang="ru-RU" sz="2400" dirty="0" smtClean="0"/>
              <a:t>клапаны и </a:t>
            </a:r>
            <a:r>
              <a:rPr lang="ru-RU" sz="2400" dirty="0"/>
              <a:t>попарно склеивая стороны между собой. Проследите за тем, чтобы косые срезы смежных </a:t>
            </a:r>
            <a:r>
              <a:rPr lang="ru-RU" sz="2400" dirty="0" smtClean="0"/>
              <a:t>клапанов не </a:t>
            </a:r>
            <a:r>
              <a:rPr lang="ru-RU" sz="2400" dirty="0"/>
              <a:t>накладывались друг на друга при складывании кубика, иначе это сильно затруднит процесс склеивания, и грани не будут плотно прилегать.</a:t>
            </a:r>
          </a:p>
        </p:txBody>
      </p:sp>
      <p:pic>
        <p:nvPicPr>
          <p:cNvPr id="3" name="Рисунок 2" descr="http://mirtvorchestva.net/wp-content/uploads/2014/01/3_razvivauschie_kubiki_iz_kartona-300x225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708920"/>
            <a:ext cx="4248471" cy="36724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33849971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mirtvorchestva.net/wp-content/uploads/2014/01/4_razvivauschie_kubiki_iz_kartona-300x225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3744416" cy="2664296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 descr="http://mirtvorchestva.net/wp-content/uploads/2014/01/5_razvivauschie_kubiki_iz_kartona-300x225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60648"/>
            <a:ext cx="4032448" cy="2664296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http://mirtvorchestva.net/wp-content/uploads/2014/01/6_razvivauschie_kubiki_iz_kartona-300x225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140968"/>
            <a:ext cx="3951253" cy="30963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66255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6632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Смажьте </a:t>
            </a:r>
            <a:r>
              <a:rPr lang="ru-RU" dirty="0"/>
              <a:t>клеем три оставшихся </a:t>
            </a:r>
            <a:r>
              <a:rPr lang="ru-RU" dirty="0" smtClean="0"/>
              <a:t>клапана и </a:t>
            </a:r>
            <a:r>
              <a:rPr lang="ru-RU" dirty="0"/>
              <a:t>аккуратно приклейте верхнюю крышку куба. Этот этап — самый ответственный; при некоторой сноровке можно наловчиться клеить таким образом, что отличить верхнюю, «проблемную» сторону кубика от боковых будет невозможно.</a:t>
            </a:r>
          </a:p>
        </p:txBody>
      </p:sp>
      <p:pic>
        <p:nvPicPr>
          <p:cNvPr id="3" name="Рисунок 2" descr="http://mirtvorchestva.net/wp-content/uploads/2014/01/7_razvivauschie_kubiki_iz_kartona-300x225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02557" y="1412777"/>
            <a:ext cx="4392487" cy="295232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1403648" y="4941168"/>
            <a:ext cx="75608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Итак</a:t>
            </a:r>
            <a:r>
              <a:rPr lang="ru-RU" sz="2400" dirty="0"/>
              <a:t>, у вас получился красивый, ровненький (будем надеяться) </a:t>
            </a:r>
            <a:r>
              <a:rPr lang="ru-RU" sz="2400" dirty="0" smtClean="0"/>
              <a:t>куб.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83973061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539552" y="1556792"/>
            <a:ext cx="7776864" cy="2160240"/>
          </a:xfrm>
        </p:spPr>
        <p:txBody>
          <a:bodyPr/>
          <a:lstStyle/>
          <a:p>
            <a:pPr marL="502920" indent="-457200">
              <a:buFont typeface="+mj-lt"/>
              <a:buAutoNum type="arabicPeriod" startAt="9"/>
            </a:pPr>
            <a:r>
              <a:rPr lang="ru-RU" dirty="0" smtClean="0"/>
              <a:t>Выслать фото куба мне на адрес</a:t>
            </a:r>
          </a:p>
          <a:p>
            <a:pPr marL="502920" indent="-457200">
              <a:buNone/>
            </a:pPr>
            <a:r>
              <a:rPr lang="ru-RU" dirty="0" smtClean="0"/>
              <a:t>электронной почты: </a:t>
            </a:r>
            <a:r>
              <a:rPr lang="en-US" b="1" dirty="0" smtClean="0">
                <a:solidFill>
                  <a:srgbClr val="7030A0"/>
                </a:solidFill>
              </a:rPr>
              <a:t>mar.eryshova2011@yandex.ru</a:t>
            </a:r>
            <a:r>
              <a:rPr lang="ru-RU" dirty="0" smtClean="0"/>
              <a:t> </a:t>
            </a:r>
          </a:p>
          <a:p>
            <a:pPr marL="502920" indent="-457200">
              <a:buNone/>
            </a:pPr>
            <a:endParaRPr lang="ru-RU" dirty="0" smtClean="0"/>
          </a:p>
          <a:p>
            <a:pPr marL="502920" indent="-457200">
              <a:buNone/>
            </a:pPr>
            <a:endParaRPr lang="ru-RU" dirty="0" smtClean="0"/>
          </a:p>
          <a:p>
            <a:pPr marL="502920" indent="-457200">
              <a:buNone/>
            </a:pPr>
            <a:endParaRPr lang="ru-RU" dirty="0" smtClean="0"/>
          </a:p>
          <a:p>
            <a:pPr marL="502920" indent="-457200">
              <a:buFont typeface="+mj-lt"/>
              <a:buAutoNum type="arabicPeriod"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416824" cy="1143000"/>
          </a:xfrm>
        </p:spPr>
        <p:txBody>
          <a:bodyPr/>
          <a:lstStyle/>
          <a:p>
            <a:pPr algn="l"/>
            <a:r>
              <a:rPr lang="ru-RU" dirty="0" smtClean="0"/>
              <a:t> </a:t>
            </a:r>
            <a:r>
              <a:rPr lang="ru-RU" sz="3200" dirty="0" smtClean="0">
                <a:solidFill>
                  <a:schemeClr val="tx1"/>
                </a:solidFill>
                <a:effectLst/>
              </a:rPr>
              <a:t>Алгоритм построения чертежа</a:t>
            </a:r>
            <a:endParaRPr lang="ru-RU" dirty="0"/>
          </a:p>
        </p:txBody>
      </p:sp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708920"/>
            <a:ext cx="2483768" cy="179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3717032"/>
            <a:ext cx="2439145" cy="2439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980728"/>
            <a:ext cx="8928992" cy="576064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вами чертеж развертки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размеры на чертеже даны в мм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Вычислите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недостающие размеры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Прочтите чертёж, ответив для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этого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следующие вопросы:</a:t>
            </a:r>
          </a:p>
          <a:p>
            <a:pPr marL="0" indent="0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Какова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длина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развёртки ? (250 мм)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Какова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ширина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развёртки ? (180 мм)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Каковы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размеры каждой грани куба по длине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развёртки ? (60мм)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Каковы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размеры каждой грани куба по ширине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развёртки ? (60 мм)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Каковы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размеры соединительных клапанов по ширине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развёртки ? (10 мм)</a:t>
            </a:r>
          </a:p>
          <a:p>
            <a:pPr marL="0" indent="0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Каковы размеры соединительных клапанов по длине развертки ? (10 мм)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648072"/>
          </a:xfrm>
        </p:spPr>
        <p:txBody>
          <a:bodyPr/>
          <a:lstStyle/>
          <a:p>
            <a:r>
              <a:rPr lang="ru-RU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Знакомство с чертежом развёртки </a:t>
            </a:r>
            <a:r>
              <a:rPr lang="ru-RU" sz="3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куба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20072" y="908720"/>
            <a:ext cx="3779912" cy="2724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99184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g4.jpg"/>
          <p:cNvPicPr>
            <a:picLocks noGrp="1" noChangeAspect="1"/>
          </p:cNvPicPr>
          <p:nvPr>
            <p:ph sz="quarter" idx="13"/>
          </p:nvPr>
        </p:nvPicPr>
        <p:blipFill>
          <a:blip r:embed="rId2" cstate="print"/>
          <a:stretch>
            <a:fillRect/>
          </a:stretch>
        </p:blipFill>
        <p:spPr>
          <a:xfrm>
            <a:off x="1043608" y="731837"/>
            <a:ext cx="7075594" cy="530669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416824" cy="1143000"/>
          </a:xfrm>
        </p:spPr>
        <p:txBody>
          <a:bodyPr/>
          <a:lstStyle/>
          <a:p>
            <a:pPr algn="l"/>
            <a:r>
              <a:rPr lang="ru-RU" dirty="0" smtClean="0"/>
              <a:t> </a:t>
            </a:r>
            <a:r>
              <a:rPr lang="ru-RU" sz="3200" dirty="0" smtClean="0">
                <a:solidFill>
                  <a:schemeClr val="tx1"/>
                </a:solidFill>
                <a:effectLst/>
              </a:rPr>
              <a:t>Алгоритм построения чертежа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539552" y="1556792"/>
            <a:ext cx="7776864" cy="4536504"/>
          </a:xfrm>
        </p:spPr>
        <p:txBody>
          <a:bodyPr/>
          <a:lstStyle/>
          <a:p>
            <a:pPr marL="502920" indent="-457200">
              <a:buFont typeface="+mj-lt"/>
              <a:buAutoNum type="arabicPeriod"/>
            </a:pPr>
            <a:r>
              <a:rPr lang="ru-RU" dirty="0" smtClean="0"/>
              <a:t>Расположите лист чертежной бумаги горизонтально (короткие стороны справа и слева)</a:t>
            </a:r>
          </a:p>
          <a:p>
            <a:pPr marL="502920" indent="-457200">
              <a:buFont typeface="+mj-lt"/>
              <a:buAutoNum type="arabicPeriod"/>
            </a:pPr>
            <a:r>
              <a:rPr lang="ru-RU" dirty="0" smtClean="0"/>
              <a:t>Строим прямоугольник со сторонами 250 мм по горизонтали и 180 мм по вертикали (откладываем эти размеры от левого верхнего угла листа</a:t>
            </a:r>
          </a:p>
          <a:p>
            <a:pPr marL="502920" indent="-457200">
              <a:buNone/>
            </a:pPr>
            <a:endParaRPr lang="ru-RU" dirty="0" smtClean="0"/>
          </a:p>
          <a:p>
            <a:pPr marL="502920" indent="-457200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55776" y="3717032"/>
            <a:ext cx="3888432" cy="24482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5652120" y="3645024"/>
            <a:ext cx="144016" cy="14401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483768" y="3645024"/>
            <a:ext cx="144016" cy="14401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483768" y="5805264"/>
            <a:ext cx="144016" cy="14401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995936" y="3429000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250 мм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19672" y="4653136"/>
            <a:ext cx="8883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180 мм</a:t>
            </a:r>
            <a:endParaRPr lang="ru-RU" sz="1600" b="1" dirty="0">
              <a:solidFill>
                <a:srgbClr val="FF0000"/>
              </a:solidFill>
            </a:endParaRPr>
          </a:p>
        </p:txBody>
      </p:sp>
      <p:cxnSp>
        <p:nvCxnSpPr>
          <p:cNvPr id="11" name="Прямая соединительная линия 10"/>
          <p:cNvCxnSpPr>
            <a:stCxn id="5" idx="4"/>
          </p:cNvCxnSpPr>
          <p:nvPr/>
        </p:nvCxnSpPr>
        <p:spPr>
          <a:xfrm>
            <a:off x="5724128" y="3789040"/>
            <a:ext cx="0" cy="2088232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7" idx="6"/>
          </p:cNvCxnSpPr>
          <p:nvPr/>
        </p:nvCxnSpPr>
        <p:spPr>
          <a:xfrm>
            <a:off x="2627784" y="5877272"/>
            <a:ext cx="309634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140968"/>
            <a:ext cx="2483768" cy="179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416824" cy="1143000"/>
          </a:xfrm>
        </p:spPr>
        <p:txBody>
          <a:bodyPr/>
          <a:lstStyle/>
          <a:p>
            <a:pPr algn="l"/>
            <a:r>
              <a:rPr lang="ru-RU" dirty="0" smtClean="0"/>
              <a:t> </a:t>
            </a:r>
            <a:r>
              <a:rPr lang="ru-RU" sz="3200" dirty="0" smtClean="0">
                <a:solidFill>
                  <a:schemeClr val="tx1"/>
                </a:solidFill>
                <a:effectLst/>
              </a:rPr>
              <a:t>Алгоритм построения чертежа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539552" y="1556792"/>
            <a:ext cx="7776864" cy="4536504"/>
          </a:xfrm>
        </p:spPr>
        <p:txBody>
          <a:bodyPr/>
          <a:lstStyle/>
          <a:p>
            <a:pPr marL="502920" indent="-457200">
              <a:buFont typeface="+mj-lt"/>
              <a:buAutoNum type="arabicPeriod" startAt="3"/>
            </a:pPr>
            <a:r>
              <a:rPr lang="ru-RU" dirty="0" smtClean="0"/>
              <a:t>Отложить размеры сторон квадратов. </a:t>
            </a:r>
            <a:endParaRPr lang="ru-RU" dirty="0" smtClean="0"/>
          </a:p>
          <a:p>
            <a:pPr marL="502920" indent="-457200">
              <a:buFont typeface="+mj-lt"/>
              <a:buAutoNum type="arabicPeriod" startAt="3"/>
            </a:pPr>
            <a:r>
              <a:rPr lang="ru-RU" dirty="0" smtClean="0"/>
              <a:t>Построить сетку</a:t>
            </a:r>
            <a:endParaRPr lang="ru-RU" dirty="0" smtClean="0"/>
          </a:p>
          <a:p>
            <a:pPr marL="502920" indent="-457200">
              <a:buNone/>
            </a:pPr>
            <a:endParaRPr lang="ru-RU" dirty="0" smtClean="0"/>
          </a:p>
          <a:p>
            <a:pPr marL="502920" indent="-457200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55776" y="3717032"/>
            <a:ext cx="3888432" cy="24482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5652120" y="3645024"/>
            <a:ext cx="144016" cy="14401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483768" y="3645024"/>
            <a:ext cx="144016" cy="14401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483768" y="5805264"/>
            <a:ext cx="144016" cy="14401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>
            <a:stCxn id="5" idx="4"/>
          </p:cNvCxnSpPr>
          <p:nvPr/>
        </p:nvCxnSpPr>
        <p:spPr>
          <a:xfrm>
            <a:off x="5724128" y="3789040"/>
            <a:ext cx="0" cy="2088232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7" idx="6"/>
          </p:cNvCxnSpPr>
          <p:nvPr/>
        </p:nvCxnSpPr>
        <p:spPr>
          <a:xfrm>
            <a:off x="2627784" y="5877272"/>
            <a:ext cx="309634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3203848" y="3645024"/>
            <a:ext cx="144016" cy="14401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3995936" y="3645024"/>
            <a:ext cx="144016" cy="14401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4788024" y="3645024"/>
            <a:ext cx="144016" cy="14401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2483768" y="4365104"/>
            <a:ext cx="144016" cy="14401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2483768" y="5085184"/>
            <a:ext cx="144016" cy="14401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1763688" y="5301208"/>
            <a:ext cx="6992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60 мм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555776" y="3356992"/>
            <a:ext cx="6992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60 мм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75856" y="3356992"/>
            <a:ext cx="6992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60 мм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67944" y="3356992"/>
            <a:ext cx="6992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60 мм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91680" y="3933056"/>
            <a:ext cx="6992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60 мм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91680" y="4581128"/>
            <a:ext cx="6992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60 мм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932040" y="3356992"/>
            <a:ext cx="6992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70 мм</a:t>
            </a:r>
            <a:endParaRPr lang="ru-RU" sz="1400" b="1" dirty="0">
              <a:solidFill>
                <a:srgbClr val="FF0000"/>
              </a:solidFill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3275856" y="3789040"/>
            <a:ext cx="0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>
            <a:off x="4067944" y="3717032"/>
            <a:ext cx="21092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>
            <a:off x="4860032" y="3717032"/>
            <a:ext cx="21092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15" idx="1"/>
          </p:cNvCxnSpPr>
          <p:nvPr/>
        </p:nvCxnSpPr>
        <p:spPr>
          <a:xfrm flipV="1">
            <a:off x="2504859" y="4365104"/>
            <a:ext cx="3219269" cy="210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16" idx="1"/>
          </p:cNvCxnSpPr>
          <p:nvPr/>
        </p:nvCxnSpPr>
        <p:spPr>
          <a:xfrm flipV="1">
            <a:off x="2504859" y="5085184"/>
            <a:ext cx="3219269" cy="210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988840"/>
            <a:ext cx="2483768" cy="179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416824" cy="1143000"/>
          </a:xfrm>
        </p:spPr>
        <p:txBody>
          <a:bodyPr/>
          <a:lstStyle/>
          <a:p>
            <a:pPr algn="l"/>
            <a:r>
              <a:rPr lang="ru-RU" dirty="0" smtClean="0"/>
              <a:t> </a:t>
            </a:r>
            <a:r>
              <a:rPr lang="ru-RU" sz="3200" dirty="0" smtClean="0">
                <a:solidFill>
                  <a:schemeClr val="tx1"/>
                </a:solidFill>
                <a:effectLst/>
              </a:rPr>
              <a:t>Алгоритм построения чертежа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539552" y="1556792"/>
            <a:ext cx="7776864" cy="4536504"/>
          </a:xfrm>
        </p:spPr>
        <p:txBody>
          <a:bodyPr/>
          <a:lstStyle/>
          <a:p>
            <a:pPr marL="502920" indent="-457200">
              <a:buFont typeface="+mj-lt"/>
              <a:buAutoNum type="arabicPeriod" startAt="5"/>
            </a:pPr>
            <a:r>
              <a:rPr lang="ru-RU" dirty="0" smtClean="0"/>
              <a:t>Разметить клапаны</a:t>
            </a:r>
          </a:p>
          <a:p>
            <a:pPr marL="502920" indent="-457200">
              <a:buNone/>
            </a:pPr>
            <a:endParaRPr lang="ru-RU" dirty="0" smtClean="0"/>
          </a:p>
          <a:p>
            <a:pPr marL="502920" indent="-457200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55776" y="3717032"/>
            <a:ext cx="3888432" cy="24482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5724128" y="3789040"/>
            <a:ext cx="0" cy="2088232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555776" y="5877272"/>
            <a:ext cx="316835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3275856" y="3789040"/>
            <a:ext cx="0" cy="20882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>
            <a:off x="4067944" y="3717032"/>
            <a:ext cx="21092" cy="21602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>
            <a:off x="4860032" y="3717032"/>
            <a:ext cx="21092" cy="21602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V="1">
            <a:off x="2504859" y="4365104"/>
            <a:ext cx="3219269" cy="210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V="1">
            <a:off x="2504859" y="5085184"/>
            <a:ext cx="3219269" cy="210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2555776" y="4221088"/>
            <a:ext cx="31683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2555776" y="5229200"/>
            <a:ext cx="31683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5580112" y="3717032"/>
            <a:ext cx="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>
            <a:off x="2555776" y="4221088"/>
            <a:ext cx="72008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3203848" y="4221088"/>
            <a:ext cx="72008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H="1">
            <a:off x="3275856" y="4221088"/>
            <a:ext cx="72008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3995936" y="4221088"/>
            <a:ext cx="72008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H="1">
            <a:off x="4860032" y="4221088"/>
            <a:ext cx="72008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5508104" y="4221088"/>
            <a:ext cx="72008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5580112" y="4365104"/>
            <a:ext cx="14401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flipH="1">
            <a:off x="5580112" y="4941168"/>
            <a:ext cx="14401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H="1">
            <a:off x="5508104" y="5085184"/>
            <a:ext cx="72008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4860032" y="5085184"/>
            <a:ext cx="72008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 flipH="1">
            <a:off x="3995936" y="5085184"/>
            <a:ext cx="72008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3275856" y="5085184"/>
            <a:ext cx="72008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 flipH="1">
            <a:off x="3203848" y="5085184"/>
            <a:ext cx="72008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>
            <a:off x="2555776" y="5085184"/>
            <a:ext cx="72008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Овал 84"/>
          <p:cNvSpPr/>
          <p:nvPr/>
        </p:nvSpPr>
        <p:spPr>
          <a:xfrm>
            <a:off x="2483768" y="4365104"/>
            <a:ext cx="144016" cy="5524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Овал 86"/>
          <p:cNvSpPr/>
          <p:nvPr/>
        </p:nvSpPr>
        <p:spPr>
          <a:xfrm>
            <a:off x="2483768" y="4221088"/>
            <a:ext cx="144016" cy="5524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Овал 87"/>
          <p:cNvSpPr/>
          <p:nvPr/>
        </p:nvSpPr>
        <p:spPr>
          <a:xfrm>
            <a:off x="2483768" y="5085184"/>
            <a:ext cx="144016" cy="5524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Овал 88"/>
          <p:cNvSpPr/>
          <p:nvPr/>
        </p:nvSpPr>
        <p:spPr>
          <a:xfrm>
            <a:off x="2483768" y="5229200"/>
            <a:ext cx="144016" cy="5524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Овал 90"/>
          <p:cNvSpPr/>
          <p:nvPr/>
        </p:nvSpPr>
        <p:spPr>
          <a:xfrm>
            <a:off x="5724128" y="3645024"/>
            <a:ext cx="72008" cy="14401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Овал 91"/>
          <p:cNvSpPr/>
          <p:nvPr/>
        </p:nvSpPr>
        <p:spPr>
          <a:xfrm>
            <a:off x="5508104" y="3645024"/>
            <a:ext cx="72008" cy="14401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TextBox 92"/>
          <p:cNvSpPr txBox="1"/>
          <p:nvPr/>
        </p:nvSpPr>
        <p:spPr>
          <a:xfrm>
            <a:off x="5364088" y="3284984"/>
            <a:ext cx="6992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10 мм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691680" y="4149080"/>
            <a:ext cx="6992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10 мм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1763688" y="5013176"/>
            <a:ext cx="6992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10 мм</a:t>
            </a:r>
            <a:endParaRPr lang="ru-RU" sz="1400" b="1" dirty="0">
              <a:solidFill>
                <a:srgbClr val="FF0000"/>
              </a:solidFill>
            </a:endParaRPr>
          </a:p>
        </p:txBody>
      </p:sp>
      <p:pic>
        <p:nvPicPr>
          <p:cNvPr id="9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412776"/>
            <a:ext cx="2483768" cy="179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416824" cy="1143000"/>
          </a:xfrm>
        </p:spPr>
        <p:txBody>
          <a:bodyPr/>
          <a:lstStyle/>
          <a:p>
            <a:pPr algn="l"/>
            <a:r>
              <a:rPr lang="ru-RU" dirty="0" smtClean="0"/>
              <a:t> </a:t>
            </a:r>
            <a:r>
              <a:rPr lang="ru-RU" sz="3200" dirty="0" smtClean="0">
                <a:solidFill>
                  <a:schemeClr val="tx1"/>
                </a:solidFill>
                <a:effectLst/>
              </a:rPr>
              <a:t>Алгоритм построения чертежа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539552" y="1556792"/>
            <a:ext cx="7776864" cy="4536504"/>
          </a:xfrm>
        </p:spPr>
        <p:txBody>
          <a:bodyPr/>
          <a:lstStyle/>
          <a:p>
            <a:pPr marL="502920" indent="-457200">
              <a:buFont typeface="+mj-lt"/>
              <a:buAutoNum type="arabicPeriod" startAt="6"/>
            </a:pPr>
            <a:r>
              <a:rPr lang="ru-RU" dirty="0" smtClean="0"/>
              <a:t>Обвести контуры развертки</a:t>
            </a:r>
          </a:p>
          <a:p>
            <a:pPr marL="502920" indent="-457200">
              <a:buFont typeface="+mj-lt"/>
              <a:buAutoNum type="arabicPeriod" startAt="6"/>
            </a:pPr>
            <a:r>
              <a:rPr lang="ru-RU" dirty="0" smtClean="0"/>
              <a:t>Отправить чертеж мне на адрес электронной почты:</a:t>
            </a:r>
            <a:endParaRPr lang="en-US" dirty="0" smtClean="0"/>
          </a:p>
          <a:p>
            <a:pPr marL="502920" indent="-45720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mar.eryshova2011@yandex.ru</a:t>
            </a:r>
            <a:r>
              <a:rPr lang="ru-RU" dirty="0" smtClean="0"/>
              <a:t> </a:t>
            </a:r>
          </a:p>
          <a:p>
            <a:pPr marL="502920" indent="-457200">
              <a:buNone/>
            </a:pPr>
            <a:endParaRPr lang="ru-RU" dirty="0" smtClean="0"/>
          </a:p>
          <a:p>
            <a:pPr marL="502920" indent="-457200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55776" y="3717032"/>
            <a:ext cx="3888432" cy="24482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5724128" y="3789040"/>
            <a:ext cx="0" cy="2088232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627784" y="5877272"/>
            <a:ext cx="309634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3275856" y="3789040"/>
            <a:ext cx="0" cy="20882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>
            <a:off x="4067944" y="3717032"/>
            <a:ext cx="21092" cy="216024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>
            <a:off x="4860032" y="3717032"/>
            <a:ext cx="21092" cy="216024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V="1">
            <a:off x="2504859" y="4365104"/>
            <a:ext cx="3075253" cy="21092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2555776" y="5085184"/>
            <a:ext cx="3024336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2627784" y="4221088"/>
            <a:ext cx="57606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2627784" y="5229200"/>
            <a:ext cx="57606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5580112" y="3717032"/>
            <a:ext cx="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>
            <a:off x="2555776" y="4221088"/>
            <a:ext cx="72008" cy="14401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3203848" y="4221088"/>
            <a:ext cx="72008" cy="14401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H="1">
            <a:off x="3275856" y="4221088"/>
            <a:ext cx="72008" cy="14401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3995936" y="4221088"/>
            <a:ext cx="72008" cy="14401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H="1">
            <a:off x="4860032" y="4221088"/>
            <a:ext cx="72008" cy="14401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5508104" y="4221088"/>
            <a:ext cx="72008" cy="14401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5580112" y="4365104"/>
            <a:ext cx="144016" cy="14401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flipH="1">
            <a:off x="5580112" y="4941168"/>
            <a:ext cx="144016" cy="14401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H="1">
            <a:off x="5508104" y="5085184"/>
            <a:ext cx="72008" cy="14401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4860032" y="5085184"/>
            <a:ext cx="72008" cy="14401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 flipH="1">
            <a:off x="3995936" y="5085184"/>
            <a:ext cx="72008" cy="14401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3275856" y="5085184"/>
            <a:ext cx="72008" cy="14401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 flipH="1">
            <a:off x="3203848" y="5085184"/>
            <a:ext cx="72008" cy="14401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>
            <a:off x="2555776" y="5085184"/>
            <a:ext cx="72008" cy="14401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3347864" y="4221088"/>
            <a:ext cx="648072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4932040" y="4221088"/>
            <a:ext cx="57606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5724128" y="4509120"/>
            <a:ext cx="0" cy="43204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5580112" y="4365104"/>
            <a:ext cx="0" cy="72008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4067944" y="3717032"/>
            <a:ext cx="792088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4067944" y="5877272"/>
            <a:ext cx="792088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4932040" y="5229200"/>
            <a:ext cx="57606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3347864" y="5229200"/>
            <a:ext cx="648072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2555776" y="4365104"/>
            <a:ext cx="0" cy="72008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>
            <a:off x="3275856" y="4365104"/>
            <a:ext cx="0" cy="72008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539552" y="1556792"/>
            <a:ext cx="7776864" cy="4536504"/>
          </a:xfrm>
        </p:spPr>
        <p:txBody>
          <a:bodyPr/>
          <a:lstStyle/>
          <a:p>
            <a:pPr marL="502920" indent="-457200">
              <a:buFont typeface="+mj-lt"/>
              <a:buAutoNum type="arabicPeriod" startAt="6"/>
            </a:pPr>
            <a:r>
              <a:rPr lang="ru-RU" dirty="0" smtClean="0"/>
              <a:t>Вырезать развертку.</a:t>
            </a:r>
          </a:p>
          <a:p>
            <a:pPr marL="502920" indent="-457200">
              <a:buFont typeface="+mj-lt"/>
              <a:buAutoNum type="arabicPeriod" startAt="6"/>
            </a:pPr>
            <a:r>
              <a:rPr lang="ru-RU" dirty="0" smtClean="0"/>
              <a:t>Свернуть по линиям сгиба.</a:t>
            </a:r>
          </a:p>
          <a:p>
            <a:pPr marL="502920" indent="-457200">
              <a:buFont typeface="+mj-lt"/>
              <a:buAutoNum type="arabicPeriod" startAt="8"/>
            </a:pPr>
            <a:r>
              <a:rPr lang="ru-RU" dirty="0" smtClean="0"/>
              <a:t>Склеить фигуру так, чтобы все клапаны</a:t>
            </a:r>
          </a:p>
          <a:p>
            <a:pPr marL="502920" indent="-457200">
              <a:buNone/>
            </a:pPr>
            <a:r>
              <a:rPr lang="ru-RU" dirty="0" smtClean="0"/>
              <a:t> для склеивания были внутри фигуры.</a:t>
            </a:r>
          </a:p>
          <a:p>
            <a:pPr marL="502920" indent="-457200">
              <a:buNone/>
            </a:pPr>
            <a:endParaRPr lang="ru-RU" dirty="0" smtClean="0"/>
          </a:p>
          <a:p>
            <a:pPr marL="502920" indent="-457200">
              <a:buNone/>
            </a:pPr>
            <a:endParaRPr lang="ru-RU" dirty="0" smtClean="0"/>
          </a:p>
          <a:p>
            <a:pPr marL="502920" indent="-457200">
              <a:buFont typeface="+mj-lt"/>
              <a:buAutoNum type="arabicPeriod"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416824" cy="1143000"/>
          </a:xfrm>
        </p:spPr>
        <p:txBody>
          <a:bodyPr/>
          <a:lstStyle/>
          <a:p>
            <a:pPr algn="l"/>
            <a:r>
              <a:rPr lang="ru-RU" dirty="0" smtClean="0"/>
              <a:t> </a:t>
            </a:r>
            <a:r>
              <a:rPr lang="ru-RU" sz="3200" dirty="0" smtClean="0">
                <a:solidFill>
                  <a:schemeClr val="tx1"/>
                </a:solidFill>
                <a:effectLst/>
              </a:rPr>
              <a:t>Алгоритм построения чертежа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55776" y="3717032"/>
            <a:ext cx="3888432" cy="24482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5724128" y="3789040"/>
            <a:ext cx="0" cy="2088232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627784" y="5877272"/>
            <a:ext cx="309634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3275856" y="3789040"/>
            <a:ext cx="0" cy="20882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>
            <a:off x="4067944" y="3717032"/>
            <a:ext cx="21092" cy="216024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>
            <a:off x="4860032" y="3717032"/>
            <a:ext cx="21092" cy="216024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V="1">
            <a:off x="2504859" y="4365104"/>
            <a:ext cx="3075253" cy="21092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2555776" y="5085184"/>
            <a:ext cx="3024336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2627784" y="4221088"/>
            <a:ext cx="57606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2627784" y="5229200"/>
            <a:ext cx="57606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5580112" y="3717032"/>
            <a:ext cx="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>
            <a:off x="2555776" y="4221088"/>
            <a:ext cx="72008" cy="14401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3203848" y="4221088"/>
            <a:ext cx="72008" cy="14401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H="1">
            <a:off x="3275856" y="4221088"/>
            <a:ext cx="72008" cy="14401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3995936" y="4221088"/>
            <a:ext cx="72008" cy="14401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H="1">
            <a:off x="4860032" y="4221088"/>
            <a:ext cx="72008" cy="14401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5508104" y="4221088"/>
            <a:ext cx="72008" cy="14401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5580112" y="4365104"/>
            <a:ext cx="144016" cy="14401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flipH="1">
            <a:off x="5580112" y="4941168"/>
            <a:ext cx="144016" cy="14401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H="1">
            <a:off x="5508104" y="5085184"/>
            <a:ext cx="72008" cy="14401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4860032" y="5085184"/>
            <a:ext cx="72008" cy="14401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 flipH="1">
            <a:off x="3995936" y="5085184"/>
            <a:ext cx="72008" cy="14401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3275856" y="5085184"/>
            <a:ext cx="72008" cy="14401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 flipH="1">
            <a:off x="3203848" y="5085184"/>
            <a:ext cx="72008" cy="14401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>
            <a:off x="2555776" y="5085184"/>
            <a:ext cx="72008" cy="14401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3347864" y="4221088"/>
            <a:ext cx="648072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4932040" y="4221088"/>
            <a:ext cx="57606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5724128" y="4509120"/>
            <a:ext cx="0" cy="43204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5580112" y="4365104"/>
            <a:ext cx="0" cy="72008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4067944" y="3717032"/>
            <a:ext cx="792088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4067944" y="5877272"/>
            <a:ext cx="792088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4932040" y="5229200"/>
            <a:ext cx="57606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3347864" y="5229200"/>
            <a:ext cx="648072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2555776" y="4365104"/>
            <a:ext cx="0" cy="72008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>
            <a:off x="3275856" y="4365104"/>
            <a:ext cx="0" cy="72008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124744"/>
            <a:ext cx="2483768" cy="179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mirtvorchestva.net/wp-content/uploads/2014/01/2_razvivauschie_kubiki_iz_kartona-300x225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80728"/>
            <a:ext cx="7200799" cy="4176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81628204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583</TotalTime>
  <Words>350</Words>
  <Application>Microsoft Office PowerPoint</Application>
  <PresentationFormat>Экран (4:3)</PresentationFormat>
  <Paragraphs>52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Воздушный поток</vt:lpstr>
      <vt:lpstr>Тема урока: «Развёртка. Изготовление куба по чертежу развертки». </vt:lpstr>
      <vt:lpstr>Знакомство с чертежом развёртки куба </vt:lpstr>
      <vt:lpstr>Слайд 3</vt:lpstr>
      <vt:lpstr> Алгоритм построения чертежа</vt:lpstr>
      <vt:lpstr> Алгоритм построения чертежа</vt:lpstr>
      <vt:lpstr> Алгоритм построения чертежа</vt:lpstr>
      <vt:lpstr> Алгоритм построения чертежа</vt:lpstr>
      <vt:lpstr> Алгоритм построения чертежа</vt:lpstr>
      <vt:lpstr>Слайд 9</vt:lpstr>
      <vt:lpstr>Слайд 10</vt:lpstr>
      <vt:lpstr>Слайд 11</vt:lpstr>
      <vt:lpstr>Слайд 12</vt:lpstr>
      <vt:lpstr> Алгоритм построения чертежа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Федотова Виктория Александровна</dc:creator>
  <cp:lastModifiedBy>User</cp:lastModifiedBy>
  <cp:revision>67</cp:revision>
  <cp:lastPrinted>2019-01-22T07:11:05Z</cp:lastPrinted>
  <dcterms:created xsi:type="dcterms:W3CDTF">2010-07-31T12:29:22Z</dcterms:created>
  <dcterms:modified xsi:type="dcterms:W3CDTF">2020-11-30T22:05:10Z</dcterms:modified>
</cp:coreProperties>
</file>