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81" r:id="rId3"/>
    <p:sldId id="259" r:id="rId4"/>
    <p:sldId id="260" r:id="rId5"/>
    <p:sldId id="282" r:id="rId6"/>
    <p:sldId id="261" r:id="rId7"/>
    <p:sldId id="280" r:id="rId8"/>
    <p:sldId id="262" r:id="rId9"/>
    <p:sldId id="263" r:id="rId10"/>
    <p:sldId id="264" r:id="rId11"/>
    <p:sldId id="265" r:id="rId12"/>
    <p:sldId id="283" r:id="rId13"/>
    <p:sldId id="275" r:id="rId14"/>
    <p:sldId id="285" r:id="rId15"/>
    <p:sldId id="284" r:id="rId16"/>
    <p:sldId id="276" r:id="rId17"/>
    <p:sldId id="267" r:id="rId18"/>
    <p:sldId id="268" r:id="rId19"/>
    <p:sldId id="269" r:id="rId20"/>
    <p:sldId id="270" r:id="rId21"/>
    <p:sldId id="272" r:id="rId22"/>
    <p:sldId id="273" r:id="rId23"/>
    <p:sldId id="271" r:id="rId24"/>
    <p:sldId id="278" r:id="rId25"/>
    <p:sldId id="274" r:id="rId2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>
                <a:solidFill>
                  <a:srgbClr val="47534C"/>
                </a:solidFill>
              </a:defRPr>
            </a:lvl1pPr>
          </a:lstStyle>
          <a:p>
            <a:pPr>
              <a:defRPr/>
            </a:pPr>
            <a:fld id="{0F3C67CB-7E29-44D6-8EA8-586F4620F86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23AFF-AD61-49F7-935C-CB5D4F2E99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E1703-3F77-4620-8CFE-EF6D88ACBC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94F60-13A6-468F-B8B0-7E1FE6AC578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4F77F-8AB4-45C2-A100-48AD354998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6709B-64B2-4533-BC30-1024E47F65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4DBA5-B567-4636-A191-14517951528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5D28A-1232-4C7B-BF9C-96A5FB311B6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BCAF2-E77F-4558-9FC8-F077954F99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B192B-6C6F-4841-A2C8-4946F907C0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DE0B2-6347-4C5E-8E96-C7DAE9B0D43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642E2BD-F76F-4AF6-BAF4-857F7464430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26" r:id="rId2"/>
    <p:sldLayoutId id="2147483832" r:id="rId3"/>
    <p:sldLayoutId id="2147483827" r:id="rId4"/>
    <p:sldLayoutId id="2147483828" r:id="rId5"/>
    <p:sldLayoutId id="2147483829" r:id="rId6"/>
    <p:sldLayoutId id="2147483833" r:id="rId7"/>
    <p:sldLayoutId id="2147483834" r:id="rId8"/>
    <p:sldLayoutId id="2147483835" r:id="rId9"/>
    <p:sldLayoutId id="2147483830" r:id="rId10"/>
    <p:sldLayoutId id="214748383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u.to/4KC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u.to/4aC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Без имени-11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827088" y="2492375"/>
            <a:ext cx="7489825" cy="1512888"/>
          </a:xfrm>
          <a:effectLst>
            <a:outerShdw dist="35921" dir="2700000" algn="ctr" rotWithShape="0">
              <a:srgbClr val="C0C0C0">
                <a:alpha val="50000"/>
              </a:srgbClr>
            </a:outerShdw>
          </a:effectLst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5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ПРЯМОУГОЛЬНОЕ ПРОЕЦИРОВАНИЕ</a:t>
            </a: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533400" y="457200"/>
            <a:ext cx="8096250" cy="590391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2"/>
          <p:cNvSpPr>
            <a:spLocks noChangeArrowheads="1"/>
          </p:cNvSpPr>
          <p:nvPr/>
        </p:nvSpPr>
        <p:spPr bwMode="auto">
          <a:xfrm>
            <a:off x="-47625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969696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>
            <a:outerShdw dist="252088" dir="2454863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ru-RU" altLang="ru-RU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00113" y="188913"/>
            <a:ext cx="7561262" cy="287337"/>
          </a:xfrm>
          <a:effectLst>
            <a:outerShdw dist="35921" dir="2700000" algn="ctr" rotWithShape="0">
              <a:schemeClr val="bg1"/>
            </a:outerShdw>
          </a:effectLst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400" b="1" i="1" dirty="0">
                <a:solidFill>
                  <a:srgbClr val="292929"/>
                </a:solidFill>
              </a:rPr>
              <a:t>Прямоугольное </a:t>
            </a:r>
            <a:r>
              <a:rPr lang="ru-RU" altLang="ru-RU" sz="2400" b="1" i="1" dirty="0" smtClean="0">
                <a:solidFill>
                  <a:srgbClr val="292929"/>
                </a:solidFill>
              </a:rPr>
              <a:t> проецирование</a:t>
            </a:r>
            <a:endParaRPr lang="ru-RU" altLang="ru-RU" sz="2400" b="1" i="1" dirty="0">
              <a:solidFill>
                <a:srgbClr val="292929"/>
              </a:solidFill>
            </a:endParaRPr>
          </a:p>
        </p:txBody>
      </p:sp>
      <p:sp>
        <p:nvSpPr>
          <p:cNvPr id="17412" name="Freeform 69"/>
          <p:cNvSpPr>
            <a:spLocks/>
          </p:cNvSpPr>
          <p:nvPr/>
        </p:nvSpPr>
        <p:spPr bwMode="auto">
          <a:xfrm>
            <a:off x="1476375" y="3644900"/>
            <a:ext cx="4311650" cy="2524125"/>
          </a:xfrm>
          <a:custGeom>
            <a:avLst/>
            <a:gdLst>
              <a:gd name="T0" fmla="*/ 2147483647 w 2716"/>
              <a:gd name="T1" fmla="*/ 0 h 1590"/>
              <a:gd name="T2" fmla="*/ 0 w 2716"/>
              <a:gd name="T3" fmla="*/ 0 h 1590"/>
              <a:gd name="T4" fmla="*/ 2147483647 w 2716"/>
              <a:gd name="T5" fmla="*/ 2147483647 h 1590"/>
              <a:gd name="T6" fmla="*/ 2147483647 w 2716"/>
              <a:gd name="T7" fmla="*/ 2147483647 h 1590"/>
              <a:gd name="T8" fmla="*/ 2147483647 w 2716"/>
              <a:gd name="T9" fmla="*/ 2147483647 h 1590"/>
              <a:gd name="T10" fmla="*/ 2147483647 w 2716"/>
              <a:gd name="T11" fmla="*/ 2147483647 h 1590"/>
              <a:gd name="T12" fmla="*/ 2147483647 w 2716"/>
              <a:gd name="T13" fmla="*/ 2147483647 h 1590"/>
              <a:gd name="T14" fmla="*/ 2147483647 w 2716"/>
              <a:gd name="T15" fmla="*/ 0 h 159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716"/>
              <a:gd name="T25" fmla="*/ 0 h 1590"/>
              <a:gd name="T26" fmla="*/ 2716 w 2716"/>
              <a:gd name="T27" fmla="*/ 1590 h 159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716" h="1590">
                <a:moveTo>
                  <a:pt x="2268" y="0"/>
                </a:moveTo>
                <a:lnTo>
                  <a:pt x="0" y="0"/>
                </a:lnTo>
                <a:lnTo>
                  <a:pt x="453" y="1588"/>
                </a:lnTo>
                <a:cubicBezTo>
                  <a:pt x="525" y="1573"/>
                  <a:pt x="437" y="1590"/>
                  <a:pt x="624" y="1578"/>
                </a:cubicBezTo>
                <a:cubicBezTo>
                  <a:pt x="650" y="1576"/>
                  <a:pt x="680" y="1562"/>
                  <a:pt x="706" y="1557"/>
                </a:cubicBezTo>
                <a:cubicBezTo>
                  <a:pt x="993" y="1449"/>
                  <a:pt x="1286" y="1567"/>
                  <a:pt x="1570" y="1568"/>
                </a:cubicBezTo>
                <a:cubicBezTo>
                  <a:pt x="1952" y="1570"/>
                  <a:pt x="2334" y="1568"/>
                  <a:pt x="2716" y="1568"/>
                </a:cubicBezTo>
                <a:lnTo>
                  <a:pt x="2268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3" name="Freeform 4"/>
          <p:cNvSpPr>
            <a:spLocks/>
          </p:cNvSpPr>
          <p:nvPr/>
        </p:nvSpPr>
        <p:spPr bwMode="auto">
          <a:xfrm rot="10800000">
            <a:off x="1476375" y="769938"/>
            <a:ext cx="3600450" cy="2879725"/>
          </a:xfrm>
          <a:custGeom>
            <a:avLst/>
            <a:gdLst>
              <a:gd name="T0" fmla="*/ 0 w 2177"/>
              <a:gd name="T1" fmla="*/ 2147483647 h 1510"/>
              <a:gd name="T2" fmla="*/ 0 w 2177"/>
              <a:gd name="T3" fmla="*/ 0 h 1510"/>
              <a:gd name="T4" fmla="*/ 2147483647 w 2177"/>
              <a:gd name="T5" fmla="*/ 0 h 1510"/>
              <a:gd name="T6" fmla="*/ 2147483647 w 2177"/>
              <a:gd name="T7" fmla="*/ 2147483647 h 1510"/>
              <a:gd name="T8" fmla="*/ 2147483647 w 2177"/>
              <a:gd name="T9" fmla="*/ 2147483647 h 1510"/>
              <a:gd name="T10" fmla="*/ 2147483647 w 2177"/>
              <a:gd name="T11" fmla="*/ 2147483647 h 1510"/>
              <a:gd name="T12" fmla="*/ 2147483647 w 2177"/>
              <a:gd name="T13" fmla="*/ 2147483647 h 1510"/>
              <a:gd name="T14" fmla="*/ 2147483647 w 2177"/>
              <a:gd name="T15" fmla="*/ 2147483647 h 1510"/>
              <a:gd name="T16" fmla="*/ 2147483647 w 2177"/>
              <a:gd name="T17" fmla="*/ 2147483647 h 1510"/>
              <a:gd name="T18" fmla="*/ 0 w 2177"/>
              <a:gd name="T19" fmla="*/ 2147483647 h 151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177"/>
              <a:gd name="T31" fmla="*/ 0 h 1510"/>
              <a:gd name="T32" fmla="*/ 2177 w 2177"/>
              <a:gd name="T33" fmla="*/ 1510 h 151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77" h="1510">
                <a:moveTo>
                  <a:pt x="0" y="1497"/>
                </a:moveTo>
                <a:lnTo>
                  <a:pt x="0" y="0"/>
                </a:lnTo>
                <a:lnTo>
                  <a:pt x="2177" y="0"/>
                </a:lnTo>
                <a:lnTo>
                  <a:pt x="2177" y="1451"/>
                </a:lnTo>
                <a:cubicBezTo>
                  <a:pt x="2123" y="1397"/>
                  <a:pt x="2060" y="1479"/>
                  <a:pt x="2002" y="1482"/>
                </a:cubicBezTo>
                <a:cubicBezTo>
                  <a:pt x="1893" y="1487"/>
                  <a:pt x="1785" y="1488"/>
                  <a:pt x="1676" y="1491"/>
                </a:cubicBezTo>
                <a:cubicBezTo>
                  <a:pt x="1424" y="1487"/>
                  <a:pt x="1211" y="1510"/>
                  <a:pt x="979" y="1457"/>
                </a:cubicBezTo>
                <a:cubicBezTo>
                  <a:pt x="852" y="1390"/>
                  <a:pt x="807" y="1434"/>
                  <a:pt x="601" y="1439"/>
                </a:cubicBezTo>
                <a:cubicBezTo>
                  <a:pt x="480" y="1450"/>
                  <a:pt x="362" y="1473"/>
                  <a:pt x="240" y="1482"/>
                </a:cubicBezTo>
                <a:cubicBezTo>
                  <a:pt x="121" y="1500"/>
                  <a:pt x="200" y="1490"/>
                  <a:pt x="0" y="1497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547813" y="976313"/>
            <a:ext cx="433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ru-RU" b="1"/>
              <a:t>V</a:t>
            </a:r>
            <a:endParaRPr lang="ru-RU" altLang="ru-RU" b="1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195513" y="5661025"/>
            <a:ext cx="371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b="1"/>
              <a:t>Н</a:t>
            </a:r>
          </a:p>
        </p:txBody>
      </p:sp>
      <p:sp>
        <p:nvSpPr>
          <p:cNvPr id="17416" name="Freeform 8"/>
          <p:cNvSpPr>
            <a:spLocks/>
          </p:cNvSpPr>
          <p:nvPr/>
        </p:nvSpPr>
        <p:spPr bwMode="auto">
          <a:xfrm>
            <a:off x="2555875" y="1268413"/>
            <a:ext cx="1439863" cy="1512887"/>
          </a:xfrm>
          <a:custGeom>
            <a:avLst/>
            <a:gdLst>
              <a:gd name="T0" fmla="*/ 0 w 953"/>
              <a:gd name="T1" fmla="*/ 2147483647 h 998"/>
              <a:gd name="T2" fmla="*/ 2147483647 w 953"/>
              <a:gd name="T3" fmla="*/ 2147483647 h 998"/>
              <a:gd name="T4" fmla="*/ 2147483647 w 953"/>
              <a:gd name="T5" fmla="*/ 0 h 998"/>
              <a:gd name="T6" fmla="*/ 2147483647 w 953"/>
              <a:gd name="T7" fmla="*/ 0 h 998"/>
              <a:gd name="T8" fmla="*/ 2147483647 w 953"/>
              <a:gd name="T9" fmla="*/ 2147483647 h 998"/>
              <a:gd name="T10" fmla="*/ 0 w 953"/>
              <a:gd name="T11" fmla="*/ 2147483647 h 998"/>
              <a:gd name="T12" fmla="*/ 0 w 953"/>
              <a:gd name="T13" fmla="*/ 2147483647 h 99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53"/>
              <a:gd name="T22" fmla="*/ 0 h 998"/>
              <a:gd name="T23" fmla="*/ 953 w 953"/>
              <a:gd name="T24" fmla="*/ 998 h 99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53" h="998">
                <a:moveTo>
                  <a:pt x="0" y="771"/>
                </a:moveTo>
                <a:lnTo>
                  <a:pt x="680" y="771"/>
                </a:lnTo>
                <a:lnTo>
                  <a:pt x="680" y="0"/>
                </a:lnTo>
                <a:lnTo>
                  <a:pt x="953" y="0"/>
                </a:lnTo>
                <a:lnTo>
                  <a:pt x="953" y="998"/>
                </a:lnTo>
                <a:lnTo>
                  <a:pt x="0" y="998"/>
                </a:lnTo>
                <a:lnTo>
                  <a:pt x="0" y="771"/>
                </a:lnTo>
                <a:close/>
              </a:path>
            </a:pathLst>
          </a:custGeom>
          <a:solidFill>
            <a:srgbClr val="FFAA71">
              <a:alpha val="38823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3059113" y="2420938"/>
            <a:ext cx="0" cy="36036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3563938" y="1557338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3563938" y="2060575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3419475" y="1806575"/>
            <a:ext cx="6477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4859338" y="48688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2" name="Line 19"/>
          <p:cNvSpPr>
            <a:spLocks noChangeShapeType="1"/>
          </p:cNvSpPr>
          <p:nvPr/>
        </p:nvSpPr>
        <p:spPr bwMode="auto">
          <a:xfrm>
            <a:off x="2555875" y="2781300"/>
            <a:ext cx="0" cy="86360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3" name="Line 21"/>
          <p:cNvSpPr>
            <a:spLocks noChangeShapeType="1"/>
          </p:cNvSpPr>
          <p:nvPr/>
        </p:nvSpPr>
        <p:spPr bwMode="auto">
          <a:xfrm>
            <a:off x="3995738" y="2781300"/>
            <a:ext cx="0" cy="86360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4" name="Line 23"/>
          <p:cNvSpPr>
            <a:spLocks noChangeShapeType="1"/>
          </p:cNvSpPr>
          <p:nvPr/>
        </p:nvSpPr>
        <p:spPr bwMode="auto">
          <a:xfrm>
            <a:off x="3059113" y="2781300"/>
            <a:ext cx="0" cy="86360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5" name="Line 24"/>
          <p:cNvSpPr>
            <a:spLocks noChangeShapeType="1"/>
          </p:cNvSpPr>
          <p:nvPr/>
        </p:nvSpPr>
        <p:spPr bwMode="auto">
          <a:xfrm>
            <a:off x="3563938" y="2420938"/>
            <a:ext cx="0" cy="1223962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6" name="Line 39"/>
          <p:cNvSpPr>
            <a:spLocks noChangeShapeType="1"/>
          </p:cNvSpPr>
          <p:nvPr/>
        </p:nvSpPr>
        <p:spPr bwMode="auto">
          <a:xfrm>
            <a:off x="2555875" y="3644900"/>
            <a:ext cx="144463" cy="43180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7" name="Line 43"/>
          <p:cNvSpPr>
            <a:spLocks noChangeShapeType="1"/>
          </p:cNvSpPr>
          <p:nvPr/>
        </p:nvSpPr>
        <p:spPr bwMode="auto">
          <a:xfrm>
            <a:off x="2700338" y="4076700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8" name="Line 63"/>
          <p:cNvSpPr>
            <a:spLocks noChangeShapeType="1"/>
          </p:cNvSpPr>
          <p:nvPr/>
        </p:nvSpPr>
        <p:spPr bwMode="auto">
          <a:xfrm>
            <a:off x="3995738" y="3644900"/>
            <a:ext cx="144462" cy="43180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9" name="Freeform 64"/>
          <p:cNvSpPr>
            <a:spLocks/>
          </p:cNvSpPr>
          <p:nvPr/>
        </p:nvSpPr>
        <p:spPr bwMode="auto">
          <a:xfrm>
            <a:off x="2700338" y="4076700"/>
            <a:ext cx="1727200" cy="1008063"/>
          </a:xfrm>
          <a:custGeom>
            <a:avLst/>
            <a:gdLst>
              <a:gd name="T0" fmla="*/ 2147483647 w 1088"/>
              <a:gd name="T1" fmla="*/ 2147483647 h 635"/>
              <a:gd name="T2" fmla="*/ 0 w 1088"/>
              <a:gd name="T3" fmla="*/ 0 h 635"/>
              <a:gd name="T4" fmla="*/ 2147483647 w 1088"/>
              <a:gd name="T5" fmla="*/ 0 h 635"/>
              <a:gd name="T6" fmla="*/ 2147483647 w 1088"/>
              <a:gd name="T7" fmla="*/ 2147483647 h 635"/>
              <a:gd name="T8" fmla="*/ 2147483647 w 1088"/>
              <a:gd name="T9" fmla="*/ 2147483647 h 635"/>
              <a:gd name="T10" fmla="*/ 2147483647 w 1088"/>
              <a:gd name="T11" fmla="*/ 2147483647 h 635"/>
              <a:gd name="T12" fmla="*/ 2147483647 w 1088"/>
              <a:gd name="T13" fmla="*/ 2147483647 h 635"/>
              <a:gd name="T14" fmla="*/ 2147483647 w 1088"/>
              <a:gd name="T15" fmla="*/ 2147483647 h 635"/>
              <a:gd name="T16" fmla="*/ 2147483647 w 1088"/>
              <a:gd name="T17" fmla="*/ 2147483647 h 635"/>
              <a:gd name="T18" fmla="*/ 2147483647 w 1088"/>
              <a:gd name="T19" fmla="*/ 2147483647 h 635"/>
              <a:gd name="T20" fmla="*/ 2147483647 w 1088"/>
              <a:gd name="T21" fmla="*/ 2147483647 h 635"/>
              <a:gd name="T22" fmla="*/ 2147483647 w 1088"/>
              <a:gd name="T23" fmla="*/ 2147483647 h 635"/>
              <a:gd name="T24" fmla="*/ 2147483647 w 1088"/>
              <a:gd name="T25" fmla="*/ 2147483647 h 635"/>
              <a:gd name="T26" fmla="*/ 2147483647 w 1088"/>
              <a:gd name="T27" fmla="*/ 2147483647 h 63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088"/>
              <a:gd name="T43" fmla="*/ 0 h 635"/>
              <a:gd name="T44" fmla="*/ 1088 w 1088"/>
              <a:gd name="T45" fmla="*/ 635 h 63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088" h="635">
                <a:moveTo>
                  <a:pt x="45" y="182"/>
                </a:moveTo>
                <a:lnTo>
                  <a:pt x="0" y="0"/>
                </a:lnTo>
                <a:lnTo>
                  <a:pt x="907" y="0"/>
                </a:lnTo>
                <a:lnTo>
                  <a:pt x="1088" y="635"/>
                </a:lnTo>
                <a:lnTo>
                  <a:pt x="181" y="635"/>
                </a:lnTo>
                <a:lnTo>
                  <a:pt x="136" y="454"/>
                </a:lnTo>
                <a:lnTo>
                  <a:pt x="408" y="454"/>
                </a:lnTo>
                <a:cubicBezTo>
                  <a:pt x="417" y="452"/>
                  <a:pt x="429" y="455"/>
                  <a:pt x="435" y="448"/>
                </a:cubicBezTo>
                <a:cubicBezTo>
                  <a:pt x="439" y="444"/>
                  <a:pt x="431" y="437"/>
                  <a:pt x="429" y="432"/>
                </a:cubicBezTo>
                <a:cubicBezTo>
                  <a:pt x="423" y="414"/>
                  <a:pt x="413" y="401"/>
                  <a:pt x="407" y="383"/>
                </a:cubicBezTo>
                <a:cubicBezTo>
                  <a:pt x="403" y="372"/>
                  <a:pt x="400" y="361"/>
                  <a:pt x="397" y="350"/>
                </a:cubicBezTo>
                <a:cubicBezTo>
                  <a:pt x="395" y="345"/>
                  <a:pt x="391" y="334"/>
                  <a:pt x="391" y="334"/>
                </a:cubicBezTo>
                <a:lnTo>
                  <a:pt x="363" y="182"/>
                </a:lnTo>
                <a:lnTo>
                  <a:pt x="45" y="182"/>
                </a:lnTo>
                <a:close/>
              </a:path>
            </a:pathLst>
          </a:custGeom>
          <a:solidFill>
            <a:srgbClr val="FFFEE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0" name="Line 61"/>
          <p:cNvSpPr>
            <a:spLocks noChangeShapeType="1"/>
          </p:cNvSpPr>
          <p:nvPr/>
        </p:nvSpPr>
        <p:spPr bwMode="auto">
          <a:xfrm>
            <a:off x="3059113" y="3644900"/>
            <a:ext cx="217487" cy="720725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1" name="Line 62"/>
          <p:cNvSpPr>
            <a:spLocks noChangeShapeType="1"/>
          </p:cNvSpPr>
          <p:nvPr/>
        </p:nvSpPr>
        <p:spPr bwMode="auto">
          <a:xfrm>
            <a:off x="3563938" y="3644900"/>
            <a:ext cx="144462" cy="43180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2" name="Line 65"/>
          <p:cNvSpPr>
            <a:spLocks noChangeShapeType="1"/>
          </p:cNvSpPr>
          <p:nvPr/>
        </p:nvSpPr>
        <p:spPr bwMode="auto">
          <a:xfrm>
            <a:off x="3708400" y="4076700"/>
            <a:ext cx="287338" cy="100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3" name="Line 17"/>
          <p:cNvSpPr>
            <a:spLocks noChangeShapeType="1"/>
          </p:cNvSpPr>
          <p:nvPr/>
        </p:nvSpPr>
        <p:spPr bwMode="auto">
          <a:xfrm>
            <a:off x="3779838" y="4365625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4" name="Line 18"/>
          <p:cNvSpPr>
            <a:spLocks noChangeShapeType="1"/>
          </p:cNvSpPr>
          <p:nvPr/>
        </p:nvSpPr>
        <p:spPr bwMode="auto">
          <a:xfrm>
            <a:off x="3924300" y="4797425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5" name="Line 16"/>
          <p:cNvSpPr>
            <a:spLocks noChangeShapeType="1"/>
          </p:cNvSpPr>
          <p:nvPr/>
        </p:nvSpPr>
        <p:spPr bwMode="auto">
          <a:xfrm>
            <a:off x="2987675" y="4581525"/>
            <a:ext cx="15843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969696"/>
              </a:gs>
              <a:gs pos="100000">
                <a:srgbClr val="DDDDD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252088" dir="2454863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ru-RU" altLang="ru-RU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71550" y="188913"/>
            <a:ext cx="7561263" cy="431800"/>
          </a:xfrm>
          <a:effectLst>
            <a:outerShdw dist="35921" dir="2700000" algn="ctr" rotWithShape="0">
              <a:schemeClr val="bg1"/>
            </a:outerShdw>
          </a:effectLst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800" b="1" i="1" dirty="0">
                <a:solidFill>
                  <a:srgbClr val="292929"/>
                </a:solidFill>
              </a:rPr>
              <a:t>Прямоугольное проецирование</a:t>
            </a:r>
          </a:p>
        </p:txBody>
      </p:sp>
      <p:sp>
        <p:nvSpPr>
          <p:cNvPr id="18436" name="Freeform 5"/>
          <p:cNvSpPr>
            <a:spLocks/>
          </p:cNvSpPr>
          <p:nvPr/>
        </p:nvSpPr>
        <p:spPr bwMode="auto">
          <a:xfrm rot="10800000">
            <a:off x="1476375" y="765175"/>
            <a:ext cx="3600450" cy="2879725"/>
          </a:xfrm>
          <a:custGeom>
            <a:avLst/>
            <a:gdLst>
              <a:gd name="T0" fmla="*/ 0 w 2177"/>
              <a:gd name="T1" fmla="*/ 2147483647 h 1510"/>
              <a:gd name="T2" fmla="*/ 0 w 2177"/>
              <a:gd name="T3" fmla="*/ 0 h 1510"/>
              <a:gd name="T4" fmla="*/ 2147483647 w 2177"/>
              <a:gd name="T5" fmla="*/ 0 h 1510"/>
              <a:gd name="T6" fmla="*/ 2147483647 w 2177"/>
              <a:gd name="T7" fmla="*/ 2147483647 h 1510"/>
              <a:gd name="T8" fmla="*/ 2147483647 w 2177"/>
              <a:gd name="T9" fmla="*/ 2147483647 h 1510"/>
              <a:gd name="T10" fmla="*/ 2147483647 w 2177"/>
              <a:gd name="T11" fmla="*/ 2147483647 h 1510"/>
              <a:gd name="T12" fmla="*/ 2147483647 w 2177"/>
              <a:gd name="T13" fmla="*/ 2147483647 h 1510"/>
              <a:gd name="T14" fmla="*/ 2147483647 w 2177"/>
              <a:gd name="T15" fmla="*/ 2147483647 h 1510"/>
              <a:gd name="T16" fmla="*/ 2147483647 w 2177"/>
              <a:gd name="T17" fmla="*/ 2147483647 h 1510"/>
              <a:gd name="T18" fmla="*/ 0 w 2177"/>
              <a:gd name="T19" fmla="*/ 2147483647 h 151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177"/>
              <a:gd name="T31" fmla="*/ 0 h 1510"/>
              <a:gd name="T32" fmla="*/ 2177 w 2177"/>
              <a:gd name="T33" fmla="*/ 1510 h 151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77" h="1510">
                <a:moveTo>
                  <a:pt x="0" y="1497"/>
                </a:moveTo>
                <a:lnTo>
                  <a:pt x="0" y="0"/>
                </a:lnTo>
                <a:lnTo>
                  <a:pt x="2177" y="0"/>
                </a:lnTo>
                <a:lnTo>
                  <a:pt x="2177" y="1451"/>
                </a:lnTo>
                <a:cubicBezTo>
                  <a:pt x="2123" y="1397"/>
                  <a:pt x="2060" y="1479"/>
                  <a:pt x="2002" y="1482"/>
                </a:cubicBezTo>
                <a:cubicBezTo>
                  <a:pt x="1893" y="1487"/>
                  <a:pt x="1785" y="1488"/>
                  <a:pt x="1676" y="1491"/>
                </a:cubicBezTo>
                <a:cubicBezTo>
                  <a:pt x="1424" y="1487"/>
                  <a:pt x="1211" y="1510"/>
                  <a:pt x="979" y="1457"/>
                </a:cubicBezTo>
                <a:cubicBezTo>
                  <a:pt x="852" y="1390"/>
                  <a:pt x="807" y="1434"/>
                  <a:pt x="601" y="1439"/>
                </a:cubicBezTo>
                <a:cubicBezTo>
                  <a:pt x="480" y="1450"/>
                  <a:pt x="362" y="1473"/>
                  <a:pt x="240" y="1482"/>
                </a:cubicBezTo>
                <a:cubicBezTo>
                  <a:pt x="121" y="1500"/>
                  <a:pt x="200" y="1490"/>
                  <a:pt x="0" y="1497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1552575" y="984250"/>
            <a:ext cx="433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ru-RU" b="1"/>
              <a:t>V</a:t>
            </a:r>
            <a:endParaRPr lang="ru-RU" altLang="ru-RU" b="1"/>
          </a:p>
        </p:txBody>
      </p:sp>
      <p:sp>
        <p:nvSpPr>
          <p:cNvPr id="18438" name="Freeform 8"/>
          <p:cNvSpPr>
            <a:spLocks/>
          </p:cNvSpPr>
          <p:nvPr/>
        </p:nvSpPr>
        <p:spPr bwMode="auto">
          <a:xfrm>
            <a:off x="2555875" y="1268413"/>
            <a:ext cx="1439863" cy="1512887"/>
          </a:xfrm>
          <a:custGeom>
            <a:avLst/>
            <a:gdLst>
              <a:gd name="T0" fmla="*/ 0 w 953"/>
              <a:gd name="T1" fmla="*/ 2147483647 h 998"/>
              <a:gd name="T2" fmla="*/ 2147483647 w 953"/>
              <a:gd name="T3" fmla="*/ 2147483647 h 998"/>
              <a:gd name="T4" fmla="*/ 2147483647 w 953"/>
              <a:gd name="T5" fmla="*/ 0 h 998"/>
              <a:gd name="T6" fmla="*/ 2147483647 w 953"/>
              <a:gd name="T7" fmla="*/ 0 h 998"/>
              <a:gd name="T8" fmla="*/ 2147483647 w 953"/>
              <a:gd name="T9" fmla="*/ 2147483647 h 998"/>
              <a:gd name="T10" fmla="*/ 0 w 953"/>
              <a:gd name="T11" fmla="*/ 2147483647 h 998"/>
              <a:gd name="T12" fmla="*/ 0 w 953"/>
              <a:gd name="T13" fmla="*/ 2147483647 h 99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53"/>
              <a:gd name="T22" fmla="*/ 0 h 998"/>
              <a:gd name="T23" fmla="*/ 953 w 953"/>
              <a:gd name="T24" fmla="*/ 998 h 99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53" h="998">
                <a:moveTo>
                  <a:pt x="0" y="771"/>
                </a:moveTo>
                <a:lnTo>
                  <a:pt x="680" y="771"/>
                </a:lnTo>
                <a:lnTo>
                  <a:pt x="680" y="0"/>
                </a:lnTo>
                <a:lnTo>
                  <a:pt x="953" y="0"/>
                </a:lnTo>
                <a:lnTo>
                  <a:pt x="953" y="998"/>
                </a:lnTo>
                <a:lnTo>
                  <a:pt x="0" y="998"/>
                </a:lnTo>
                <a:lnTo>
                  <a:pt x="0" y="771"/>
                </a:lnTo>
                <a:close/>
              </a:path>
            </a:pathLst>
          </a:custGeom>
          <a:solidFill>
            <a:srgbClr val="FFAA71">
              <a:alpha val="38823"/>
            </a:srgb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9" name="Line 9"/>
          <p:cNvSpPr>
            <a:spLocks noChangeShapeType="1"/>
          </p:cNvSpPr>
          <p:nvPr/>
        </p:nvSpPr>
        <p:spPr bwMode="auto">
          <a:xfrm>
            <a:off x="3059113" y="2420938"/>
            <a:ext cx="0" cy="36036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0" name="Line 10"/>
          <p:cNvSpPr>
            <a:spLocks noChangeShapeType="1"/>
          </p:cNvSpPr>
          <p:nvPr/>
        </p:nvSpPr>
        <p:spPr bwMode="auto">
          <a:xfrm>
            <a:off x="3563938" y="1557338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1" name="Line 11"/>
          <p:cNvSpPr>
            <a:spLocks noChangeShapeType="1"/>
          </p:cNvSpPr>
          <p:nvPr/>
        </p:nvSpPr>
        <p:spPr bwMode="auto">
          <a:xfrm>
            <a:off x="3563938" y="2060575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2" name="Line 12"/>
          <p:cNvSpPr>
            <a:spLocks noChangeShapeType="1"/>
          </p:cNvSpPr>
          <p:nvPr/>
        </p:nvSpPr>
        <p:spPr bwMode="auto">
          <a:xfrm>
            <a:off x="3419475" y="1806575"/>
            <a:ext cx="6477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3" name="Line 13"/>
          <p:cNvSpPr>
            <a:spLocks noChangeShapeType="1"/>
          </p:cNvSpPr>
          <p:nvPr/>
        </p:nvSpPr>
        <p:spPr bwMode="auto">
          <a:xfrm>
            <a:off x="4859338" y="48688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4" name="Freeform 32"/>
          <p:cNvSpPr>
            <a:spLocks/>
          </p:cNvSpPr>
          <p:nvPr/>
        </p:nvSpPr>
        <p:spPr bwMode="auto">
          <a:xfrm>
            <a:off x="1476375" y="3644900"/>
            <a:ext cx="3600450" cy="2609850"/>
          </a:xfrm>
          <a:custGeom>
            <a:avLst/>
            <a:gdLst>
              <a:gd name="T0" fmla="*/ 0 w 2268"/>
              <a:gd name="T1" fmla="*/ 0 h 1644"/>
              <a:gd name="T2" fmla="*/ 0 w 2268"/>
              <a:gd name="T3" fmla="*/ 2147483647 h 1644"/>
              <a:gd name="T4" fmla="*/ 2147483647 w 2268"/>
              <a:gd name="T5" fmla="*/ 2147483647 h 1644"/>
              <a:gd name="T6" fmla="*/ 2147483647 w 2268"/>
              <a:gd name="T7" fmla="*/ 2147483647 h 1644"/>
              <a:gd name="T8" fmla="*/ 2147483647 w 2268"/>
              <a:gd name="T9" fmla="*/ 2147483647 h 1644"/>
              <a:gd name="T10" fmla="*/ 2147483647 w 2268"/>
              <a:gd name="T11" fmla="*/ 2147483647 h 1644"/>
              <a:gd name="T12" fmla="*/ 2147483647 w 2268"/>
              <a:gd name="T13" fmla="*/ 2147483647 h 1644"/>
              <a:gd name="T14" fmla="*/ 2147483647 w 2268"/>
              <a:gd name="T15" fmla="*/ 2147483647 h 1644"/>
              <a:gd name="T16" fmla="*/ 2147483647 w 2268"/>
              <a:gd name="T17" fmla="*/ 0 h 1644"/>
              <a:gd name="T18" fmla="*/ 0 w 2268"/>
              <a:gd name="T19" fmla="*/ 0 h 164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268"/>
              <a:gd name="T31" fmla="*/ 0 h 1644"/>
              <a:gd name="T32" fmla="*/ 2268 w 2268"/>
              <a:gd name="T33" fmla="*/ 1644 h 164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268" h="1644">
                <a:moveTo>
                  <a:pt x="0" y="0"/>
                </a:moveTo>
                <a:lnTo>
                  <a:pt x="0" y="1542"/>
                </a:lnTo>
                <a:cubicBezTo>
                  <a:pt x="49" y="1577"/>
                  <a:pt x="23" y="1565"/>
                  <a:pt x="136" y="1549"/>
                </a:cubicBezTo>
                <a:cubicBezTo>
                  <a:pt x="151" y="1547"/>
                  <a:pt x="165" y="1539"/>
                  <a:pt x="179" y="1534"/>
                </a:cubicBezTo>
                <a:cubicBezTo>
                  <a:pt x="186" y="1532"/>
                  <a:pt x="200" y="1527"/>
                  <a:pt x="200" y="1527"/>
                </a:cubicBezTo>
                <a:cubicBezTo>
                  <a:pt x="398" y="1528"/>
                  <a:pt x="1168" y="1447"/>
                  <a:pt x="1554" y="1570"/>
                </a:cubicBezTo>
                <a:cubicBezTo>
                  <a:pt x="1663" y="1644"/>
                  <a:pt x="1901" y="1613"/>
                  <a:pt x="1979" y="1614"/>
                </a:cubicBezTo>
                <a:cubicBezTo>
                  <a:pt x="2075" y="1615"/>
                  <a:pt x="2171" y="1614"/>
                  <a:pt x="2267" y="1614"/>
                </a:cubicBezTo>
                <a:lnTo>
                  <a:pt x="226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5" name="Text Box 7"/>
          <p:cNvSpPr txBox="1">
            <a:spLocks noChangeArrowheads="1"/>
          </p:cNvSpPr>
          <p:nvPr/>
        </p:nvSpPr>
        <p:spPr bwMode="auto">
          <a:xfrm>
            <a:off x="1547813" y="5661025"/>
            <a:ext cx="371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b="1"/>
              <a:t>Н</a:t>
            </a:r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2555875" y="2781300"/>
            <a:ext cx="0" cy="1584325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3995738" y="2781300"/>
            <a:ext cx="0" cy="1584325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8" name="Line 17"/>
          <p:cNvSpPr>
            <a:spLocks noChangeShapeType="1"/>
          </p:cNvSpPr>
          <p:nvPr/>
        </p:nvSpPr>
        <p:spPr bwMode="auto">
          <a:xfrm>
            <a:off x="3563938" y="2420938"/>
            <a:ext cx="0" cy="1944687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9" name="Freeform 38"/>
          <p:cNvSpPr>
            <a:spLocks/>
          </p:cNvSpPr>
          <p:nvPr/>
        </p:nvSpPr>
        <p:spPr bwMode="auto">
          <a:xfrm>
            <a:off x="2555875" y="4365625"/>
            <a:ext cx="1439863" cy="1295400"/>
          </a:xfrm>
          <a:custGeom>
            <a:avLst/>
            <a:gdLst>
              <a:gd name="T0" fmla="*/ 0 w 907"/>
              <a:gd name="T1" fmla="*/ 2147483647 h 816"/>
              <a:gd name="T2" fmla="*/ 0 w 907"/>
              <a:gd name="T3" fmla="*/ 2147483647 h 816"/>
              <a:gd name="T4" fmla="*/ 2147483647 w 907"/>
              <a:gd name="T5" fmla="*/ 2147483647 h 816"/>
              <a:gd name="T6" fmla="*/ 2147483647 w 907"/>
              <a:gd name="T7" fmla="*/ 2147483647 h 816"/>
              <a:gd name="T8" fmla="*/ 0 w 907"/>
              <a:gd name="T9" fmla="*/ 2147483647 h 816"/>
              <a:gd name="T10" fmla="*/ 0 w 907"/>
              <a:gd name="T11" fmla="*/ 0 h 816"/>
              <a:gd name="T12" fmla="*/ 2147483647 w 907"/>
              <a:gd name="T13" fmla="*/ 0 h 816"/>
              <a:gd name="T14" fmla="*/ 2147483647 w 907"/>
              <a:gd name="T15" fmla="*/ 2147483647 h 816"/>
              <a:gd name="T16" fmla="*/ 0 w 907"/>
              <a:gd name="T17" fmla="*/ 2147483647 h 8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907"/>
              <a:gd name="T28" fmla="*/ 0 h 816"/>
              <a:gd name="T29" fmla="*/ 907 w 907"/>
              <a:gd name="T30" fmla="*/ 816 h 8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907" h="816">
                <a:moveTo>
                  <a:pt x="0" y="816"/>
                </a:moveTo>
                <a:lnTo>
                  <a:pt x="0" y="589"/>
                </a:lnTo>
                <a:lnTo>
                  <a:pt x="317" y="589"/>
                </a:lnTo>
                <a:lnTo>
                  <a:pt x="317" y="226"/>
                </a:lnTo>
                <a:lnTo>
                  <a:pt x="0" y="226"/>
                </a:lnTo>
                <a:lnTo>
                  <a:pt x="0" y="0"/>
                </a:lnTo>
                <a:lnTo>
                  <a:pt x="907" y="0"/>
                </a:lnTo>
                <a:lnTo>
                  <a:pt x="907" y="816"/>
                </a:lnTo>
                <a:lnTo>
                  <a:pt x="0" y="816"/>
                </a:lnTo>
                <a:close/>
              </a:path>
            </a:pathLst>
          </a:custGeom>
          <a:solidFill>
            <a:srgbClr val="FFFEE5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0" name="Line 35"/>
          <p:cNvSpPr>
            <a:spLocks noChangeShapeType="1"/>
          </p:cNvSpPr>
          <p:nvPr/>
        </p:nvSpPr>
        <p:spPr bwMode="auto">
          <a:xfrm>
            <a:off x="2843213" y="5013325"/>
            <a:ext cx="129698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1" name="Line 39"/>
          <p:cNvSpPr>
            <a:spLocks noChangeShapeType="1"/>
          </p:cNvSpPr>
          <p:nvPr/>
        </p:nvSpPr>
        <p:spPr bwMode="auto">
          <a:xfrm>
            <a:off x="3563938" y="4365625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2" name="Line 41"/>
          <p:cNvSpPr>
            <a:spLocks noChangeShapeType="1"/>
          </p:cNvSpPr>
          <p:nvPr/>
        </p:nvSpPr>
        <p:spPr bwMode="auto">
          <a:xfrm>
            <a:off x="3563938" y="5300663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3" name="Line 42"/>
          <p:cNvSpPr>
            <a:spLocks noChangeShapeType="1"/>
          </p:cNvSpPr>
          <p:nvPr/>
        </p:nvSpPr>
        <p:spPr bwMode="auto">
          <a:xfrm>
            <a:off x="3563938" y="4724400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4" name="Line 16"/>
          <p:cNvSpPr>
            <a:spLocks noChangeShapeType="1"/>
          </p:cNvSpPr>
          <p:nvPr/>
        </p:nvSpPr>
        <p:spPr bwMode="auto">
          <a:xfrm>
            <a:off x="3059113" y="2781300"/>
            <a:ext cx="0" cy="194310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333375"/>
            <a:ext cx="8261350" cy="12239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dirty="0" smtClean="0"/>
              <a:t>Найдите фронтальную и горизонтальную проекции к данному наглядному изображению и запишите ответ в тетради </a:t>
            </a:r>
            <a:br>
              <a:rPr lang="ru-RU" sz="2000" dirty="0" smtClean="0"/>
            </a:br>
            <a:r>
              <a:rPr lang="ru-RU" sz="2000" dirty="0" smtClean="0"/>
              <a:t>(в виде таблицы).  </a:t>
            </a:r>
            <a:endParaRPr lang="ru-RU" sz="2000" dirty="0"/>
          </a:p>
        </p:txBody>
      </p:sp>
      <p:pic>
        <p:nvPicPr>
          <p:cNvPr id="19459" name="Содержимое 3" descr="http://img.megatorrents.kz/graphic/images/2011/January/11/31B5_4D2C3A31.jpg">
            <a:hlinkClick r:id="rId2" tooltip="http://img.megatorrents.kz/share.php?id=31B5_4D2C3A31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23850" y="2924175"/>
            <a:ext cx="4524375" cy="1960563"/>
          </a:xfr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76825" y="3357563"/>
          <a:ext cx="3911600" cy="1381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182386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Проекция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№ изображения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Фронтальная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Горизонтальная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 descr="C:\Documents and Settings\Ольга\Мои документы\Мои рисунки\2009-01-15\IMAGE003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636838"/>
            <a:ext cx="8893175" cy="3457575"/>
          </a:xfrm>
          <a:noFill/>
        </p:spPr>
      </p:pic>
      <p:pic>
        <p:nvPicPr>
          <p:cNvPr id="20483" name="Заголовок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913"/>
            <a:ext cx="871378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Rectangle 10"/>
          <p:cNvSpPr>
            <a:spLocks noChangeArrowheads="1"/>
          </p:cNvSpPr>
          <p:nvPr/>
        </p:nvSpPr>
        <p:spPr bwMode="auto">
          <a:xfrm>
            <a:off x="265113" y="1916113"/>
            <a:ext cx="8878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400" b="1">
                <a:solidFill>
                  <a:srgbClr val="45472B"/>
                </a:solidFill>
              </a:rPr>
              <a:t>Определите, какой детали соответствует данный чертеж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 descr="C:\Documents and Settings\Ольга\Мои документы\Мои рисунки\2009-01-15\IMAGE0036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636838"/>
            <a:ext cx="8893175" cy="3457575"/>
          </a:xfrm>
          <a:noFill/>
        </p:spPr>
      </p:pic>
      <p:sp>
        <p:nvSpPr>
          <p:cNvPr id="21507" name="Прямоугольник 4"/>
          <p:cNvSpPr>
            <a:spLocks noChangeArrowheads="1"/>
          </p:cNvSpPr>
          <p:nvPr/>
        </p:nvSpPr>
        <p:spPr bwMode="auto">
          <a:xfrm>
            <a:off x="468313" y="260350"/>
            <a:ext cx="78486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/>
              <a:t>Вывод: </a:t>
            </a:r>
            <a:r>
              <a:rPr lang="ru-RU" i="1"/>
              <a:t>все 3 детали имеют одинаковые фронтальную и горизонтальную проекции. Значит, две проекции также не всегда дают полное представление о форме и конструкции детали. </a:t>
            </a:r>
            <a:r>
              <a:rPr lang="ru-RU" b="1" i="1"/>
              <a:t/>
            </a:r>
            <a:br>
              <a:rPr lang="ru-RU" b="1" i="1"/>
            </a:br>
            <a:r>
              <a:rPr lang="ru-RU" b="1" i="1"/>
              <a:t>- Какой выход из этой ситуации? (Посмотреть на деталь сбоку). </a:t>
            </a:r>
            <a:br>
              <a:rPr lang="ru-RU" b="1" i="1"/>
            </a:br>
            <a:r>
              <a:rPr lang="ru-RU" i="1"/>
              <a:t>Появилась потребность применения ещё одной плоскости проекций.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Содержимое 2"/>
          <p:cNvSpPr>
            <a:spLocks noGrp="1"/>
          </p:cNvSpPr>
          <p:nvPr>
            <p:ph idx="4294967295"/>
          </p:nvPr>
        </p:nvSpPr>
        <p:spPr>
          <a:xfrm>
            <a:off x="539750" y="836613"/>
            <a:ext cx="7689850" cy="52895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	</a:t>
            </a:r>
            <a:r>
              <a:rPr lang="ru-RU" sz="2800" b="1" i="1" smtClean="0"/>
              <a:t>Для того чтобы информация о сложной форме детали была представлена достаточно полно, используют проецирование на три взаимно перпендикулярные плоскости проекций: фронтальную, горизонтальную и профильную </a:t>
            </a:r>
            <a:r>
              <a:rPr lang="en-US" sz="2800" b="1" i="1" smtClean="0">
                <a:solidFill>
                  <a:srgbClr val="FF0000"/>
                </a:solidFill>
              </a:rPr>
              <a:t>W</a:t>
            </a:r>
            <a:r>
              <a:rPr lang="ru-RU" sz="2800" b="1" i="1" smtClean="0"/>
              <a:t> (плоскость, расположенная перед зрителем сбоку).</a:t>
            </a:r>
            <a:endParaRPr lang="ru-RU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36550"/>
            <a:ext cx="8229600" cy="930275"/>
          </a:xfr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3975" indent="-53975" algn="r" fontAlgn="auto">
              <a:spcAft>
                <a:spcPts val="0"/>
              </a:spcAft>
              <a:defRPr/>
            </a:pPr>
            <a:r>
              <a:rPr lang="ru-RU" b="1" dirty="0">
                <a:solidFill>
                  <a:srgbClr val="6D7442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Три плоскости проекций</a:t>
            </a:r>
          </a:p>
        </p:txBody>
      </p:sp>
      <p:pic>
        <p:nvPicPr>
          <p:cNvPr id="23555" name="Picture 3" descr="C:\Documents and Settings\Ольга\Мои документы\Мои рисунки\2009-01-15\IMAGE0037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 t="5974" b="16362"/>
          <a:stretch>
            <a:fillRect/>
          </a:stretch>
        </p:blipFill>
        <p:spPr bwMode="auto">
          <a:xfrm>
            <a:off x="857250" y="1500188"/>
            <a:ext cx="7624763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23850" y="5143500"/>
            <a:ext cx="84963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dirty="0">
                <a:latin typeface="+mn-lt"/>
              </a:rPr>
              <a:t>Чертеж, представленный  тремя проекциями </a:t>
            </a:r>
          </a:p>
          <a:p>
            <a:pPr algn="ctr" eaLnBrk="1" hangingPunct="1">
              <a:defRPr/>
            </a:pPr>
            <a:r>
              <a:rPr lang="ru-RU" sz="2400" dirty="0">
                <a:latin typeface="+mn-lt"/>
              </a:rPr>
              <a:t>или видами, дает наиболее полное представление</a:t>
            </a:r>
          </a:p>
          <a:p>
            <a:pPr algn="ctr" eaLnBrk="1" hangingPunct="1">
              <a:defRPr/>
            </a:pPr>
            <a:r>
              <a:rPr lang="ru-RU" sz="2400" dirty="0">
                <a:latin typeface="+mn-lt"/>
              </a:rPr>
              <a:t> о форме и конструкции предмета и называется</a:t>
            </a:r>
          </a:p>
          <a:p>
            <a:pPr algn="ctr" eaLnBrk="1" hangingPunct="1">
              <a:defRPr/>
            </a:pPr>
            <a:r>
              <a:rPr lang="ru-RU" sz="2400" b="1" dirty="0">
                <a:latin typeface="+mn-lt"/>
              </a:rPr>
              <a:t>КОМПЛЕКСНЫМ ЧЕРТЕЖОМ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0" y="2071688"/>
            <a:ext cx="1855788" cy="1016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Фронтальная</a:t>
            </a:r>
          </a:p>
          <a:p>
            <a:pPr eaLnBrk="1" hangingPunct="1">
              <a:defRPr/>
            </a:pPr>
            <a:endParaRPr lang="ru-RU" sz="2000" b="1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eaLnBrk="1" hangingPunct="1">
              <a:defRPr/>
            </a:pP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Вид спереди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00813" y="2071688"/>
            <a:ext cx="1757362" cy="1016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Профильная</a:t>
            </a:r>
          </a:p>
          <a:p>
            <a:pPr eaLnBrk="1" hangingPunct="1">
              <a:defRPr/>
            </a:pPr>
            <a:endParaRPr lang="ru-RU" sz="20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eaLnBrk="1" hangingPunct="1">
              <a:defRPr/>
            </a:pP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Вид слева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14813" y="3714750"/>
            <a:ext cx="2200275" cy="1016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Горизонтальная</a:t>
            </a:r>
          </a:p>
          <a:p>
            <a:pPr eaLnBrk="1" hangingPunct="1">
              <a:defRPr/>
            </a:pPr>
            <a:endParaRPr lang="ru-RU" sz="2000" b="1" dirty="0">
              <a:latin typeface="+mn-lt"/>
            </a:endParaRPr>
          </a:p>
          <a:p>
            <a:pPr eaLnBrk="1" hangingPunct="1">
              <a:defRPr/>
            </a:pP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      Вид сверху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  <p:bldP spid="7" grpId="0" build="allAtOnce"/>
      <p:bldP spid="8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969696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252088" dir="2454863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ru-RU" altLang="ru-RU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085850" y="188913"/>
            <a:ext cx="7561263" cy="431800"/>
          </a:xfrm>
          <a:effectLst>
            <a:outerShdw dist="35921" dir="2700000" algn="ctr" rotWithShape="0">
              <a:schemeClr val="bg1"/>
            </a:outerShdw>
          </a:effectLst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800" b="1" i="1" dirty="0">
                <a:solidFill>
                  <a:srgbClr val="292929"/>
                </a:solidFill>
              </a:rPr>
              <a:t>Прямоугольное проецирование</a:t>
            </a:r>
          </a:p>
        </p:txBody>
      </p:sp>
      <p:sp>
        <p:nvSpPr>
          <p:cNvPr id="24580" name="Freeform 67"/>
          <p:cNvSpPr>
            <a:spLocks/>
          </p:cNvSpPr>
          <p:nvPr/>
        </p:nvSpPr>
        <p:spPr bwMode="auto">
          <a:xfrm>
            <a:off x="5076825" y="765175"/>
            <a:ext cx="1795463" cy="4332288"/>
          </a:xfrm>
          <a:custGeom>
            <a:avLst/>
            <a:gdLst>
              <a:gd name="T0" fmla="*/ 0 w 1131"/>
              <a:gd name="T1" fmla="*/ 0 h 2729"/>
              <a:gd name="T2" fmla="*/ 0 w 1131"/>
              <a:gd name="T3" fmla="*/ 2147483647 h 2729"/>
              <a:gd name="T4" fmla="*/ 2147483647 w 1131"/>
              <a:gd name="T5" fmla="*/ 2147483647 h 2729"/>
              <a:gd name="T6" fmla="*/ 2147483647 w 1131"/>
              <a:gd name="T7" fmla="*/ 2147483647 h 2729"/>
              <a:gd name="T8" fmla="*/ 2147483647 w 1131"/>
              <a:gd name="T9" fmla="*/ 2147483647 h 2729"/>
              <a:gd name="T10" fmla="*/ 2147483647 w 1131"/>
              <a:gd name="T11" fmla="*/ 2147483647 h 2729"/>
              <a:gd name="T12" fmla="*/ 2147483647 w 1131"/>
              <a:gd name="T13" fmla="*/ 2147483647 h 2729"/>
              <a:gd name="T14" fmla="*/ 2147483647 w 1131"/>
              <a:gd name="T15" fmla="*/ 2147483647 h 2729"/>
              <a:gd name="T16" fmla="*/ 2147483647 w 1131"/>
              <a:gd name="T17" fmla="*/ 2147483647 h 2729"/>
              <a:gd name="T18" fmla="*/ 2147483647 w 1131"/>
              <a:gd name="T19" fmla="*/ 2147483647 h 2729"/>
              <a:gd name="T20" fmla="*/ 2147483647 w 1131"/>
              <a:gd name="T21" fmla="*/ 2147483647 h 2729"/>
              <a:gd name="T22" fmla="*/ 2147483647 w 1131"/>
              <a:gd name="T23" fmla="*/ 2147483647 h 2729"/>
              <a:gd name="T24" fmla="*/ 2147483647 w 1131"/>
              <a:gd name="T25" fmla="*/ 2147483647 h 2729"/>
              <a:gd name="T26" fmla="*/ 2147483647 w 1131"/>
              <a:gd name="T27" fmla="*/ 2147483647 h 2729"/>
              <a:gd name="T28" fmla="*/ 2147483647 w 1131"/>
              <a:gd name="T29" fmla="*/ 2147483647 h 2729"/>
              <a:gd name="T30" fmla="*/ 2147483647 w 1131"/>
              <a:gd name="T31" fmla="*/ 2147483647 h 2729"/>
              <a:gd name="T32" fmla="*/ 2147483647 w 1131"/>
              <a:gd name="T33" fmla="*/ 2147483647 h 2729"/>
              <a:gd name="T34" fmla="*/ 2147483647 w 1131"/>
              <a:gd name="T35" fmla="*/ 2147483647 h 2729"/>
              <a:gd name="T36" fmla="*/ 2147483647 w 1131"/>
              <a:gd name="T37" fmla="*/ 2147483647 h 2729"/>
              <a:gd name="T38" fmla="*/ 2147483647 w 1131"/>
              <a:gd name="T39" fmla="*/ 2147483647 h 2729"/>
              <a:gd name="T40" fmla="*/ 2147483647 w 1131"/>
              <a:gd name="T41" fmla="*/ 2147483647 h 2729"/>
              <a:gd name="T42" fmla="*/ 2147483647 w 1131"/>
              <a:gd name="T43" fmla="*/ 2147483647 h 2729"/>
              <a:gd name="T44" fmla="*/ 2147483647 w 1131"/>
              <a:gd name="T45" fmla="*/ 2147483647 h 2729"/>
              <a:gd name="T46" fmla="*/ 2147483647 w 1131"/>
              <a:gd name="T47" fmla="*/ 2147483647 h 2729"/>
              <a:gd name="T48" fmla="*/ 0 w 1131"/>
              <a:gd name="T49" fmla="*/ 0 h 272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131"/>
              <a:gd name="T76" fmla="*/ 0 h 2729"/>
              <a:gd name="T77" fmla="*/ 1131 w 1131"/>
              <a:gd name="T78" fmla="*/ 2729 h 2729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131" h="2729">
                <a:moveTo>
                  <a:pt x="0" y="0"/>
                </a:moveTo>
                <a:lnTo>
                  <a:pt x="0" y="1814"/>
                </a:lnTo>
                <a:cubicBezTo>
                  <a:pt x="363" y="2116"/>
                  <a:pt x="722" y="2423"/>
                  <a:pt x="1088" y="2721"/>
                </a:cubicBezTo>
                <a:cubicBezTo>
                  <a:pt x="1098" y="2729"/>
                  <a:pt x="1073" y="2699"/>
                  <a:pt x="1072" y="2686"/>
                </a:cubicBezTo>
                <a:cubicBezTo>
                  <a:pt x="1065" y="2612"/>
                  <a:pt x="1068" y="2537"/>
                  <a:pt x="1064" y="2463"/>
                </a:cubicBezTo>
                <a:cubicBezTo>
                  <a:pt x="1061" y="2413"/>
                  <a:pt x="1036" y="2362"/>
                  <a:pt x="1028" y="2312"/>
                </a:cubicBezTo>
                <a:cubicBezTo>
                  <a:pt x="1029" y="2288"/>
                  <a:pt x="999" y="2046"/>
                  <a:pt x="1057" y="1959"/>
                </a:cubicBezTo>
                <a:cubicBezTo>
                  <a:pt x="1071" y="1916"/>
                  <a:pt x="1079" y="1872"/>
                  <a:pt x="1093" y="1829"/>
                </a:cubicBezTo>
                <a:cubicBezTo>
                  <a:pt x="1095" y="1594"/>
                  <a:pt x="1093" y="1359"/>
                  <a:pt x="1100" y="1124"/>
                </a:cubicBezTo>
                <a:cubicBezTo>
                  <a:pt x="1101" y="1105"/>
                  <a:pt x="1129" y="1076"/>
                  <a:pt x="1129" y="1052"/>
                </a:cubicBezTo>
                <a:cubicBezTo>
                  <a:pt x="1131" y="917"/>
                  <a:pt x="1129" y="783"/>
                  <a:pt x="1129" y="648"/>
                </a:cubicBezTo>
                <a:cubicBezTo>
                  <a:pt x="1117" y="636"/>
                  <a:pt x="1109" y="616"/>
                  <a:pt x="1093" y="612"/>
                </a:cubicBezTo>
                <a:cubicBezTo>
                  <a:pt x="1043" y="600"/>
                  <a:pt x="992" y="577"/>
                  <a:pt x="949" y="548"/>
                </a:cubicBezTo>
                <a:cubicBezTo>
                  <a:pt x="911" y="522"/>
                  <a:pt x="885" y="475"/>
                  <a:pt x="841" y="461"/>
                </a:cubicBezTo>
                <a:cubicBezTo>
                  <a:pt x="813" y="440"/>
                  <a:pt x="781" y="422"/>
                  <a:pt x="748" y="411"/>
                </a:cubicBezTo>
                <a:cubicBezTo>
                  <a:pt x="719" y="382"/>
                  <a:pt x="676" y="368"/>
                  <a:pt x="647" y="339"/>
                </a:cubicBezTo>
                <a:cubicBezTo>
                  <a:pt x="626" y="318"/>
                  <a:pt x="618" y="298"/>
                  <a:pt x="589" y="288"/>
                </a:cubicBezTo>
                <a:cubicBezTo>
                  <a:pt x="569" y="258"/>
                  <a:pt x="540" y="243"/>
                  <a:pt x="510" y="224"/>
                </a:cubicBezTo>
                <a:cubicBezTo>
                  <a:pt x="498" y="217"/>
                  <a:pt x="492" y="204"/>
                  <a:pt x="481" y="195"/>
                </a:cubicBezTo>
                <a:cubicBezTo>
                  <a:pt x="456" y="175"/>
                  <a:pt x="424" y="150"/>
                  <a:pt x="395" y="137"/>
                </a:cubicBezTo>
                <a:cubicBezTo>
                  <a:pt x="358" y="121"/>
                  <a:pt x="311" y="107"/>
                  <a:pt x="272" y="101"/>
                </a:cubicBezTo>
                <a:cubicBezTo>
                  <a:pt x="233" y="88"/>
                  <a:pt x="203" y="82"/>
                  <a:pt x="164" y="72"/>
                </a:cubicBezTo>
                <a:cubicBezTo>
                  <a:pt x="156" y="70"/>
                  <a:pt x="115" y="56"/>
                  <a:pt x="100" y="51"/>
                </a:cubicBezTo>
                <a:cubicBezTo>
                  <a:pt x="93" y="49"/>
                  <a:pt x="78" y="44"/>
                  <a:pt x="78" y="44"/>
                </a:cubicBezTo>
                <a:cubicBezTo>
                  <a:pt x="54" y="19"/>
                  <a:pt x="22" y="26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1" name="Freeform 4"/>
          <p:cNvSpPr>
            <a:spLocks/>
          </p:cNvSpPr>
          <p:nvPr/>
        </p:nvSpPr>
        <p:spPr bwMode="auto">
          <a:xfrm rot="10800000">
            <a:off x="1476375" y="768350"/>
            <a:ext cx="3600450" cy="2879725"/>
          </a:xfrm>
          <a:custGeom>
            <a:avLst/>
            <a:gdLst>
              <a:gd name="T0" fmla="*/ 0 w 2177"/>
              <a:gd name="T1" fmla="*/ 2147483647 h 1510"/>
              <a:gd name="T2" fmla="*/ 0 w 2177"/>
              <a:gd name="T3" fmla="*/ 0 h 1510"/>
              <a:gd name="T4" fmla="*/ 2147483647 w 2177"/>
              <a:gd name="T5" fmla="*/ 0 h 1510"/>
              <a:gd name="T6" fmla="*/ 2147483647 w 2177"/>
              <a:gd name="T7" fmla="*/ 2147483647 h 1510"/>
              <a:gd name="T8" fmla="*/ 2147483647 w 2177"/>
              <a:gd name="T9" fmla="*/ 2147483647 h 1510"/>
              <a:gd name="T10" fmla="*/ 2147483647 w 2177"/>
              <a:gd name="T11" fmla="*/ 2147483647 h 1510"/>
              <a:gd name="T12" fmla="*/ 2147483647 w 2177"/>
              <a:gd name="T13" fmla="*/ 2147483647 h 1510"/>
              <a:gd name="T14" fmla="*/ 2147483647 w 2177"/>
              <a:gd name="T15" fmla="*/ 2147483647 h 1510"/>
              <a:gd name="T16" fmla="*/ 2147483647 w 2177"/>
              <a:gd name="T17" fmla="*/ 2147483647 h 1510"/>
              <a:gd name="T18" fmla="*/ 0 w 2177"/>
              <a:gd name="T19" fmla="*/ 2147483647 h 151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177"/>
              <a:gd name="T31" fmla="*/ 0 h 1510"/>
              <a:gd name="T32" fmla="*/ 2177 w 2177"/>
              <a:gd name="T33" fmla="*/ 1510 h 151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77" h="1510">
                <a:moveTo>
                  <a:pt x="0" y="1497"/>
                </a:moveTo>
                <a:lnTo>
                  <a:pt x="0" y="0"/>
                </a:lnTo>
                <a:lnTo>
                  <a:pt x="2177" y="0"/>
                </a:lnTo>
                <a:lnTo>
                  <a:pt x="2177" y="1451"/>
                </a:lnTo>
                <a:cubicBezTo>
                  <a:pt x="2123" y="1397"/>
                  <a:pt x="2060" y="1479"/>
                  <a:pt x="2002" y="1482"/>
                </a:cubicBezTo>
                <a:cubicBezTo>
                  <a:pt x="1893" y="1487"/>
                  <a:pt x="1785" y="1488"/>
                  <a:pt x="1676" y="1491"/>
                </a:cubicBezTo>
                <a:cubicBezTo>
                  <a:pt x="1424" y="1487"/>
                  <a:pt x="1211" y="1510"/>
                  <a:pt x="979" y="1457"/>
                </a:cubicBezTo>
                <a:cubicBezTo>
                  <a:pt x="852" y="1390"/>
                  <a:pt x="807" y="1434"/>
                  <a:pt x="601" y="1439"/>
                </a:cubicBezTo>
                <a:cubicBezTo>
                  <a:pt x="480" y="1450"/>
                  <a:pt x="362" y="1473"/>
                  <a:pt x="240" y="1482"/>
                </a:cubicBezTo>
                <a:cubicBezTo>
                  <a:pt x="121" y="1500"/>
                  <a:pt x="200" y="1490"/>
                  <a:pt x="0" y="1497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2" name="Freeform 5"/>
          <p:cNvSpPr>
            <a:spLocks/>
          </p:cNvSpPr>
          <p:nvPr/>
        </p:nvSpPr>
        <p:spPr bwMode="auto">
          <a:xfrm>
            <a:off x="1476375" y="3644900"/>
            <a:ext cx="5327650" cy="1512888"/>
          </a:xfrm>
          <a:custGeom>
            <a:avLst/>
            <a:gdLst>
              <a:gd name="T0" fmla="*/ 0 w 3354"/>
              <a:gd name="T1" fmla="*/ 0 h 1226"/>
              <a:gd name="T2" fmla="*/ 2147483647 w 3354"/>
              <a:gd name="T3" fmla="*/ 2147483647 h 1226"/>
              <a:gd name="T4" fmla="*/ 2147483647 w 3354"/>
              <a:gd name="T5" fmla="*/ 2147483647 h 1226"/>
              <a:gd name="T6" fmla="*/ 2147483647 w 3354"/>
              <a:gd name="T7" fmla="*/ 2147483647 h 1226"/>
              <a:gd name="T8" fmla="*/ 2147483647 w 3354"/>
              <a:gd name="T9" fmla="*/ 2147483647 h 1226"/>
              <a:gd name="T10" fmla="*/ 2147483647 w 3354"/>
              <a:gd name="T11" fmla="*/ 2147483647 h 1226"/>
              <a:gd name="T12" fmla="*/ 2147483647 w 3354"/>
              <a:gd name="T13" fmla="*/ 2147483647 h 1226"/>
              <a:gd name="T14" fmla="*/ 2147483647 w 3354"/>
              <a:gd name="T15" fmla="*/ 2147483647 h 1226"/>
              <a:gd name="T16" fmla="*/ 2147483647 w 3354"/>
              <a:gd name="T17" fmla="*/ 2147483647 h 1226"/>
              <a:gd name="T18" fmla="*/ 2147483647 w 3354"/>
              <a:gd name="T19" fmla="*/ 2147483647 h 1226"/>
              <a:gd name="T20" fmla="*/ 2147483647 w 3354"/>
              <a:gd name="T21" fmla="*/ 2147483647 h 1226"/>
              <a:gd name="T22" fmla="*/ 2147483647 w 3354"/>
              <a:gd name="T23" fmla="*/ 2147483647 h 1226"/>
              <a:gd name="T24" fmla="*/ 2147483647 w 3354"/>
              <a:gd name="T25" fmla="*/ 2147483647 h 1226"/>
              <a:gd name="T26" fmla="*/ 2147483647 w 3354"/>
              <a:gd name="T27" fmla="*/ 0 h 1226"/>
              <a:gd name="T28" fmla="*/ 0 w 3354"/>
              <a:gd name="T29" fmla="*/ 0 h 122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354"/>
              <a:gd name="T46" fmla="*/ 0 h 1226"/>
              <a:gd name="T47" fmla="*/ 3354 w 3354"/>
              <a:gd name="T48" fmla="*/ 1226 h 122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354" h="1226">
                <a:moveTo>
                  <a:pt x="0" y="0"/>
                </a:moveTo>
                <a:lnTo>
                  <a:pt x="1134" y="1225"/>
                </a:lnTo>
                <a:cubicBezTo>
                  <a:pt x="1163" y="1226"/>
                  <a:pt x="1185" y="1206"/>
                  <a:pt x="1208" y="1205"/>
                </a:cubicBezTo>
                <a:cubicBezTo>
                  <a:pt x="1311" y="1198"/>
                  <a:pt x="1415" y="1200"/>
                  <a:pt x="1518" y="1198"/>
                </a:cubicBezTo>
                <a:cubicBezTo>
                  <a:pt x="1572" y="1176"/>
                  <a:pt x="1608" y="1169"/>
                  <a:pt x="1662" y="1154"/>
                </a:cubicBezTo>
                <a:cubicBezTo>
                  <a:pt x="1928" y="1163"/>
                  <a:pt x="2122" y="1166"/>
                  <a:pt x="2404" y="1162"/>
                </a:cubicBezTo>
                <a:cubicBezTo>
                  <a:pt x="2509" y="1154"/>
                  <a:pt x="2616" y="1143"/>
                  <a:pt x="2720" y="1169"/>
                </a:cubicBezTo>
                <a:cubicBezTo>
                  <a:pt x="2797" y="1166"/>
                  <a:pt x="2888" y="1173"/>
                  <a:pt x="2965" y="1147"/>
                </a:cubicBezTo>
                <a:cubicBezTo>
                  <a:pt x="3063" y="1152"/>
                  <a:pt x="3156" y="1163"/>
                  <a:pt x="3253" y="1169"/>
                </a:cubicBezTo>
                <a:cubicBezTo>
                  <a:pt x="3345" y="1162"/>
                  <a:pt x="3311" y="1162"/>
                  <a:pt x="3354" y="1162"/>
                </a:cubicBezTo>
                <a:cubicBezTo>
                  <a:pt x="3314" y="1099"/>
                  <a:pt x="3255" y="1055"/>
                  <a:pt x="3203" y="1003"/>
                </a:cubicBezTo>
                <a:cubicBezTo>
                  <a:pt x="3175" y="975"/>
                  <a:pt x="3149" y="938"/>
                  <a:pt x="3116" y="917"/>
                </a:cubicBezTo>
                <a:cubicBezTo>
                  <a:pt x="3111" y="910"/>
                  <a:pt x="3102" y="895"/>
                  <a:pt x="3102" y="895"/>
                </a:cubicBezTo>
                <a:lnTo>
                  <a:pt x="226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3" name="Text Box 6"/>
          <p:cNvSpPr txBox="1">
            <a:spLocks noChangeArrowheads="1"/>
          </p:cNvSpPr>
          <p:nvPr/>
        </p:nvSpPr>
        <p:spPr bwMode="auto">
          <a:xfrm>
            <a:off x="1581150" y="981075"/>
            <a:ext cx="433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ru-RU" b="1"/>
              <a:t>V</a:t>
            </a:r>
            <a:endParaRPr lang="ru-RU" altLang="ru-RU" b="1"/>
          </a:p>
        </p:txBody>
      </p:sp>
      <p:sp>
        <p:nvSpPr>
          <p:cNvPr id="24584" name="Text Box 7"/>
          <p:cNvSpPr txBox="1">
            <a:spLocks noChangeArrowheads="1"/>
          </p:cNvSpPr>
          <p:nvPr/>
        </p:nvSpPr>
        <p:spPr bwMode="auto">
          <a:xfrm>
            <a:off x="3203575" y="4724400"/>
            <a:ext cx="371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b="1"/>
              <a:t>Н</a:t>
            </a: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3851275" y="3213100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3348038" y="3213100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3563938" y="34290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3132138" y="2997200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3132138" y="3357563"/>
            <a:ext cx="21590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3348038" y="32131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3132138" y="2997200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3132138" y="29972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3348038" y="35734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>
            <a:off x="3563938" y="3789363"/>
            <a:ext cx="21590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5" name="Line 20"/>
          <p:cNvSpPr>
            <a:spLocks noChangeShapeType="1"/>
          </p:cNvSpPr>
          <p:nvPr/>
        </p:nvSpPr>
        <p:spPr bwMode="auto">
          <a:xfrm>
            <a:off x="3851275" y="32131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6" name="Freeform 21"/>
          <p:cNvSpPr>
            <a:spLocks/>
          </p:cNvSpPr>
          <p:nvPr/>
        </p:nvSpPr>
        <p:spPr bwMode="auto">
          <a:xfrm>
            <a:off x="3132138" y="2997200"/>
            <a:ext cx="215900" cy="576263"/>
          </a:xfrm>
          <a:custGeom>
            <a:avLst/>
            <a:gdLst>
              <a:gd name="T0" fmla="*/ 0 w 136"/>
              <a:gd name="T1" fmla="*/ 2147483647 h 363"/>
              <a:gd name="T2" fmla="*/ 0 w 136"/>
              <a:gd name="T3" fmla="*/ 0 h 363"/>
              <a:gd name="T4" fmla="*/ 2147483647 w 136"/>
              <a:gd name="T5" fmla="*/ 2147483647 h 363"/>
              <a:gd name="T6" fmla="*/ 2147483647 w 136"/>
              <a:gd name="T7" fmla="*/ 2147483647 h 363"/>
              <a:gd name="T8" fmla="*/ 0 w 136"/>
              <a:gd name="T9" fmla="*/ 2147483647 h 3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6"/>
              <a:gd name="T16" fmla="*/ 0 h 363"/>
              <a:gd name="T17" fmla="*/ 136 w 136"/>
              <a:gd name="T18" fmla="*/ 363 h 3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6" h="363">
                <a:moveTo>
                  <a:pt x="0" y="227"/>
                </a:moveTo>
                <a:lnTo>
                  <a:pt x="0" y="0"/>
                </a:lnTo>
                <a:lnTo>
                  <a:pt x="136" y="136"/>
                </a:lnTo>
                <a:lnTo>
                  <a:pt x="136" y="363"/>
                </a:lnTo>
                <a:lnTo>
                  <a:pt x="0" y="227"/>
                </a:lnTo>
                <a:close/>
              </a:path>
            </a:pathLst>
          </a:custGeom>
          <a:solidFill>
            <a:srgbClr val="B3FFB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7" name="Freeform 22"/>
          <p:cNvSpPr>
            <a:spLocks/>
          </p:cNvSpPr>
          <p:nvPr/>
        </p:nvSpPr>
        <p:spPr bwMode="auto">
          <a:xfrm>
            <a:off x="3563938" y="3429000"/>
            <a:ext cx="215900" cy="576263"/>
          </a:xfrm>
          <a:custGeom>
            <a:avLst/>
            <a:gdLst>
              <a:gd name="T0" fmla="*/ 0 w 136"/>
              <a:gd name="T1" fmla="*/ 2147483647 h 363"/>
              <a:gd name="T2" fmla="*/ 0 w 136"/>
              <a:gd name="T3" fmla="*/ 0 h 363"/>
              <a:gd name="T4" fmla="*/ 2147483647 w 136"/>
              <a:gd name="T5" fmla="*/ 2147483647 h 363"/>
              <a:gd name="T6" fmla="*/ 2147483647 w 136"/>
              <a:gd name="T7" fmla="*/ 2147483647 h 363"/>
              <a:gd name="T8" fmla="*/ 0 w 136"/>
              <a:gd name="T9" fmla="*/ 2147483647 h 3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6"/>
              <a:gd name="T16" fmla="*/ 0 h 363"/>
              <a:gd name="T17" fmla="*/ 136 w 136"/>
              <a:gd name="T18" fmla="*/ 363 h 3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6" h="363">
                <a:moveTo>
                  <a:pt x="0" y="227"/>
                </a:moveTo>
                <a:lnTo>
                  <a:pt x="0" y="0"/>
                </a:lnTo>
                <a:lnTo>
                  <a:pt x="136" y="136"/>
                </a:lnTo>
                <a:lnTo>
                  <a:pt x="136" y="363"/>
                </a:lnTo>
                <a:lnTo>
                  <a:pt x="0" y="227"/>
                </a:lnTo>
                <a:close/>
              </a:path>
            </a:pathLst>
          </a:custGeom>
          <a:solidFill>
            <a:srgbClr val="B3FFB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8" name="Freeform 23"/>
          <p:cNvSpPr>
            <a:spLocks/>
          </p:cNvSpPr>
          <p:nvPr/>
        </p:nvSpPr>
        <p:spPr bwMode="auto">
          <a:xfrm>
            <a:off x="3779838" y="2420938"/>
            <a:ext cx="1512887" cy="1584325"/>
          </a:xfrm>
          <a:custGeom>
            <a:avLst/>
            <a:gdLst>
              <a:gd name="T0" fmla="*/ 0 w 953"/>
              <a:gd name="T1" fmla="*/ 2147483647 h 998"/>
              <a:gd name="T2" fmla="*/ 2147483647 w 953"/>
              <a:gd name="T3" fmla="*/ 2147483647 h 998"/>
              <a:gd name="T4" fmla="*/ 2147483647 w 953"/>
              <a:gd name="T5" fmla="*/ 0 h 998"/>
              <a:gd name="T6" fmla="*/ 2147483647 w 953"/>
              <a:gd name="T7" fmla="*/ 0 h 998"/>
              <a:gd name="T8" fmla="*/ 2147483647 w 953"/>
              <a:gd name="T9" fmla="*/ 2147483647 h 998"/>
              <a:gd name="T10" fmla="*/ 0 w 953"/>
              <a:gd name="T11" fmla="*/ 2147483647 h 998"/>
              <a:gd name="T12" fmla="*/ 0 w 953"/>
              <a:gd name="T13" fmla="*/ 2147483647 h 99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53"/>
              <a:gd name="T22" fmla="*/ 0 h 998"/>
              <a:gd name="T23" fmla="*/ 953 w 953"/>
              <a:gd name="T24" fmla="*/ 998 h 99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53" h="998">
                <a:moveTo>
                  <a:pt x="0" y="771"/>
                </a:moveTo>
                <a:lnTo>
                  <a:pt x="680" y="771"/>
                </a:lnTo>
                <a:lnTo>
                  <a:pt x="680" y="0"/>
                </a:lnTo>
                <a:lnTo>
                  <a:pt x="953" y="0"/>
                </a:lnTo>
                <a:lnTo>
                  <a:pt x="953" y="998"/>
                </a:lnTo>
                <a:lnTo>
                  <a:pt x="0" y="998"/>
                </a:lnTo>
                <a:lnTo>
                  <a:pt x="0" y="771"/>
                </a:lnTo>
                <a:close/>
              </a:path>
            </a:pathLst>
          </a:custGeom>
          <a:solidFill>
            <a:srgbClr val="FFAA7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9" name="Freeform 24"/>
          <p:cNvSpPr>
            <a:spLocks/>
          </p:cNvSpPr>
          <p:nvPr/>
        </p:nvSpPr>
        <p:spPr bwMode="auto">
          <a:xfrm>
            <a:off x="3348038" y="3213100"/>
            <a:ext cx="503237" cy="360363"/>
          </a:xfrm>
          <a:custGeom>
            <a:avLst/>
            <a:gdLst>
              <a:gd name="T0" fmla="*/ 0 w 317"/>
              <a:gd name="T1" fmla="*/ 2147483647 h 227"/>
              <a:gd name="T2" fmla="*/ 0 w 317"/>
              <a:gd name="T3" fmla="*/ 0 h 227"/>
              <a:gd name="T4" fmla="*/ 2147483647 w 317"/>
              <a:gd name="T5" fmla="*/ 0 h 227"/>
              <a:gd name="T6" fmla="*/ 2147483647 w 317"/>
              <a:gd name="T7" fmla="*/ 2147483647 h 227"/>
              <a:gd name="T8" fmla="*/ 2147483647 w 317"/>
              <a:gd name="T9" fmla="*/ 2147483647 h 227"/>
              <a:gd name="T10" fmla="*/ 2147483647 w 317"/>
              <a:gd name="T11" fmla="*/ 2147483647 h 227"/>
              <a:gd name="T12" fmla="*/ 0 w 317"/>
              <a:gd name="T13" fmla="*/ 2147483647 h 22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17"/>
              <a:gd name="T22" fmla="*/ 0 h 227"/>
              <a:gd name="T23" fmla="*/ 317 w 317"/>
              <a:gd name="T24" fmla="*/ 227 h 22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17" h="227">
                <a:moveTo>
                  <a:pt x="0" y="227"/>
                </a:moveTo>
                <a:lnTo>
                  <a:pt x="0" y="0"/>
                </a:lnTo>
                <a:lnTo>
                  <a:pt x="317" y="0"/>
                </a:lnTo>
                <a:lnTo>
                  <a:pt x="317" y="136"/>
                </a:lnTo>
                <a:lnTo>
                  <a:pt x="136" y="136"/>
                </a:lnTo>
                <a:lnTo>
                  <a:pt x="136" y="227"/>
                </a:lnTo>
                <a:lnTo>
                  <a:pt x="0" y="227"/>
                </a:lnTo>
                <a:close/>
              </a:path>
            </a:pathLst>
          </a:custGeom>
          <a:solidFill>
            <a:srgbClr val="FFAA7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00" name="Freeform 26"/>
          <p:cNvSpPr>
            <a:spLocks/>
          </p:cNvSpPr>
          <p:nvPr/>
        </p:nvSpPr>
        <p:spPr bwMode="auto">
          <a:xfrm>
            <a:off x="3851275" y="3213100"/>
            <a:ext cx="215900" cy="215900"/>
          </a:xfrm>
          <a:custGeom>
            <a:avLst/>
            <a:gdLst>
              <a:gd name="T0" fmla="*/ 0 w 136"/>
              <a:gd name="T1" fmla="*/ 2147483647 h 136"/>
              <a:gd name="T2" fmla="*/ 0 w 136"/>
              <a:gd name="T3" fmla="*/ 0 h 136"/>
              <a:gd name="T4" fmla="*/ 2147483647 w 136"/>
              <a:gd name="T5" fmla="*/ 2147483647 h 136"/>
              <a:gd name="T6" fmla="*/ 0 w 136"/>
              <a:gd name="T7" fmla="*/ 2147483647 h 136"/>
              <a:gd name="T8" fmla="*/ 0 60000 65536"/>
              <a:gd name="T9" fmla="*/ 0 60000 65536"/>
              <a:gd name="T10" fmla="*/ 0 60000 65536"/>
              <a:gd name="T11" fmla="*/ 0 60000 65536"/>
              <a:gd name="T12" fmla="*/ 0 w 136"/>
              <a:gd name="T13" fmla="*/ 0 h 136"/>
              <a:gd name="T14" fmla="*/ 136 w 136"/>
              <a:gd name="T15" fmla="*/ 136 h 1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6" h="136">
                <a:moveTo>
                  <a:pt x="0" y="136"/>
                </a:moveTo>
                <a:lnTo>
                  <a:pt x="0" y="0"/>
                </a:lnTo>
                <a:lnTo>
                  <a:pt x="136" y="136"/>
                </a:lnTo>
                <a:lnTo>
                  <a:pt x="0" y="136"/>
                </a:lnTo>
                <a:close/>
              </a:path>
            </a:pathLst>
          </a:custGeom>
          <a:solidFill>
            <a:srgbClr val="B3FFB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01" name="Freeform 27"/>
          <p:cNvSpPr>
            <a:spLocks/>
          </p:cNvSpPr>
          <p:nvPr/>
        </p:nvSpPr>
        <p:spPr bwMode="auto">
          <a:xfrm>
            <a:off x="3132138" y="2997200"/>
            <a:ext cx="1727200" cy="647700"/>
          </a:xfrm>
          <a:custGeom>
            <a:avLst/>
            <a:gdLst>
              <a:gd name="T0" fmla="*/ 2147483647 w 1088"/>
              <a:gd name="T1" fmla="*/ 2147483647 h 408"/>
              <a:gd name="T2" fmla="*/ 2147483647 w 1088"/>
              <a:gd name="T3" fmla="*/ 2147483647 h 408"/>
              <a:gd name="T4" fmla="*/ 2147483647 w 1088"/>
              <a:gd name="T5" fmla="*/ 2147483647 h 408"/>
              <a:gd name="T6" fmla="*/ 2147483647 w 1088"/>
              <a:gd name="T7" fmla="*/ 2147483647 h 408"/>
              <a:gd name="T8" fmla="*/ 2147483647 w 1088"/>
              <a:gd name="T9" fmla="*/ 2147483647 h 408"/>
              <a:gd name="T10" fmla="*/ 0 w 1088"/>
              <a:gd name="T11" fmla="*/ 0 h 408"/>
              <a:gd name="T12" fmla="*/ 2147483647 w 1088"/>
              <a:gd name="T13" fmla="*/ 0 h 408"/>
              <a:gd name="T14" fmla="*/ 2147483647 w 1088"/>
              <a:gd name="T15" fmla="*/ 2147483647 h 408"/>
              <a:gd name="T16" fmla="*/ 2147483647 w 1088"/>
              <a:gd name="T17" fmla="*/ 2147483647 h 4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088"/>
              <a:gd name="T28" fmla="*/ 0 h 408"/>
              <a:gd name="T29" fmla="*/ 1088 w 1088"/>
              <a:gd name="T30" fmla="*/ 408 h 40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088" h="408">
                <a:moveTo>
                  <a:pt x="408" y="408"/>
                </a:moveTo>
                <a:lnTo>
                  <a:pt x="272" y="272"/>
                </a:lnTo>
                <a:lnTo>
                  <a:pt x="589" y="272"/>
                </a:lnTo>
                <a:lnTo>
                  <a:pt x="453" y="136"/>
                </a:lnTo>
                <a:lnTo>
                  <a:pt x="136" y="136"/>
                </a:lnTo>
                <a:lnTo>
                  <a:pt x="0" y="0"/>
                </a:lnTo>
                <a:lnTo>
                  <a:pt x="635" y="0"/>
                </a:lnTo>
                <a:lnTo>
                  <a:pt x="1088" y="408"/>
                </a:lnTo>
                <a:lnTo>
                  <a:pt x="408" y="408"/>
                </a:lnTo>
                <a:close/>
              </a:path>
            </a:pathLst>
          </a:custGeom>
          <a:solidFill>
            <a:srgbClr val="FFFDB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 flipH="1" flipV="1">
            <a:off x="2528888" y="2767013"/>
            <a:ext cx="576262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7" name="Freeform 31"/>
          <p:cNvSpPr>
            <a:spLocks/>
          </p:cNvSpPr>
          <p:nvPr/>
        </p:nvSpPr>
        <p:spPr bwMode="auto">
          <a:xfrm>
            <a:off x="2555875" y="1268413"/>
            <a:ext cx="1439863" cy="1512887"/>
          </a:xfrm>
          <a:custGeom>
            <a:avLst/>
            <a:gdLst>
              <a:gd name="T0" fmla="*/ 0 w 953"/>
              <a:gd name="T1" fmla="*/ 2147483647 h 998"/>
              <a:gd name="T2" fmla="*/ 2147483647 w 953"/>
              <a:gd name="T3" fmla="*/ 2147483647 h 998"/>
              <a:gd name="T4" fmla="*/ 2147483647 w 953"/>
              <a:gd name="T5" fmla="*/ 0 h 998"/>
              <a:gd name="T6" fmla="*/ 2147483647 w 953"/>
              <a:gd name="T7" fmla="*/ 0 h 998"/>
              <a:gd name="T8" fmla="*/ 2147483647 w 953"/>
              <a:gd name="T9" fmla="*/ 2147483647 h 998"/>
              <a:gd name="T10" fmla="*/ 0 w 953"/>
              <a:gd name="T11" fmla="*/ 2147483647 h 998"/>
              <a:gd name="T12" fmla="*/ 0 w 953"/>
              <a:gd name="T13" fmla="*/ 2147483647 h 99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53"/>
              <a:gd name="T22" fmla="*/ 0 h 998"/>
              <a:gd name="T23" fmla="*/ 953 w 953"/>
              <a:gd name="T24" fmla="*/ 998 h 99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53" h="998">
                <a:moveTo>
                  <a:pt x="0" y="771"/>
                </a:moveTo>
                <a:lnTo>
                  <a:pt x="680" y="771"/>
                </a:lnTo>
                <a:lnTo>
                  <a:pt x="680" y="0"/>
                </a:lnTo>
                <a:lnTo>
                  <a:pt x="953" y="0"/>
                </a:lnTo>
                <a:lnTo>
                  <a:pt x="953" y="998"/>
                </a:lnTo>
                <a:lnTo>
                  <a:pt x="0" y="998"/>
                </a:lnTo>
                <a:lnTo>
                  <a:pt x="0" y="771"/>
                </a:lnTo>
                <a:close/>
              </a:path>
            </a:pathLst>
          </a:custGeom>
          <a:solidFill>
            <a:srgbClr val="FFAA71">
              <a:alpha val="38823"/>
            </a:srgb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8" name="Line 32"/>
          <p:cNvSpPr>
            <a:spLocks noChangeShapeType="1"/>
          </p:cNvSpPr>
          <p:nvPr/>
        </p:nvSpPr>
        <p:spPr bwMode="auto">
          <a:xfrm flipH="1" flipV="1">
            <a:off x="2555875" y="2420938"/>
            <a:ext cx="576263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50" name="Line 34"/>
          <p:cNvSpPr>
            <a:spLocks noChangeShapeType="1"/>
          </p:cNvSpPr>
          <p:nvPr/>
        </p:nvSpPr>
        <p:spPr bwMode="auto">
          <a:xfrm flipH="1" flipV="1">
            <a:off x="3563938" y="2420938"/>
            <a:ext cx="576262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51" name="Line 35"/>
          <p:cNvSpPr>
            <a:spLocks noChangeShapeType="1"/>
          </p:cNvSpPr>
          <p:nvPr/>
        </p:nvSpPr>
        <p:spPr bwMode="auto">
          <a:xfrm flipH="1" flipV="1">
            <a:off x="3995738" y="1268413"/>
            <a:ext cx="576262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52" name="Line 36"/>
          <p:cNvSpPr>
            <a:spLocks noChangeShapeType="1"/>
          </p:cNvSpPr>
          <p:nvPr/>
        </p:nvSpPr>
        <p:spPr bwMode="auto">
          <a:xfrm flipH="1" flipV="1">
            <a:off x="3576638" y="1268413"/>
            <a:ext cx="576262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53" name="Line 37"/>
          <p:cNvSpPr>
            <a:spLocks noChangeShapeType="1"/>
          </p:cNvSpPr>
          <p:nvPr/>
        </p:nvSpPr>
        <p:spPr bwMode="auto">
          <a:xfrm flipH="1" flipV="1">
            <a:off x="3995738" y="2781300"/>
            <a:ext cx="144462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54" name="Line 38"/>
          <p:cNvSpPr>
            <a:spLocks noChangeShapeType="1"/>
          </p:cNvSpPr>
          <p:nvPr/>
        </p:nvSpPr>
        <p:spPr bwMode="auto">
          <a:xfrm flipH="1" flipV="1">
            <a:off x="3059113" y="2420938"/>
            <a:ext cx="79375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55" name="Line 39"/>
          <p:cNvSpPr>
            <a:spLocks noChangeShapeType="1"/>
          </p:cNvSpPr>
          <p:nvPr/>
        </p:nvSpPr>
        <p:spPr bwMode="auto">
          <a:xfrm>
            <a:off x="3059113" y="2420938"/>
            <a:ext cx="0" cy="36036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58" name="Line 42"/>
          <p:cNvSpPr>
            <a:spLocks noChangeShapeType="1"/>
          </p:cNvSpPr>
          <p:nvPr/>
        </p:nvSpPr>
        <p:spPr bwMode="auto">
          <a:xfrm>
            <a:off x="3563938" y="1579563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59" name="Line 43"/>
          <p:cNvSpPr>
            <a:spLocks noChangeShapeType="1"/>
          </p:cNvSpPr>
          <p:nvPr/>
        </p:nvSpPr>
        <p:spPr bwMode="auto">
          <a:xfrm>
            <a:off x="3563938" y="2060575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60" name="Line 44"/>
          <p:cNvSpPr>
            <a:spLocks noChangeShapeType="1"/>
          </p:cNvSpPr>
          <p:nvPr/>
        </p:nvSpPr>
        <p:spPr bwMode="auto">
          <a:xfrm>
            <a:off x="3419475" y="1819275"/>
            <a:ext cx="1649413" cy="4763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61" name="Line 45"/>
          <p:cNvSpPr>
            <a:spLocks noChangeShapeType="1"/>
          </p:cNvSpPr>
          <p:nvPr/>
        </p:nvSpPr>
        <p:spPr bwMode="auto">
          <a:xfrm>
            <a:off x="3132138" y="335756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62" name="Freeform 46"/>
          <p:cNvSpPr>
            <a:spLocks/>
          </p:cNvSpPr>
          <p:nvPr/>
        </p:nvSpPr>
        <p:spPr bwMode="auto">
          <a:xfrm>
            <a:off x="3132138" y="4214813"/>
            <a:ext cx="1709737" cy="647700"/>
          </a:xfrm>
          <a:custGeom>
            <a:avLst/>
            <a:gdLst>
              <a:gd name="T0" fmla="*/ 2147483647 w 1088"/>
              <a:gd name="T1" fmla="*/ 2147483647 h 408"/>
              <a:gd name="T2" fmla="*/ 2147483647 w 1088"/>
              <a:gd name="T3" fmla="*/ 2147483647 h 408"/>
              <a:gd name="T4" fmla="*/ 2147483647 w 1088"/>
              <a:gd name="T5" fmla="*/ 2147483647 h 408"/>
              <a:gd name="T6" fmla="*/ 2147483647 w 1088"/>
              <a:gd name="T7" fmla="*/ 2147483647 h 408"/>
              <a:gd name="T8" fmla="*/ 2147483647 w 1088"/>
              <a:gd name="T9" fmla="*/ 2147483647 h 408"/>
              <a:gd name="T10" fmla="*/ 0 w 1088"/>
              <a:gd name="T11" fmla="*/ 0 h 408"/>
              <a:gd name="T12" fmla="*/ 2147483647 w 1088"/>
              <a:gd name="T13" fmla="*/ 0 h 408"/>
              <a:gd name="T14" fmla="*/ 2147483647 w 1088"/>
              <a:gd name="T15" fmla="*/ 2147483647 h 408"/>
              <a:gd name="T16" fmla="*/ 2147483647 w 1088"/>
              <a:gd name="T17" fmla="*/ 2147483647 h 4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088"/>
              <a:gd name="T28" fmla="*/ 0 h 408"/>
              <a:gd name="T29" fmla="*/ 1088 w 1088"/>
              <a:gd name="T30" fmla="*/ 408 h 40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088" h="408">
                <a:moveTo>
                  <a:pt x="408" y="408"/>
                </a:moveTo>
                <a:lnTo>
                  <a:pt x="272" y="272"/>
                </a:lnTo>
                <a:lnTo>
                  <a:pt x="589" y="272"/>
                </a:lnTo>
                <a:lnTo>
                  <a:pt x="453" y="136"/>
                </a:lnTo>
                <a:lnTo>
                  <a:pt x="136" y="136"/>
                </a:lnTo>
                <a:lnTo>
                  <a:pt x="0" y="0"/>
                </a:lnTo>
                <a:lnTo>
                  <a:pt x="635" y="0"/>
                </a:lnTo>
                <a:lnTo>
                  <a:pt x="1088" y="408"/>
                </a:lnTo>
                <a:lnTo>
                  <a:pt x="408" y="408"/>
                </a:lnTo>
                <a:close/>
              </a:path>
            </a:pathLst>
          </a:custGeom>
          <a:solidFill>
            <a:srgbClr val="FFFDBD">
              <a:alpha val="50980"/>
            </a:srgb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63" name="Freeform 47"/>
          <p:cNvSpPr>
            <a:spLocks/>
          </p:cNvSpPr>
          <p:nvPr/>
        </p:nvSpPr>
        <p:spPr bwMode="auto">
          <a:xfrm>
            <a:off x="4140200" y="4208463"/>
            <a:ext cx="1174750" cy="660400"/>
          </a:xfrm>
          <a:custGeom>
            <a:avLst/>
            <a:gdLst>
              <a:gd name="T0" fmla="*/ 2147483647 w 681"/>
              <a:gd name="T1" fmla="*/ 2147483647 h 317"/>
              <a:gd name="T2" fmla="*/ 0 w 681"/>
              <a:gd name="T3" fmla="*/ 0 h 317"/>
              <a:gd name="T4" fmla="*/ 2147483647 w 681"/>
              <a:gd name="T5" fmla="*/ 0 h 317"/>
              <a:gd name="T6" fmla="*/ 2147483647 w 681"/>
              <a:gd name="T7" fmla="*/ 2147483647 h 317"/>
              <a:gd name="T8" fmla="*/ 2147483647 w 681"/>
              <a:gd name="T9" fmla="*/ 2147483647 h 3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1"/>
              <a:gd name="T16" fmla="*/ 0 h 317"/>
              <a:gd name="T17" fmla="*/ 681 w 681"/>
              <a:gd name="T18" fmla="*/ 317 h 3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1" h="317">
                <a:moveTo>
                  <a:pt x="408" y="317"/>
                </a:moveTo>
                <a:lnTo>
                  <a:pt x="0" y="0"/>
                </a:lnTo>
                <a:lnTo>
                  <a:pt x="272" y="0"/>
                </a:lnTo>
                <a:lnTo>
                  <a:pt x="681" y="317"/>
                </a:lnTo>
                <a:lnTo>
                  <a:pt x="408" y="317"/>
                </a:lnTo>
                <a:close/>
              </a:path>
            </a:pathLst>
          </a:custGeom>
          <a:solidFill>
            <a:srgbClr val="FFFDBD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64" name="Line 48"/>
          <p:cNvSpPr>
            <a:spLocks noChangeShapeType="1"/>
          </p:cNvSpPr>
          <p:nvPr/>
        </p:nvSpPr>
        <p:spPr bwMode="auto">
          <a:xfrm>
            <a:off x="3348038" y="357346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65" name="Line 49"/>
          <p:cNvSpPr>
            <a:spLocks noChangeShapeType="1"/>
          </p:cNvSpPr>
          <p:nvPr/>
        </p:nvSpPr>
        <p:spPr bwMode="auto">
          <a:xfrm>
            <a:off x="3563938" y="378936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66" name="Line 50"/>
          <p:cNvSpPr>
            <a:spLocks noChangeShapeType="1"/>
          </p:cNvSpPr>
          <p:nvPr/>
        </p:nvSpPr>
        <p:spPr bwMode="auto">
          <a:xfrm>
            <a:off x="3779838" y="400526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67" name="Line 51"/>
          <p:cNvSpPr>
            <a:spLocks noChangeShapeType="1"/>
          </p:cNvSpPr>
          <p:nvPr/>
        </p:nvSpPr>
        <p:spPr bwMode="auto">
          <a:xfrm>
            <a:off x="5292725" y="400526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68" name="Line 52"/>
          <p:cNvSpPr>
            <a:spLocks noChangeShapeType="1"/>
          </p:cNvSpPr>
          <p:nvPr/>
        </p:nvSpPr>
        <p:spPr bwMode="auto">
          <a:xfrm>
            <a:off x="4859338" y="3644900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69" name="Line 53"/>
          <p:cNvSpPr>
            <a:spLocks noChangeShapeType="1"/>
          </p:cNvSpPr>
          <p:nvPr/>
        </p:nvSpPr>
        <p:spPr bwMode="auto">
          <a:xfrm>
            <a:off x="4067175" y="40052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70" name="Line 54"/>
          <p:cNvSpPr>
            <a:spLocks noChangeShapeType="1"/>
          </p:cNvSpPr>
          <p:nvPr/>
        </p:nvSpPr>
        <p:spPr bwMode="auto">
          <a:xfrm>
            <a:off x="3851275" y="40052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71" name="Line 55"/>
          <p:cNvSpPr>
            <a:spLocks noChangeShapeType="1"/>
          </p:cNvSpPr>
          <p:nvPr/>
        </p:nvSpPr>
        <p:spPr bwMode="auto">
          <a:xfrm flipV="1">
            <a:off x="3830638" y="4508500"/>
            <a:ext cx="2325687" cy="34925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72" name="Line 56"/>
          <p:cNvSpPr>
            <a:spLocks noChangeShapeType="1"/>
          </p:cNvSpPr>
          <p:nvPr/>
        </p:nvSpPr>
        <p:spPr bwMode="auto">
          <a:xfrm>
            <a:off x="2555875" y="2781300"/>
            <a:ext cx="0" cy="86360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73" name="Line 57"/>
          <p:cNvSpPr>
            <a:spLocks noChangeShapeType="1"/>
          </p:cNvSpPr>
          <p:nvPr/>
        </p:nvSpPr>
        <p:spPr bwMode="auto">
          <a:xfrm>
            <a:off x="2555875" y="3644900"/>
            <a:ext cx="576263" cy="576263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74" name="Line 58"/>
          <p:cNvSpPr>
            <a:spLocks noChangeShapeType="1"/>
          </p:cNvSpPr>
          <p:nvPr/>
        </p:nvSpPr>
        <p:spPr bwMode="auto">
          <a:xfrm>
            <a:off x="3995738" y="2781300"/>
            <a:ext cx="0" cy="21590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75" name="Line 59"/>
          <p:cNvSpPr>
            <a:spLocks noChangeShapeType="1"/>
          </p:cNvSpPr>
          <p:nvPr/>
        </p:nvSpPr>
        <p:spPr bwMode="auto">
          <a:xfrm flipH="1" flipV="1">
            <a:off x="4356100" y="4005263"/>
            <a:ext cx="212725" cy="195262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76" name="Line 60"/>
          <p:cNvSpPr>
            <a:spLocks noChangeShapeType="1"/>
          </p:cNvSpPr>
          <p:nvPr/>
        </p:nvSpPr>
        <p:spPr bwMode="auto">
          <a:xfrm>
            <a:off x="3563938" y="2420938"/>
            <a:ext cx="0" cy="576262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30" name="Line 61"/>
          <p:cNvSpPr>
            <a:spLocks noChangeShapeType="1"/>
          </p:cNvSpPr>
          <p:nvPr/>
        </p:nvSpPr>
        <p:spPr bwMode="auto">
          <a:xfrm>
            <a:off x="4859338" y="48688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78" name="Line 62"/>
          <p:cNvSpPr>
            <a:spLocks noChangeShapeType="1"/>
          </p:cNvSpPr>
          <p:nvPr/>
        </p:nvSpPr>
        <p:spPr bwMode="auto">
          <a:xfrm flipV="1">
            <a:off x="4572000" y="40052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79" name="Line 63"/>
          <p:cNvSpPr>
            <a:spLocks noChangeShapeType="1"/>
          </p:cNvSpPr>
          <p:nvPr/>
        </p:nvSpPr>
        <p:spPr bwMode="auto">
          <a:xfrm>
            <a:off x="4332288" y="4403725"/>
            <a:ext cx="5032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80" name="Line 64"/>
          <p:cNvSpPr>
            <a:spLocks noChangeShapeType="1"/>
          </p:cNvSpPr>
          <p:nvPr/>
        </p:nvSpPr>
        <p:spPr bwMode="auto">
          <a:xfrm>
            <a:off x="4572000" y="4652963"/>
            <a:ext cx="5048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84" name="Line 68"/>
          <p:cNvSpPr>
            <a:spLocks noChangeShapeType="1"/>
          </p:cNvSpPr>
          <p:nvPr/>
        </p:nvSpPr>
        <p:spPr bwMode="auto">
          <a:xfrm flipV="1">
            <a:off x="5286375" y="4846638"/>
            <a:ext cx="1230313" cy="4762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86" name="Line 70"/>
          <p:cNvSpPr>
            <a:spLocks noChangeShapeType="1"/>
          </p:cNvSpPr>
          <p:nvPr/>
        </p:nvSpPr>
        <p:spPr bwMode="auto">
          <a:xfrm>
            <a:off x="4618038" y="4221163"/>
            <a:ext cx="1143000" cy="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87" name="Line 71"/>
          <p:cNvSpPr>
            <a:spLocks noChangeShapeType="1"/>
          </p:cNvSpPr>
          <p:nvPr/>
        </p:nvSpPr>
        <p:spPr bwMode="auto">
          <a:xfrm flipV="1">
            <a:off x="3860800" y="4381500"/>
            <a:ext cx="2120900" cy="28575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88" name="Line 72"/>
          <p:cNvSpPr>
            <a:spLocks noChangeShapeType="1"/>
          </p:cNvSpPr>
          <p:nvPr/>
        </p:nvSpPr>
        <p:spPr bwMode="auto">
          <a:xfrm flipV="1">
            <a:off x="5778500" y="3363913"/>
            <a:ext cx="0" cy="85725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90" name="Line 74"/>
          <p:cNvSpPr>
            <a:spLocks noChangeShapeType="1"/>
          </p:cNvSpPr>
          <p:nvPr/>
        </p:nvSpPr>
        <p:spPr bwMode="auto">
          <a:xfrm flipV="1">
            <a:off x="6510338" y="3986213"/>
            <a:ext cx="6350" cy="836612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91" name="Line 75"/>
          <p:cNvSpPr>
            <a:spLocks noChangeShapeType="1"/>
          </p:cNvSpPr>
          <p:nvPr/>
        </p:nvSpPr>
        <p:spPr bwMode="auto">
          <a:xfrm>
            <a:off x="3995738" y="1268413"/>
            <a:ext cx="1081087" cy="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92" name="Line 76"/>
          <p:cNvSpPr>
            <a:spLocks noChangeShapeType="1"/>
          </p:cNvSpPr>
          <p:nvPr/>
        </p:nvSpPr>
        <p:spPr bwMode="auto">
          <a:xfrm flipH="1" flipV="1">
            <a:off x="5076825" y="1268413"/>
            <a:ext cx="727075" cy="582612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93" name="Line 77"/>
          <p:cNvSpPr>
            <a:spLocks noChangeShapeType="1"/>
          </p:cNvSpPr>
          <p:nvPr/>
        </p:nvSpPr>
        <p:spPr bwMode="auto">
          <a:xfrm>
            <a:off x="3995738" y="2781300"/>
            <a:ext cx="144462" cy="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94" name="Line 78"/>
          <p:cNvSpPr>
            <a:spLocks noChangeShapeType="1"/>
          </p:cNvSpPr>
          <p:nvPr/>
        </p:nvSpPr>
        <p:spPr bwMode="auto">
          <a:xfrm flipH="1" flipV="1">
            <a:off x="5292725" y="2924175"/>
            <a:ext cx="493713" cy="436563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95" name="Line 79"/>
          <p:cNvSpPr>
            <a:spLocks noChangeShapeType="1"/>
          </p:cNvSpPr>
          <p:nvPr/>
        </p:nvSpPr>
        <p:spPr bwMode="auto">
          <a:xfrm>
            <a:off x="4572000" y="1844675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97" name="Line 81"/>
          <p:cNvSpPr>
            <a:spLocks noChangeShapeType="1"/>
          </p:cNvSpPr>
          <p:nvPr/>
        </p:nvSpPr>
        <p:spPr bwMode="auto">
          <a:xfrm>
            <a:off x="5292725" y="3357563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98" name="Line 82"/>
          <p:cNvSpPr>
            <a:spLocks noChangeShapeType="1"/>
          </p:cNvSpPr>
          <p:nvPr/>
        </p:nvSpPr>
        <p:spPr bwMode="auto">
          <a:xfrm>
            <a:off x="5292725" y="4005263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99" name="Freeform 83"/>
          <p:cNvSpPr>
            <a:spLocks/>
          </p:cNvSpPr>
          <p:nvPr/>
        </p:nvSpPr>
        <p:spPr bwMode="auto">
          <a:xfrm>
            <a:off x="5795963" y="1844675"/>
            <a:ext cx="720725" cy="2160588"/>
          </a:xfrm>
          <a:custGeom>
            <a:avLst/>
            <a:gdLst>
              <a:gd name="T0" fmla="*/ 0 w 454"/>
              <a:gd name="T1" fmla="*/ 2147483647 h 1361"/>
              <a:gd name="T2" fmla="*/ 0 w 454"/>
              <a:gd name="T3" fmla="*/ 0 h 1361"/>
              <a:gd name="T4" fmla="*/ 2147483647 w 454"/>
              <a:gd name="T5" fmla="*/ 2147483647 h 1361"/>
              <a:gd name="T6" fmla="*/ 2147483647 w 454"/>
              <a:gd name="T7" fmla="*/ 2147483647 h 1361"/>
              <a:gd name="T8" fmla="*/ 0 w 454"/>
              <a:gd name="T9" fmla="*/ 2147483647 h 13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4"/>
              <a:gd name="T16" fmla="*/ 0 h 1361"/>
              <a:gd name="T17" fmla="*/ 454 w 454"/>
              <a:gd name="T18" fmla="*/ 1361 h 13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4" h="1361">
                <a:moveTo>
                  <a:pt x="0" y="953"/>
                </a:moveTo>
                <a:lnTo>
                  <a:pt x="0" y="0"/>
                </a:lnTo>
                <a:lnTo>
                  <a:pt x="454" y="363"/>
                </a:lnTo>
                <a:lnTo>
                  <a:pt x="454" y="1361"/>
                </a:lnTo>
                <a:lnTo>
                  <a:pt x="0" y="953"/>
                </a:lnTo>
                <a:close/>
              </a:path>
            </a:pathLst>
          </a:custGeom>
          <a:solidFill>
            <a:srgbClr val="DDFFD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300" name="Line 84"/>
          <p:cNvSpPr>
            <a:spLocks noChangeShapeType="1"/>
          </p:cNvSpPr>
          <p:nvPr/>
        </p:nvSpPr>
        <p:spPr bwMode="auto">
          <a:xfrm flipH="1" flipV="1">
            <a:off x="5292725" y="2565400"/>
            <a:ext cx="506413" cy="442913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301" name="Line 85"/>
          <p:cNvSpPr>
            <a:spLocks noChangeShapeType="1"/>
          </p:cNvSpPr>
          <p:nvPr/>
        </p:nvSpPr>
        <p:spPr bwMode="auto">
          <a:xfrm>
            <a:off x="3563938" y="2420938"/>
            <a:ext cx="576262" cy="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49" name="Line 86"/>
          <p:cNvSpPr>
            <a:spLocks noChangeShapeType="1"/>
          </p:cNvSpPr>
          <p:nvPr/>
        </p:nvSpPr>
        <p:spPr bwMode="auto">
          <a:xfrm>
            <a:off x="5795963" y="29241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303" name="Line 87"/>
          <p:cNvSpPr>
            <a:spLocks noChangeShapeType="1"/>
          </p:cNvSpPr>
          <p:nvPr/>
        </p:nvSpPr>
        <p:spPr bwMode="auto">
          <a:xfrm>
            <a:off x="5795963" y="2997200"/>
            <a:ext cx="7207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304" name="Line 88"/>
          <p:cNvSpPr>
            <a:spLocks noChangeShapeType="1"/>
          </p:cNvSpPr>
          <p:nvPr/>
        </p:nvSpPr>
        <p:spPr bwMode="auto">
          <a:xfrm>
            <a:off x="6300788" y="3452813"/>
            <a:ext cx="0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306" name="Line 90"/>
          <p:cNvSpPr>
            <a:spLocks noChangeShapeType="1"/>
          </p:cNvSpPr>
          <p:nvPr/>
        </p:nvSpPr>
        <p:spPr bwMode="auto">
          <a:xfrm>
            <a:off x="5989638" y="3184525"/>
            <a:ext cx="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307" name="Oval 91"/>
          <p:cNvSpPr>
            <a:spLocks noChangeArrowheads="1"/>
          </p:cNvSpPr>
          <p:nvPr/>
        </p:nvSpPr>
        <p:spPr bwMode="auto">
          <a:xfrm rot="-1372110">
            <a:off x="6007100" y="2444750"/>
            <a:ext cx="300038" cy="54292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3" name="Line 73"/>
          <p:cNvSpPr>
            <a:spLocks noChangeShapeType="1"/>
          </p:cNvSpPr>
          <p:nvPr/>
        </p:nvSpPr>
        <p:spPr bwMode="auto">
          <a:xfrm flipV="1">
            <a:off x="6138863" y="1916113"/>
            <a:ext cx="17462" cy="2592387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308" name="Line 92"/>
          <p:cNvSpPr>
            <a:spLocks noChangeShapeType="1"/>
          </p:cNvSpPr>
          <p:nvPr/>
        </p:nvSpPr>
        <p:spPr bwMode="auto">
          <a:xfrm>
            <a:off x="5064125" y="1828800"/>
            <a:ext cx="1366838" cy="1116013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309" name="Line 93"/>
          <p:cNvSpPr>
            <a:spLocks noChangeShapeType="1"/>
          </p:cNvSpPr>
          <p:nvPr/>
        </p:nvSpPr>
        <p:spPr bwMode="auto">
          <a:xfrm flipV="1">
            <a:off x="4070350" y="4652963"/>
            <a:ext cx="2230438" cy="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310" name="Line 94"/>
          <p:cNvSpPr>
            <a:spLocks noChangeShapeType="1"/>
          </p:cNvSpPr>
          <p:nvPr/>
        </p:nvSpPr>
        <p:spPr bwMode="auto">
          <a:xfrm flipV="1">
            <a:off x="5986463" y="2586038"/>
            <a:ext cx="7937" cy="1781175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311" name="Line 95"/>
          <p:cNvSpPr>
            <a:spLocks noChangeShapeType="1"/>
          </p:cNvSpPr>
          <p:nvPr/>
        </p:nvSpPr>
        <p:spPr bwMode="auto">
          <a:xfrm flipV="1">
            <a:off x="6289675" y="2836863"/>
            <a:ext cx="12700" cy="181610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59" name="Text Box 96"/>
          <p:cNvSpPr txBox="1">
            <a:spLocks noChangeArrowheads="1"/>
          </p:cNvSpPr>
          <p:nvPr/>
        </p:nvSpPr>
        <p:spPr bwMode="auto">
          <a:xfrm>
            <a:off x="6372225" y="17732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ru-RU" b="1"/>
              <a:t>W</a:t>
            </a:r>
            <a:endParaRPr lang="ru-RU" altLang="ru-RU" b="1"/>
          </a:p>
        </p:txBody>
      </p:sp>
      <p:sp>
        <p:nvSpPr>
          <p:cNvPr id="9296" name="Line 80"/>
          <p:cNvSpPr>
            <a:spLocks noChangeShapeType="1"/>
          </p:cNvSpPr>
          <p:nvPr/>
        </p:nvSpPr>
        <p:spPr bwMode="auto">
          <a:xfrm>
            <a:off x="5292725" y="2420938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315" name="Line 99"/>
          <p:cNvSpPr>
            <a:spLocks noChangeShapeType="1"/>
          </p:cNvSpPr>
          <p:nvPr/>
        </p:nvSpPr>
        <p:spPr bwMode="auto">
          <a:xfrm>
            <a:off x="4865688" y="3641725"/>
            <a:ext cx="1643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316" name="Line 100"/>
          <p:cNvSpPr>
            <a:spLocks noChangeShapeType="1"/>
          </p:cNvSpPr>
          <p:nvPr/>
        </p:nvSpPr>
        <p:spPr bwMode="auto">
          <a:xfrm>
            <a:off x="5295900" y="3003550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317" name="Line 101"/>
          <p:cNvSpPr>
            <a:spLocks noChangeShapeType="1"/>
          </p:cNvSpPr>
          <p:nvPr/>
        </p:nvSpPr>
        <p:spPr bwMode="auto">
          <a:xfrm>
            <a:off x="3059113" y="2781300"/>
            <a:ext cx="0" cy="86360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318" name="Line 102"/>
          <p:cNvSpPr>
            <a:spLocks noChangeShapeType="1"/>
          </p:cNvSpPr>
          <p:nvPr/>
        </p:nvSpPr>
        <p:spPr bwMode="auto">
          <a:xfrm>
            <a:off x="3062288" y="3652838"/>
            <a:ext cx="788987" cy="782637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319" name="Line 103"/>
          <p:cNvSpPr>
            <a:spLocks noChangeShapeType="1"/>
          </p:cNvSpPr>
          <p:nvPr/>
        </p:nvSpPr>
        <p:spPr bwMode="auto">
          <a:xfrm>
            <a:off x="3935413" y="4008438"/>
            <a:ext cx="223837" cy="219075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320" name="Line 104"/>
          <p:cNvSpPr>
            <a:spLocks noChangeShapeType="1"/>
          </p:cNvSpPr>
          <p:nvPr/>
        </p:nvSpPr>
        <p:spPr bwMode="auto">
          <a:xfrm>
            <a:off x="4000500" y="1579563"/>
            <a:ext cx="1081088" cy="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321" name="Line 105"/>
          <p:cNvSpPr>
            <a:spLocks noChangeShapeType="1"/>
          </p:cNvSpPr>
          <p:nvPr/>
        </p:nvSpPr>
        <p:spPr bwMode="auto">
          <a:xfrm>
            <a:off x="4010025" y="2062163"/>
            <a:ext cx="1065213" cy="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68" name="Freeform 8"/>
          <p:cNvSpPr>
            <a:spLocks/>
          </p:cNvSpPr>
          <p:nvPr/>
        </p:nvSpPr>
        <p:spPr bwMode="auto">
          <a:xfrm>
            <a:off x="4140200" y="1844675"/>
            <a:ext cx="1152525" cy="576263"/>
          </a:xfrm>
          <a:custGeom>
            <a:avLst/>
            <a:gdLst>
              <a:gd name="T0" fmla="*/ 2147483647 w 681"/>
              <a:gd name="T1" fmla="*/ 2147483647 h 317"/>
              <a:gd name="T2" fmla="*/ 0 w 681"/>
              <a:gd name="T3" fmla="*/ 0 h 317"/>
              <a:gd name="T4" fmla="*/ 2147483647 w 681"/>
              <a:gd name="T5" fmla="*/ 0 h 317"/>
              <a:gd name="T6" fmla="*/ 2147483647 w 681"/>
              <a:gd name="T7" fmla="*/ 2147483647 h 317"/>
              <a:gd name="T8" fmla="*/ 2147483647 w 681"/>
              <a:gd name="T9" fmla="*/ 2147483647 h 3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1"/>
              <a:gd name="T16" fmla="*/ 0 h 317"/>
              <a:gd name="T17" fmla="*/ 681 w 681"/>
              <a:gd name="T18" fmla="*/ 317 h 3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1" h="317">
                <a:moveTo>
                  <a:pt x="408" y="317"/>
                </a:moveTo>
                <a:lnTo>
                  <a:pt x="0" y="0"/>
                </a:lnTo>
                <a:lnTo>
                  <a:pt x="272" y="0"/>
                </a:lnTo>
                <a:lnTo>
                  <a:pt x="681" y="317"/>
                </a:lnTo>
                <a:lnTo>
                  <a:pt x="408" y="317"/>
                </a:lnTo>
                <a:close/>
              </a:path>
            </a:pathLst>
          </a:custGeom>
          <a:solidFill>
            <a:srgbClr val="FFFDB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69" name="Freeform 19"/>
          <p:cNvSpPr>
            <a:spLocks/>
          </p:cNvSpPr>
          <p:nvPr/>
        </p:nvSpPr>
        <p:spPr bwMode="auto">
          <a:xfrm>
            <a:off x="4140200" y="1844675"/>
            <a:ext cx="719138" cy="1800225"/>
          </a:xfrm>
          <a:custGeom>
            <a:avLst/>
            <a:gdLst>
              <a:gd name="T0" fmla="*/ 0 w 408"/>
              <a:gd name="T1" fmla="*/ 2147483647 h 998"/>
              <a:gd name="T2" fmla="*/ 2147483647 w 408"/>
              <a:gd name="T3" fmla="*/ 2147483647 h 998"/>
              <a:gd name="T4" fmla="*/ 2147483647 w 408"/>
              <a:gd name="T5" fmla="*/ 2147483647 h 998"/>
              <a:gd name="T6" fmla="*/ 0 w 408"/>
              <a:gd name="T7" fmla="*/ 0 h 998"/>
              <a:gd name="T8" fmla="*/ 0 w 408"/>
              <a:gd name="T9" fmla="*/ 2147483647 h 9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8"/>
              <a:gd name="T16" fmla="*/ 0 h 998"/>
              <a:gd name="T17" fmla="*/ 408 w 408"/>
              <a:gd name="T18" fmla="*/ 998 h 9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8" h="998">
                <a:moveTo>
                  <a:pt x="0" y="635"/>
                </a:moveTo>
                <a:lnTo>
                  <a:pt x="408" y="998"/>
                </a:lnTo>
                <a:lnTo>
                  <a:pt x="408" y="317"/>
                </a:lnTo>
                <a:lnTo>
                  <a:pt x="0" y="0"/>
                </a:lnTo>
                <a:lnTo>
                  <a:pt x="0" y="635"/>
                </a:lnTo>
                <a:close/>
              </a:path>
            </a:pathLst>
          </a:custGeom>
          <a:solidFill>
            <a:srgbClr val="B3FFB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70" name="Oval 25"/>
          <p:cNvSpPr>
            <a:spLocks noChangeArrowheads="1"/>
          </p:cNvSpPr>
          <p:nvPr/>
        </p:nvSpPr>
        <p:spPr bwMode="auto">
          <a:xfrm rot="-1372110">
            <a:off x="4337050" y="2420938"/>
            <a:ext cx="300038" cy="647700"/>
          </a:xfrm>
          <a:prstGeom prst="ellipse">
            <a:avLst/>
          </a:prstGeom>
          <a:gradFill rotWithShape="1">
            <a:gsLst>
              <a:gs pos="0">
                <a:srgbClr val="FFAA71"/>
              </a:gs>
              <a:gs pos="100000">
                <a:srgbClr val="FFFDBD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9256" name="Line 40"/>
          <p:cNvSpPr>
            <a:spLocks noChangeShapeType="1"/>
          </p:cNvSpPr>
          <p:nvPr/>
        </p:nvSpPr>
        <p:spPr bwMode="auto">
          <a:xfrm flipH="1" flipV="1">
            <a:off x="3563938" y="2060575"/>
            <a:ext cx="857250" cy="876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57" name="Line 41"/>
          <p:cNvSpPr>
            <a:spLocks noChangeShapeType="1"/>
          </p:cNvSpPr>
          <p:nvPr/>
        </p:nvSpPr>
        <p:spPr bwMode="auto">
          <a:xfrm flipH="1" flipV="1">
            <a:off x="3563938" y="1557338"/>
            <a:ext cx="936625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322" name="Line 106"/>
          <p:cNvSpPr>
            <a:spLocks noChangeShapeType="1"/>
          </p:cNvSpPr>
          <p:nvPr/>
        </p:nvSpPr>
        <p:spPr bwMode="auto">
          <a:xfrm flipH="1" flipV="1">
            <a:off x="5072063" y="1592263"/>
            <a:ext cx="1071562" cy="871537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323" name="Line 107"/>
          <p:cNvSpPr>
            <a:spLocks noChangeShapeType="1"/>
          </p:cNvSpPr>
          <p:nvPr/>
        </p:nvSpPr>
        <p:spPr bwMode="auto">
          <a:xfrm flipH="1" flipV="1">
            <a:off x="5068888" y="2062163"/>
            <a:ext cx="1071562" cy="892175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75" name="Text Box 98"/>
          <p:cNvSpPr txBox="1">
            <a:spLocks noChangeArrowheads="1"/>
          </p:cNvSpPr>
          <p:nvPr/>
        </p:nvSpPr>
        <p:spPr bwMode="auto">
          <a:xfrm>
            <a:off x="69850" y="5091113"/>
            <a:ext cx="878522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2000" i="1"/>
              <a:t>Для того, чтобы выявить форму предмета, не всегда бывает достаточно двух проекций. В этом случае надо построить еще одну плоскость. Третью плоскость проекций называют </a:t>
            </a:r>
            <a:r>
              <a:rPr lang="ru-RU" altLang="ru-RU" sz="2000" b="1" i="1"/>
              <a:t>профильной</a:t>
            </a:r>
            <a:r>
              <a:rPr lang="ru-RU" altLang="ru-RU" sz="2000" i="1"/>
              <a:t>, а полученную на ней проекцию – </a:t>
            </a:r>
            <a:r>
              <a:rPr lang="ru-RU" altLang="ru-RU" sz="2000" b="1" i="1"/>
              <a:t>профильной проекцией предмета</a:t>
            </a:r>
            <a:r>
              <a:rPr lang="ru-RU" altLang="ru-RU" sz="2000" i="1"/>
              <a:t>. Ее обозначают буквой </a:t>
            </a:r>
            <a:r>
              <a:rPr lang="en-US" altLang="ru-RU" sz="2000" b="1" i="1"/>
              <a:t>W</a:t>
            </a:r>
            <a:endParaRPr lang="ru-RU" altLang="ru-RU" sz="20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9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9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9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9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9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9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9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9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9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9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9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9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9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9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9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9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500"/>
                                        <p:tgtEl>
                                          <p:spTgt spid="9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500"/>
                                        <p:tgtEl>
                                          <p:spTgt spid="9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7" dur="500"/>
                                        <p:tgtEl>
                                          <p:spTgt spid="9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0" dur="500"/>
                                        <p:tgtEl>
                                          <p:spTgt spid="9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3" dur="500"/>
                                        <p:tgtEl>
                                          <p:spTgt spid="9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6" dur="500"/>
                                        <p:tgtEl>
                                          <p:spTgt spid="9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9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9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9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500"/>
                                        <p:tgtEl>
                                          <p:spTgt spid="9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500"/>
                                        <p:tgtEl>
                                          <p:spTgt spid="9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4" dur="500"/>
                                        <p:tgtEl>
                                          <p:spTgt spid="9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7" dur="500"/>
                                        <p:tgtEl>
                                          <p:spTgt spid="9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4" grpId="0" animBg="1"/>
      <p:bldP spid="9247" grpId="0" animBg="1"/>
      <p:bldP spid="9248" grpId="0" animBg="1"/>
      <p:bldP spid="9250" grpId="0" animBg="1"/>
      <p:bldP spid="9251" grpId="0" animBg="1"/>
      <p:bldP spid="9252" grpId="0" animBg="1"/>
      <p:bldP spid="9253" grpId="0" animBg="1"/>
      <p:bldP spid="9254" grpId="0" animBg="1"/>
      <p:bldP spid="9255" grpId="0" animBg="1"/>
      <p:bldP spid="9258" grpId="0" animBg="1"/>
      <p:bldP spid="9259" grpId="0" animBg="1"/>
      <p:bldP spid="9260" grpId="0" animBg="1"/>
      <p:bldP spid="9261" grpId="0" animBg="1"/>
      <p:bldP spid="9262" grpId="0" animBg="1"/>
      <p:bldP spid="9263" grpId="0" animBg="1"/>
      <p:bldP spid="9264" grpId="0" animBg="1"/>
      <p:bldP spid="9265" grpId="0" animBg="1"/>
      <p:bldP spid="9266" grpId="0" animBg="1"/>
      <p:bldP spid="9267" grpId="0" animBg="1"/>
      <p:bldP spid="9268" grpId="0" animBg="1"/>
      <p:bldP spid="9269" grpId="0" animBg="1"/>
      <p:bldP spid="9270" grpId="0" animBg="1"/>
      <p:bldP spid="9271" grpId="0" animBg="1"/>
      <p:bldP spid="9272" grpId="0" animBg="1"/>
      <p:bldP spid="9273" grpId="0" animBg="1"/>
      <p:bldP spid="9274" grpId="0" animBg="1"/>
      <p:bldP spid="9275" grpId="0" animBg="1"/>
      <p:bldP spid="9276" grpId="0" animBg="1"/>
      <p:bldP spid="9278" grpId="0" animBg="1"/>
      <p:bldP spid="9279" grpId="0" animBg="1"/>
      <p:bldP spid="9280" grpId="0" animBg="1"/>
      <p:bldP spid="9284" grpId="0" animBg="1"/>
      <p:bldP spid="9286" grpId="0" animBg="1"/>
      <p:bldP spid="9287" grpId="0" animBg="1"/>
      <p:bldP spid="9288" grpId="0" animBg="1"/>
      <p:bldP spid="9290" grpId="0" animBg="1"/>
      <p:bldP spid="9291" grpId="0" animBg="1"/>
      <p:bldP spid="9292" grpId="0" animBg="1"/>
      <p:bldP spid="9293" grpId="0" animBg="1"/>
      <p:bldP spid="9294" grpId="0" animBg="1"/>
      <p:bldP spid="9295" grpId="0" animBg="1"/>
      <p:bldP spid="9297" grpId="0" animBg="1"/>
      <p:bldP spid="9298" grpId="0" animBg="1"/>
      <p:bldP spid="9299" grpId="0" animBg="1"/>
      <p:bldP spid="9300" grpId="0" animBg="1"/>
      <p:bldP spid="9301" grpId="0" animBg="1"/>
      <p:bldP spid="9303" grpId="0" animBg="1"/>
      <p:bldP spid="9304" grpId="0" animBg="1"/>
      <p:bldP spid="9306" grpId="0" animBg="1"/>
      <p:bldP spid="9307" grpId="0" animBg="1"/>
      <p:bldP spid="3" grpId="0" animBg="1"/>
      <p:bldP spid="9308" grpId="0" animBg="1"/>
      <p:bldP spid="9309" grpId="0" animBg="1"/>
      <p:bldP spid="9310" grpId="0" animBg="1"/>
      <p:bldP spid="9311" grpId="0" animBg="1"/>
      <p:bldP spid="9296" grpId="0" animBg="1"/>
      <p:bldP spid="9315" grpId="0" animBg="1"/>
      <p:bldP spid="9316" grpId="0" animBg="1"/>
      <p:bldP spid="9317" grpId="0" animBg="1"/>
      <p:bldP spid="9318" grpId="0" animBg="1"/>
      <p:bldP spid="9319" grpId="0" animBg="1"/>
      <p:bldP spid="9320" grpId="0" animBg="1"/>
      <p:bldP spid="9321" grpId="0" animBg="1"/>
      <p:bldP spid="9256" grpId="0" animBg="1"/>
      <p:bldP spid="9257" grpId="0" animBg="1"/>
      <p:bldP spid="9322" grpId="0" animBg="1"/>
      <p:bldP spid="93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7"/>
          <p:cNvSpPr>
            <a:spLocks noChangeArrowheads="1"/>
          </p:cNvSpPr>
          <p:nvPr/>
        </p:nvSpPr>
        <p:spPr bwMode="auto">
          <a:xfrm>
            <a:off x="-36513" y="-215900"/>
            <a:ext cx="9144001" cy="6858000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96969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252088" dir="2454863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ru-RU" altLang="ru-RU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030288" y="115888"/>
            <a:ext cx="7559675" cy="431800"/>
          </a:xfrm>
          <a:effectLst>
            <a:outerShdw dist="35921" dir="2700000" algn="ctr" rotWithShape="0">
              <a:schemeClr val="bg1"/>
            </a:outerShdw>
          </a:effectLst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800" b="1" i="1" dirty="0">
                <a:solidFill>
                  <a:srgbClr val="292929"/>
                </a:solidFill>
              </a:rPr>
              <a:t>Прямоугольное проецирование</a:t>
            </a:r>
          </a:p>
        </p:txBody>
      </p:sp>
      <p:sp>
        <p:nvSpPr>
          <p:cNvPr id="25604" name="Freeform 4"/>
          <p:cNvSpPr>
            <a:spLocks/>
          </p:cNvSpPr>
          <p:nvPr/>
        </p:nvSpPr>
        <p:spPr bwMode="auto">
          <a:xfrm>
            <a:off x="5076825" y="765175"/>
            <a:ext cx="1795463" cy="4332288"/>
          </a:xfrm>
          <a:custGeom>
            <a:avLst/>
            <a:gdLst>
              <a:gd name="T0" fmla="*/ 0 w 1131"/>
              <a:gd name="T1" fmla="*/ 0 h 2729"/>
              <a:gd name="T2" fmla="*/ 0 w 1131"/>
              <a:gd name="T3" fmla="*/ 2147483647 h 2729"/>
              <a:gd name="T4" fmla="*/ 2147483647 w 1131"/>
              <a:gd name="T5" fmla="*/ 2147483647 h 2729"/>
              <a:gd name="T6" fmla="*/ 2147483647 w 1131"/>
              <a:gd name="T7" fmla="*/ 2147483647 h 2729"/>
              <a:gd name="T8" fmla="*/ 2147483647 w 1131"/>
              <a:gd name="T9" fmla="*/ 2147483647 h 2729"/>
              <a:gd name="T10" fmla="*/ 2147483647 w 1131"/>
              <a:gd name="T11" fmla="*/ 2147483647 h 2729"/>
              <a:gd name="T12" fmla="*/ 2147483647 w 1131"/>
              <a:gd name="T13" fmla="*/ 2147483647 h 2729"/>
              <a:gd name="T14" fmla="*/ 2147483647 w 1131"/>
              <a:gd name="T15" fmla="*/ 2147483647 h 2729"/>
              <a:gd name="T16" fmla="*/ 2147483647 w 1131"/>
              <a:gd name="T17" fmla="*/ 2147483647 h 2729"/>
              <a:gd name="T18" fmla="*/ 2147483647 w 1131"/>
              <a:gd name="T19" fmla="*/ 2147483647 h 2729"/>
              <a:gd name="T20" fmla="*/ 2147483647 w 1131"/>
              <a:gd name="T21" fmla="*/ 2147483647 h 2729"/>
              <a:gd name="T22" fmla="*/ 2147483647 w 1131"/>
              <a:gd name="T23" fmla="*/ 2147483647 h 2729"/>
              <a:gd name="T24" fmla="*/ 2147483647 w 1131"/>
              <a:gd name="T25" fmla="*/ 2147483647 h 2729"/>
              <a:gd name="T26" fmla="*/ 2147483647 w 1131"/>
              <a:gd name="T27" fmla="*/ 2147483647 h 2729"/>
              <a:gd name="T28" fmla="*/ 2147483647 w 1131"/>
              <a:gd name="T29" fmla="*/ 2147483647 h 2729"/>
              <a:gd name="T30" fmla="*/ 2147483647 w 1131"/>
              <a:gd name="T31" fmla="*/ 2147483647 h 2729"/>
              <a:gd name="T32" fmla="*/ 2147483647 w 1131"/>
              <a:gd name="T33" fmla="*/ 2147483647 h 2729"/>
              <a:gd name="T34" fmla="*/ 2147483647 w 1131"/>
              <a:gd name="T35" fmla="*/ 2147483647 h 2729"/>
              <a:gd name="T36" fmla="*/ 2147483647 w 1131"/>
              <a:gd name="T37" fmla="*/ 2147483647 h 2729"/>
              <a:gd name="T38" fmla="*/ 2147483647 w 1131"/>
              <a:gd name="T39" fmla="*/ 2147483647 h 2729"/>
              <a:gd name="T40" fmla="*/ 2147483647 w 1131"/>
              <a:gd name="T41" fmla="*/ 2147483647 h 2729"/>
              <a:gd name="T42" fmla="*/ 2147483647 w 1131"/>
              <a:gd name="T43" fmla="*/ 2147483647 h 2729"/>
              <a:gd name="T44" fmla="*/ 2147483647 w 1131"/>
              <a:gd name="T45" fmla="*/ 2147483647 h 2729"/>
              <a:gd name="T46" fmla="*/ 2147483647 w 1131"/>
              <a:gd name="T47" fmla="*/ 2147483647 h 2729"/>
              <a:gd name="T48" fmla="*/ 0 w 1131"/>
              <a:gd name="T49" fmla="*/ 0 h 272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131"/>
              <a:gd name="T76" fmla="*/ 0 h 2729"/>
              <a:gd name="T77" fmla="*/ 1131 w 1131"/>
              <a:gd name="T78" fmla="*/ 2729 h 2729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131" h="2729">
                <a:moveTo>
                  <a:pt x="0" y="0"/>
                </a:moveTo>
                <a:lnTo>
                  <a:pt x="0" y="1814"/>
                </a:lnTo>
                <a:cubicBezTo>
                  <a:pt x="363" y="2116"/>
                  <a:pt x="722" y="2423"/>
                  <a:pt x="1088" y="2721"/>
                </a:cubicBezTo>
                <a:cubicBezTo>
                  <a:pt x="1098" y="2729"/>
                  <a:pt x="1073" y="2699"/>
                  <a:pt x="1072" y="2686"/>
                </a:cubicBezTo>
                <a:cubicBezTo>
                  <a:pt x="1065" y="2612"/>
                  <a:pt x="1068" y="2537"/>
                  <a:pt x="1064" y="2463"/>
                </a:cubicBezTo>
                <a:cubicBezTo>
                  <a:pt x="1061" y="2413"/>
                  <a:pt x="1036" y="2362"/>
                  <a:pt x="1028" y="2312"/>
                </a:cubicBezTo>
                <a:cubicBezTo>
                  <a:pt x="1029" y="2288"/>
                  <a:pt x="999" y="2046"/>
                  <a:pt x="1057" y="1959"/>
                </a:cubicBezTo>
                <a:cubicBezTo>
                  <a:pt x="1071" y="1916"/>
                  <a:pt x="1079" y="1872"/>
                  <a:pt x="1093" y="1829"/>
                </a:cubicBezTo>
                <a:cubicBezTo>
                  <a:pt x="1095" y="1594"/>
                  <a:pt x="1093" y="1359"/>
                  <a:pt x="1100" y="1124"/>
                </a:cubicBezTo>
                <a:cubicBezTo>
                  <a:pt x="1101" y="1105"/>
                  <a:pt x="1129" y="1076"/>
                  <a:pt x="1129" y="1052"/>
                </a:cubicBezTo>
                <a:cubicBezTo>
                  <a:pt x="1131" y="917"/>
                  <a:pt x="1129" y="783"/>
                  <a:pt x="1129" y="648"/>
                </a:cubicBezTo>
                <a:cubicBezTo>
                  <a:pt x="1117" y="636"/>
                  <a:pt x="1109" y="616"/>
                  <a:pt x="1093" y="612"/>
                </a:cubicBezTo>
                <a:cubicBezTo>
                  <a:pt x="1043" y="600"/>
                  <a:pt x="992" y="577"/>
                  <a:pt x="949" y="548"/>
                </a:cubicBezTo>
                <a:cubicBezTo>
                  <a:pt x="911" y="522"/>
                  <a:pt x="885" y="475"/>
                  <a:pt x="841" y="461"/>
                </a:cubicBezTo>
                <a:cubicBezTo>
                  <a:pt x="813" y="440"/>
                  <a:pt x="781" y="422"/>
                  <a:pt x="748" y="411"/>
                </a:cubicBezTo>
                <a:cubicBezTo>
                  <a:pt x="719" y="382"/>
                  <a:pt x="676" y="368"/>
                  <a:pt x="647" y="339"/>
                </a:cubicBezTo>
                <a:cubicBezTo>
                  <a:pt x="626" y="318"/>
                  <a:pt x="618" y="298"/>
                  <a:pt x="589" y="288"/>
                </a:cubicBezTo>
                <a:cubicBezTo>
                  <a:pt x="569" y="258"/>
                  <a:pt x="540" y="243"/>
                  <a:pt x="510" y="224"/>
                </a:cubicBezTo>
                <a:cubicBezTo>
                  <a:pt x="498" y="217"/>
                  <a:pt x="492" y="204"/>
                  <a:pt x="481" y="195"/>
                </a:cubicBezTo>
                <a:cubicBezTo>
                  <a:pt x="456" y="175"/>
                  <a:pt x="424" y="150"/>
                  <a:pt x="395" y="137"/>
                </a:cubicBezTo>
                <a:cubicBezTo>
                  <a:pt x="358" y="121"/>
                  <a:pt x="311" y="107"/>
                  <a:pt x="272" y="101"/>
                </a:cubicBezTo>
                <a:cubicBezTo>
                  <a:pt x="233" y="88"/>
                  <a:pt x="203" y="82"/>
                  <a:pt x="164" y="72"/>
                </a:cubicBezTo>
                <a:cubicBezTo>
                  <a:pt x="156" y="70"/>
                  <a:pt x="115" y="56"/>
                  <a:pt x="100" y="51"/>
                </a:cubicBezTo>
                <a:cubicBezTo>
                  <a:pt x="93" y="49"/>
                  <a:pt x="78" y="44"/>
                  <a:pt x="78" y="44"/>
                </a:cubicBezTo>
                <a:cubicBezTo>
                  <a:pt x="54" y="19"/>
                  <a:pt x="22" y="26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5" name="Freeform 5"/>
          <p:cNvSpPr>
            <a:spLocks/>
          </p:cNvSpPr>
          <p:nvPr/>
        </p:nvSpPr>
        <p:spPr bwMode="auto">
          <a:xfrm rot="10800000">
            <a:off x="1476375" y="765175"/>
            <a:ext cx="3600450" cy="2879725"/>
          </a:xfrm>
          <a:custGeom>
            <a:avLst/>
            <a:gdLst>
              <a:gd name="T0" fmla="*/ 0 w 2177"/>
              <a:gd name="T1" fmla="*/ 2147483647 h 1510"/>
              <a:gd name="T2" fmla="*/ 0 w 2177"/>
              <a:gd name="T3" fmla="*/ 0 h 1510"/>
              <a:gd name="T4" fmla="*/ 2147483647 w 2177"/>
              <a:gd name="T5" fmla="*/ 0 h 1510"/>
              <a:gd name="T6" fmla="*/ 2147483647 w 2177"/>
              <a:gd name="T7" fmla="*/ 2147483647 h 1510"/>
              <a:gd name="T8" fmla="*/ 2147483647 w 2177"/>
              <a:gd name="T9" fmla="*/ 2147483647 h 1510"/>
              <a:gd name="T10" fmla="*/ 2147483647 w 2177"/>
              <a:gd name="T11" fmla="*/ 2147483647 h 1510"/>
              <a:gd name="T12" fmla="*/ 2147483647 w 2177"/>
              <a:gd name="T13" fmla="*/ 2147483647 h 1510"/>
              <a:gd name="T14" fmla="*/ 2147483647 w 2177"/>
              <a:gd name="T15" fmla="*/ 2147483647 h 1510"/>
              <a:gd name="T16" fmla="*/ 2147483647 w 2177"/>
              <a:gd name="T17" fmla="*/ 2147483647 h 1510"/>
              <a:gd name="T18" fmla="*/ 0 w 2177"/>
              <a:gd name="T19" fmla="*/ 2147483647 h 151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177"/>
              <a:gd name="T31" fmla="*/ 0 h 1510"/>
              <a:gd name="T32" fmla="*/ 2177 w 2177"/>
              <a:gd name="T33" fmla="*/ 1510 h 151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77" h="1510">
                <a:moveTo>
                  <a:pt x="0" y="1497"/>
                </a:moveTo>
                <a:lnTo>
                  <a:pt x="0" y="0"/>
                </a:lnTo>
                <a:lnTo>
                  <a:pt x="2177" y="0"/>
                </a:lnTo>
                <a:lnTo>
                  <a:pt x="2177" y="1451"/>
                </a:lnTo>
                <a:cubicBezTo>
                  <a:pt x="2123" y="1397"/>
                  <a:pt x="2060" y="1479"/>
                  <a:pt x="2002" y="1482"/>
                </a:cubicBezTo>
                <a:cubicBezTo>
                  <a:pt x="1893" y="1487"/>
                  <a:pt x="1785" y="1488"/>
                  <a:pt x="1676" y="1491"/>
                </a:cubicBezTo>
                <a:cubicBezTo>
                  <a:pt x="1424" y="1487"/>
                  <a:pt x="1211" y="1510"/>
                  <a:pt x="979" y="1457"/>
                </a:cubicBezTo>
                <a:cubicBezTo>
                  <a:pt x="852" y="1390"/>
                  <a:pt x="807" y="1434"/>
                  <a:pt x="601" y="1439"/>
                </a:cubicBezTo>
                <a:cubicBezTo>
                  <a:pt x="480" y="1450"/>
                  <a:pt x="362" y="1473"/>
                  <a:pt x="240" y="1482"/>
                </a:cubicBezTo>
                <a:cubicBezTo>
                  <a:pt x="121" y="1500"/>
                  <a:pt x="200" y="1490"/>
                  <a:pt x="0" y="1497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6" name="Freeform 6"/>
          <p:cNvSpPr>
            <a:spLocks/>
          </p:cNvSpPr>
          <p:nvPr/>
        </p:nvSpPr>
        <p:spPr bwMode="auto">
          <a:xfrm>
            <a:off x="1476375" y="3644900"/>
            <a:ext cx="5327650" cy="1512888"/>
          </a:xfrm>
          <a:custGeom>
            <a:avLst/>
            <a:gdLst>
              <a:gd name="T0" fmla="*/ 0 w 3354"/>
              <a:gd name="T1" fmla="*/ 0 h 1226"/>
              <a:gd name="T2" fmla="*/ 2147483647 w 3354"/>
              <a:gd name="T3" fmla="*/ 2147483647 h 1226"/>
              <a:gd name="T4" fmla="*/ 2147483647 w 3354"/>
              <a:gd name="T5" fmla="*/ 2147483647 h 1226"/>
              <a:gd name="T6" fmla="*/ 2147483647 w 3354"/>
              <a:gd name="T7" fmla="*/ 2147483647 h 1226"/>
              <a:gd name="T8" fmla="*/ 2147483647 w 3354"/>
              <a:gd name="T9" fmla="*/ 2147483647 h 1226"/>
              <a:gd name="T10" fmla="*/ 2147483647 w 3354"/>
              <a:gd name="T11" fmla="*/ 2147483647 h 1226"/>
              <a:gd name="T12" fmla="*/ 2147483647 w 3354"/>
              <a:gd name="T13" fmla="*/ 2147483647 h 1226"/>
              <a:gd name="T14" fmla="*/ 2147483647 w 3354"/>
              <a:gd name="T15" fmla="*/ 2147483647 h 1226"/>
              <a:gd name="T16" fmla="*/ 2147483647 w 3354"/>
              <a:gd name="T17" fmla="*/ 2147483647 h 1226"/>
              <a:gd name="T18" fmla="*/ 2147483647 w 3354"/>
              <a:gd name="T19" fmla="*/ 2147483647 h 1226"/>
              <a:gd name="T20" fmla="*/ 2147483647 w 3354"/>
              <a:gd name="T21" fmla="*/ 2147483647 h 1226"/>
              <a:gd name="T22" fmla="*/ 2147483647 w 3354"/>
              <a:gd name="T23" fmla="*/ 2147483647 h 1226"/>
              <a:gd name="T24" fmla="*/ 2147483647 w 3354"/>
              <a:gd name="T25" fmla="*/ 2147483647 h 1226"/>
              <a:gd name="T26" fmla="*/ 2147483647 w 3354"/>
              <a:gd name="T27" fmla="*/ 0 h 1226"/>
              <a:gd name="T28" fmla="*/ 0 w 3354"/>
              <a:gd name="T29" fmla="*/ 0 h 122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354"/>
              <a:gd name="T46" fmla="*/ 0 h 1226"/>
              <a:gd name="T47" fmla="*/ 3354 w 3354"/>
              <a:gd name="T48" fmla="*/ 1226 h 122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354" h="1226">
                <a:moveTo>
                  <a:pt x="0" y="0"/>
                </a:moveTo>
                <a:lnTo>
                  <a:pt x="1134" y="1225"/>
                </a:lnTo>
                <a:cubicBezTo>
                  <a:pt x="1163" y="1226"/>
                  <a:pt x="1185" y="1206"/>
                  <a:pt x="1208" y="1205"/>
                </a:cubicBezTo>
                <a:cubicBezTo>
                  <a:pt x="1311" y="1198"/>
                  <a:pt x="1415" y="1200"/>
                  <a:pt x="1518" y="1198"/>
                </a:cubicBezTo>
                <a:cubicBezTo>
                  <a:pt x="1572" y="1176"/>
                  <a:pt x="1608" y="1169"/>
                  <a:pt x="1662" y="1154"/>
                </a:cubicBezTo>
                <a:cubicBezTo>
                  <a:pt x="1928" y="1163"/>
                  <a:pt x="2122" y="1166"/>
                  <a:pt x="2404" y="1162"/>
                </a:cubicBezTo>
                <a:cubicBezTo>
                  <a:pt x="2509" y="1154"/>
                  <a:pt x="2616" y="1143"/>
                  <a:pt x="2720" y="1169"/>
                </a:cubicBezTo>
                <a:cubicBezTo>
                  <a:pt x="2797" y="1166"/>
                  <a:pt x="2888" y="1173"/>
                  <a:pt x="2965" y="1147"/>
                </a:cubicBezTo>
                <a:cubicBezTo>
                  <a:pt x="3063" y="1152"/>
                  <a:pt x="3156" y="1163"/>
                  <a:pt x="3253" y="1169"/>
                </a:cubicBezTo>
                <a:cubicBezTo>
                  <a:pt x="3345" y="1162"/>
                  <a:pt x="3311" y="1162"/>
                  <a:pt x="3354" y="1162"/>
                </a:cubicBezTo>
                <a:cubicBezTo>
                  <a:pt x="3314" y="1099"/>
                  <a:pt x="3255" y="1055"/>
                  <a:pt x="3203" y="1003"/>
                </a:cubicBezTo>
                <a:cubicBezTo>
                  <a:pt x="3175" y="975"/>
                  <a:pt x="3149" y="938"/>
                  <a:pt x="3116" y="917"/>
                </a:cubicBezTo>
                <a:cubicBezTo>
                  <a:pt x="3111" y="910"/>
                  <a:pt x="3102" y="895"/>
                  <a:pt x="3102" y="895"/>
                </a:cubicBezTo>
                <a:lnTo>
                  <a:pt x="226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7" name="Text Box 8"/>
          <p:cNvSpPr txBox="1">
            <a:spLocks noChangeArrowheads="1"/>
          </p:cNvSpPr>
          <p:nvPr/>
        </p:nvSpPr>
        <p:spPr bwMode="auto">
          <a:xfrm>
            <a:off x="3203575" y="4724400"/>
            <a:ext cx="371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b="1"/>
              <a:t>Н</a:t>
            </a:r>
          </a:p>
        </p:txBody>
      </p:sp>
      <p:sp>
        <p:nvSpPr>
          <p:cNvPr id="25608" name="Freeform 32"/>
          <p:cNvSpPr>
            <a:spLocks/>
          </p:cNvSpPr>
          <p:nvPr/>
        </p:nvSpPr>
        <p:spPr bwMode="auto">
          <a:xfrm>
            <a:off x="2555875" y="1268413"/>
            <a:ext cx="1439863" cy="1512887"/>
          </a:xfrm>
          <a:custGeom>
            <a:avLst/>
            <a:gdLst>
              <a:gd name="T0" fmla="*/ 0 w 953"/>
              <a:gd name="T1" fmla="*/ 2147483647 h 998"/>
              <a:gd name="T2" fmla="*/ 2147483647 w 953"/>
              <a:gd name="T3" fmla="*/ 2147483647 h 998"/>
              <a:gd name="T4" fmla="*/ 2147483647 w 953"/>
              <a:gd name="T5" fmla="*/ 0 h 998"/>
              <a:gd name="T6" fmla="*/ 2147483647 w 953"/>
              <a:gd name="T7" fmla="*/ 0 h 998"/>
              <a:gd name="T8" fmla="*/ 2147483647 w 953"/>
              <a:gd name="T9" fmla="*/ 2147483647 h 998"/>
              <a:gd name="T10" fmla="*/ 0 w 953"/>
              <a:gd name="T11" fmla="*/ 2147483647 h 998"/>
              <a:gd name="T12" fmla="*/ 0 w 953"/>
              <a:gd name="T13" fmla="*/ 2147483647 h 99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53"/>
              <a:gd name="T22" fmla="*/ 0 h 998"/>
              <a:gd name="T23" fmla="*/ 953 w 953"/>
              <a:gd name="T24" fmla="*/ 998 h 99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53" h="998">
                <a:moveTo>
                  <a:pt x="0" y="771"/>
                </a:moveTo>
                <a:lnTo>
                  <a:pt x="680" y="771"/>
                </a:lnTo>
                <a:lnTo>
                  <a:pt x="680" y="0"/>
                </a:lnTo>
                <a:lnTo>
                  <a:pt x="953" y="0"/>
                </a:lnTo>
                <a:lnTo>
                  <a:pt x="953" y="998"/>
                </a:lnTo>
                <a:lnTo>
                  <a:pt x="0" y="998"/>
                </a:lnTo>
                <a:lnTo>
                  <a:pt x="0" y="771"/>
                </a:lnTo>
                <a:close/>
              </a:path>
            </a:pathLst>
          </a:custGeom>
          <a:solidFill>
            <a:srgbClr val="FFAA71">
              <a:alpha val="38823"/>
            </a:srgb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9" name="Line 40"/>
          <p:cNvSpPr>
            <a:spLocks noChangeShapeType="1"/>
          </p:cNvSpPr>
          <p:nvPr/>
        </p:nvSpPr>
        <p:spPr bwMode="auto">
          <a:xfrm>
            <a:off x="3059113" y="2420938"/>
            <a:ext cx="0" cy="36036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0" name="Line 43"/>
          <p:cNvSpPr>
            <a:spLocks noChangeShapeType="1"/>
          </p:cNvSpPr>
          <p:nvPr/>
        </p:nvSpPr>
        <p:spPr bwMode="auto">
          <a:xfrm>
            <a:off x="3578225" y="1584325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1" name="Line 44"/>
          <p:cNvSpPr>
            <a:spLocks noChangeShapeType="1"/>
          </p:cNvSpPr>
          <p:nvPr/>
        </p:nvSpPr>
        <p:spPr bwMode="auto">
          <a:xfrm>
            <a:off x="3563938" y="2085975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2" name="Line 45"/>
          <p:cNvSpPr>
            <a:spLocks noChangeShapeType="1"/>
          </p:cNvSpPr>
          <p:nvPr/>
        </p:nvSpPr>
        <p:spPr bwMode="auto">
          <a:xfrm>
            <a:off x="3419475" y="1844675"/>
            <a:ext cx="16573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3" name="Line 46"/>
          <p:cNvSpPr>
            <a:spLocks noChangeShapeType="1"/>
          </p:cNvSpPr>
          <p:nvPr/>
        </p:nvSpPr>
        <p:spPr bwMode="auto">
          <a:xfrm>
            <a:off x="3995738" y="2781300"/>
            <a:ext cx="0" cy="86360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4" name="Freeform 47"/>
          <p:cNvSpPr>
            <a:spLocks/>
          </p:cNvSpPr>
          <p:nvPr/>
        </p:nvSpPr>
        <p:spPr bwMode="auto">
          <a:xfrm>
            <a:off x="3121025" y="4210050"/>
            <a:ext cx="1727200" cy="647700"/>
          </a:xfrm>
          <a:custGeom>
            <a:avLst/>
            <a:gdLst>
              <a:gd name="T0" fmla="*/ 2147483647 w 1088"/>
              <a:gd name="T1" fmla="*/ 2147483647 h 408"/>
              <a:gd name="T2" fmla="*/ 2147483647 w 1088"/>
              <a:gd name="T3" fmla="*/ 2147483647 h 408"/>
              <a:gd name="T4" fmla="*/ 2147483647 w 1088"/>
              <a:gd name="T5" fmla="*/ 2147483647 h 408"/>
              <a:gd name="T6" fmla="*/ 2147483647 w 1088"/>
              <a:gd name="T7" fmla="*/ 2147483647 h 408"/>
              <a:gd name="T8" fmla="*/ 2147483647 w 1088"/>
              <a:gd name="T9" fmla="*/ 2147483647 h 408"/>
              <a:gd name="T10" fmla="*/ 0 w 1088"/>
              <a:gd name="T11" fmla="*/ 0 h 408"/>
              <a:gd name="T12" fmla="*/ 2147483647 w 1088"/>
              <a:gd name="T13" fmla="*/ 0 h 408"/>
              <a:gd name="T14" fmla="*/ 2147483647 w 1088"/>
              <a:gd name="T15" fmla="*/ 2147483647 h 408"/>
              <a:gd name="T16" fmla="*/ 2147483647 w 1088"/>
              <a:gd name="T17" fmla="*/ 2147483647 h 4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088"/>
              <a:gd name="T28" fmla="*/ 0 h 408"/>
              <a:gd name="T29" fmla="*/ 1088 w 1088"/>
              <a:gd name="T30" fmla="*/ 408 h 40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088" h="408">
                <a:moveTo>
                  <a:pt x="408" y="408"/>
                </a:moveTo>
                <a:lnTo>
                  <a:pt x="272" y="272"/>
                </a:lnTo>
                <a:lnTo>
                  <a:pt x="589" y="272"/>
                </a:lnTo>
                <a:lnTo>
                  <a:pt x="453" y="136"/>
                </a:lnTo>
                <a:lnTo>
                  <a:pt x="136" y="136"/>
                </a:lnTo>
                <a:lnTo>
                  <a:pt x="0" y="0"/>
                </a:lnTo>
                <a:lnTo>
                  <a:pt x="635" y="0"/>
                </a:lnTo>
                <a:lnTo>
                  <a:pt x="1088" y="408"/>
                </a:lnTo>
                <a:lnTo>
                  <a:pt x="408" y="408"/>
                </a:lnTo>
                <a:close/>
              </a:path>
            </a:pathLst>
          </a:custGeom>
          <a:solidFill>
            <a:srgbClr val="FFFDBD">
              <a:alpha val="50980"/>
            </a:srgb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5" name="Freeform 48"/>
          <p:cNvSpPr>
            <a:spLocks/>
          </p:cNvSpPr>
          <p:nvPr/>
        </p:nvSpPr>
        <p:spPr bwMode="auto">
          <a:xfrm>
            <a:off x="4116388" y="4210050"/>
            <a:ext cx="1217612" cy="647700"/>
          </a:xfrm>
          <a:custGeom>
            <a:avLst/>
            <a:gdLst>
              <a:gd name="T0" fmla="*/ 2147483647 w 681"/>
              <a:gd name="T1" fmla="*/ 2147483647 h 317"/>
              <a:gd name="T2" fmla="*/ 0 w 681"/>
              <a:gd name="T3" fmla="*/ 0 h 317"/>
              <a:gd name="T4" fmla="*/ 2147483647 w 681"/>
              <a:gd name="T5" fmla="*/ 0 h 317"/>
              <a:gd name="T6" fmla="*/ 2147483647 w 681"/>
              <a:gd name="T7" fmla="*/ 2147483647 h 317"/>
              <a:gd name="T8" fmla="*/ 2147483647 w 681"/>
              <a:gd name="T9" fmla="*/ 2147483647 h 3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1"/>
              <a:gd name="T16" fmla="*/ 0 h 317"/>
              <a:gd name="T17" fmla="*/ 681 w 681"/>
              <a:gd name="T18" fmla="*/ 317 h 3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1" h="317">
                <a:moveTo>
                  <a:pt x="408" y="317"/>
                </a:moveTo>
                <a:lnTo>
                  <a:pt x="0" y="0"/>
                </a:lnTo>
                <a:lnTo>
                  <a:pt x="272" y="0"/>
                </a:lnTo>
                <a:lnTo>
                  <a:pt x="681" y="317"/>
                </a:lnTo>
                <a:lnTo>
                  <a:pt x="408" y="317"/>
                </a:lnTo>
                <a:close/>
              </a:path>
            </a:pathLst>
          </a:custGeom>
          <a:solidFill>
            <a:srgbClr val="FFFDBD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6" name="Line 49"/>
          <p:cNvSpPr>
            <a:spLocks noChangeShapeType="1"/>
          </p:cNvSpPr>
          <p:nvPr/>
        </p:nvSpPr>
        <p:spPr bwMode="auto">
          <a:xfrm>
            <a:off x="3059113" y="2781300"/>
            <a:ext cx="0" cy="86360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7" name="Line 52"/>
          <p:cNvSpPr>
            <a:spLocks noChangeShapeType="1"/>
          </p:cNvSpPr>
          <p:nvPr/>
        </p:nvSpPr>
        <p:spPr bwMode="auto">
          <a:xfrm>
            <a:off x="3563938" y="2420938"/>
            <a:ext cx="0" cy="1223962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8" name="Line 56"/>
          <p:cNvSpPr>
            <a:spLocks noChangeShapeType="1"/>
          </p:cNvSpPr>
          <p:nvPr/>
        </p:nvSpPr>
        <p:spPr bwMode="auto">
          <a:xfrm flipV="1">
            <a:off x="3784600" y="4514850"/>
            <a:ext cx="2338388" cy="9525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9" name="Line 57"/>
          <p:cNvSpPr>
            <a:spLocks noChangeShapeType="1"/>
          </p:cNvSpPr>
          <p:nvPr/>
        </p:nvSpPr>
        <p:spPr bwMode="auto">
          <a:xfrm>
            <a:off x="2555875" y="2781300"/>
            <a:ext cx="0" cy="86360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0" name="Line 58"/>
          <p:cNvSpPr>
            <a:spLocks noChangeShapeType="1"/>
          </p:cNvSpPr>
          <p:nvPr/>
        </p:nvSpPr>
        <p:spPr bwMode="auto">
          <a:xfrm>
            <a:off x="2555875" y="3644900"/>
            <a:ext cx="576263" cy="576263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1" name="Line 60"/>
          <p:cNvSpPr>
            <a:spLocks noChangeShapeType="1"/>
          </p:cNvSpPr>
          <p:nvPr/>
        </p:nvSpPr>
        <p:spPr bwMode="auto">
          <a:xfrm flipH="1" flipV="1">
            <a:off x="3995738" y="3644900"/>
            <a:ext cx="614362" cy="56515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2" name="Line 62"/>
          <p:cNvSpPr>
            <a:spLocks noChangeShapeType="1"/>
          </p:cNvSpPr>
          <p:nvPr/>
        </p:nvSpPr>
        <p:spPr bwMode="auto">
          <a:xfrm>
            <a:off x="4859338" y="48688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3" name="Line 64"/>
          <p:cNvSpPr>
            <a:spLocks noChangeShapeType="1"/>
          </p:cNvSpPr>
          <p:nvPr/>
        </p:nvSpPr>
        <p:spPr bwMode="auto">
          <a:xfrm>
            <a:off x="4306888" y="4389438"/>
            <a:ext cx="5032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4" name="Line 65"/>
          <p:cNvSpPr>
            <a:spLocks noChangeShapeType="1"/>
          </p:cNvSpPr>
          <p:nvPr/>
        </p:nvSpPr>
        <p:spPr bwMode="auto">
          <a:xfrm>
            <a:off x="4572000" y="4652963"/>
            <a:ext cx="5048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5" name="Line 66"/>
          <p:cNvSpPr>
            <a:spLocks noChangeShapeType="1"/>
          </p:cNvSpPr>
          <p:nvPr/>
        </p:nvSpPr>
        <p:spPr bwMode="auto">
          <a:xfrm flipV="1">
            <a:off x="5292725" y="4857750"/>
            <a:ext cx="1212850" cy="11113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6" name="Line 68"/>
          <p:cNvSpPr>
            <a:spLocks noChangeShapeType="1"/>
          </p:cNvSpPr>
          <p:nvPr/>
        </p:nvSpPr>
        <p:spPr bwMode="auto">
          <a:xfrm>
            <a:off x="4589463" y="4221163"/>
            <a:ext cx="1206500" cy="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7" name="Line 69"/>
          <p:cNvSpPr>
            <a:spLocks noChangeShapeType="1"/>
          </p:cNvSpPr>
          <p:nvPr/>
        </p:nvSpPr>
        <p:spPr bwMode="auto">
          <a:xfrm flipV="1">
            <a:off x="3843338" y="4373563"/>
            <a:ext cx="2114550" cy="23812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8" name="Line 70"/>
          <p:cNvSpPr>
            <a:spLocks noChangeShapeType="1"/>
          </p:cNvSpPr>
          <p:nvPr/>
        </p:nvSpPr>
        <p:spPr bwMode="auto">
          <a:xfrm flipV="1">
            <a:off x="5795963" y="1844675"/>
            <a:ext cx="0" cy="2376488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9" name="Line 71"/>
          <p:cNvSpPr>
            <a:spLocks noChangeShapeType="1"/>
          </p:cNvSpPr>
          <p:nvPr/>
        </p:nvSpPr>
        <p:spPr bwMode="auto">
          <a:xfrm flipV="1">
            <a:off x="6516688" y="2420938"/>
            <a:ext cx="0" cy="2447925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30" name="Line 72"/>
          <p:cNvSpPr>
            <a:spLocks noChangeShapeType="1"/>
          </p:cNvSpPr>
          <p:nvPr/>
        </p:nvSpPr>
        <p:spPr bwMode="auto">
          <a:xfrm>
            <a:off x="3995738" y="1268413"/>
            <a:ext cx="1081087" cy="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31" name="Line 73"/>
          <p:cNvSpPr>
            <a:spLocks noChangeShapeType="1"/>
          </p:cNvSpPr>
          <p:nvPr/>
        </p:nvSpPr>
        <p:spPr bwMode="auto">
          <a:xfrm flipH="1" flipV="1">
            <a:off x="5076825" y="1268413"/>
            <a:ext cx="1439863" cy="1152525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32" name="Line 75"/>
          <p:cNvSpPr>
            <a:spLocks noChangeShapeType="1"/>
          </p:cNvSpPr>
          <p:nvPr/>
        </p:nvSpPr>
        <p:spPr bwMode="auto">
          <a:xfrm flipH="1" flipV="1">
            <a:off x="5076825" y="2781300"/>
            <a:ext cx="1439863" cy="1223963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33" name="Line 79"/>
          <p:cNvSpPr>
            <a:spLocks noChangeShapeType="1"/>
          </p:cNvSpPr>
          <p:nvPr/>
        </p:nvSpPr>
        <p:spPr bwMode="auto">
          <a:xfrm>
            <a:off x="3994150" y="2781300"/>
            <a:ext cx="1082675" cy="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34" name="Freeform 80"/>
          <p:cNvSpPr>
            <a:spLocks/>
          </p:cNvSpPr>
          <p:nvPr/>
        </p:nvSpPr>
        <p:spPr bwMode="auto">
          <a:xfrm>
            <a:off x="5795963" y="1844675"/>
            <a:ext cx="720725" cy="2160588"/>
          </a:xfrm>
          <a:custGeom>
            <a:avLst/>
            <a:gdLst>
              <a:gd name="T0" fmla="*/ 0 w 454"/>
              <a:gd name="T1" fmla="*/ 2147483647 h 1361"/>
              <a:gd name="T2" fmla="*/ 0 w 454"/>
              <a:gd name="T3" fmla="*/ 0 h 1361"/>
              <a:gd name="T4" fmla="*/ 2147483647 w 454"/>
              <a:gd name="T5" fmla="*/ 2147483647 h 1361"/>
              <a:gd name="T6" fmla="*/ 2147483647 w 454"/>
              <a:gd name="T7" fmla="*/ 2147483647 h 1361"/>
              <a:gd name="T8" fmla="*/ 0 w 454"/>
              <a:gd name="T9" fmla="*/ 2147483647 h 13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4"/>
              <a:gd name="T16" fmla="*/ 0 h 1361"/>
              <a:gd name="T17" fmla="*/ 454 w 454"/>
              <a:gd name="T18" fmla="*/ 1361 h 13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4" h="1361">
                <a:moveTo>
                  <a:pt x="0" y="953"/>
                </a:moveTo>
                <a:lnTo>
                  <a:pt x="0" y="0"/>
                </a:lnTo>
                <a:lnTo>
                  <a:pt x="454" y="363"/>
                </a:lnTo>
                <a:lnTo>
                  <a:pt x="454" y="1361"/>
                </a:lnTo>
                <a:lnTo>
                  <a:pt x="0" y="953"/>
                </a:lnTo>
                <a:close/>
              </a:path>
            </a:pathLst>
          </a:custGeom>
          <a:solidFill>
            <a:srgbClr val="DDFFD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35" name="Line 81"/>
          <p:cNvSpPr>
            <a:spLocks noChangeShapeType="1"/>
          </p:cNvSpPr>
          <p:nvPr/>
        </p:nvSpPr>
        <p:spPr bwMode="auto">
          <a:xfrm flipH="1" flipV="1">
            <a:off x="5076825" y="2420938"/>
            <a:ext cx="719138" cy="57785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36" name="Line 83"/>
          <p:cNvSpPr>
            <a:spLocks noChangeShapeType="1"/>
          </p:cNvSpPr>
          <p:nvPr/>
        </p:nvSpPr>
        <p:spPr bwMode="auto">
          <a:xfrm>
            <a:off x="5795963" y="29241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37" name="Line 84"/>
          <p:cNvSpPr>
            <a:spLocks noChangeShapeType="1"/>
          </p:cNvSpPr>
          <p:nvPr/>
        </p:nvSpPr>
        <p:spPr bwMode="auto">
          <a:xfrm>
            <a:off x="5795963" y="2997200"/>
            <a:ext cx="7207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38" name="Line 85"/>
          <p:cNvSpPr>
            <a:spLocks noChangeShapeType="1"/>
          </p:cNvSpPr>
          <p:nvPr/>
        </p:nvSpPr>
        <p:spPr bwMode="auto">
          <a:xfrm>
            <a:off x="6291263" y="3446463"/>
            <a:ext cx="0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39" name="Line 86"/>
          <p:cNvSpPr>
            <a:spLocks noChangeShapeType="1"/>
          </p:cNvSpPr>
          <p:nvPr/>
        </p:nvSpPr>
        <p:spPr bwMode="auto">
          <a:xfrm>
            <a:off x="5986463" y="3181350"/>
            <a:ext cx="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40" name="Oval 87"/>
          <p:cNvSpPr>
            <a:spLocks noChangeArrowheads="1"/>
          </p:cNvSpPr>
          <p:nvPr/>
        </p:nvSpPr>
        <p:spPr bwMode="auto">
          <a:xfrm rot="-1372110">
            <a:off x="6007100" y="2470150"/>
            <a:ext cx="276225" cy="5127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25641" name="Line 88"/>
          <p:cNvSpPr>
            <a:spLocks noChangeShapeType="1"/>
          </p:cNvSpPr>
          <p:nvPr/>
        </p:nvSpPr>
        <p:spPr bwMode="auto">
          <a:xfrm flipV="1">
            <a:off x="6121400" y="1924050"/>
            <a:ext cx="25400" cy="2592388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42" name="Line 89"/>
          <p:cNvSpPr>
            <a:spLocks noChangeShapeType="1"/>
          </p:cNvSpPr>
          <p:nvPr/>
        </p:nvSpPr>
        <p:spPr bwMode="auto">
          <a:xfrm>
            <a:off x="5076825" y="1844675"/>
            <a:ext cx="1366838" cy="1152525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43" name="Line 90"/>
          <p:cNvSpPr>
            <a:spLocks noChangeShapeType="1"/>
          </p:cNvSpPr>
          <p:nvPr/>
        </p:nvSpPr>
        <p:spPr bwMode="auto">
          <a:xfrm>
            <a:off x="3563938" y="2420938"/>
            <a:ext cx="1512887" cy="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44" name="Line 91"/>
          <p:cNvSpPr>
            <a:spLocks noChangeShapeType="1"/>
          </p:cNvSpPr>
          <p:nvPr/>
        </p:nvSpPr>
        <p:spPr bwMode="auto">
          <a:xfrm flipH="1" flipV="1">
            <a:off x="3563938" y="3644900"/>
            <a:ext cx="576262" cy="576263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45" name="Line 92"/>
          <p:cNvSpPr>
            <a:spLocks noChangeShapeType="1"/>
          </p:cNvSpPr>
          <p:nvPr/>
        </p:nvSpPr>
        <p:spPr bwMode="auto">
          <a:xfrm flipH="1" flipV="1">
            <a:off x="3059113" y="3644900"/>
            <a:ext cx="769937" cy="763588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46" name="Text Box 93"/>
          <p:cNvSpPr txBox="1">
            <a:spLocks noChangeArrowheads="1"/>
          </p:cNvSpPr>
          <p:nvPr/>
        </p:nvSpPr>
        <p:spPr bwMode="auto">
          <a:xfrm>
            <a:off x="6372225" y="17732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ru-RU" b="1"/>
              <a:t>W</a:t>
            </a:r>
            <a:endParaRPr lang="ru-RU" altLang="ru-RU" b="1"/>
          </a:p>
        </p:txBody>
      </p:sp>
      <p:sp>
        <p:nvSpPr>
          <p:cNvPr id="25647" name="AutoShape 94"/>
          <p:cNvSpPr>
            <a:spLocks noChangeArrowheads="1"/>
          </p:cNvSpPr>
          <p:nvPr/>
        </p:nvSpPr>
        <p:spPr bwMode="auto">
          <a:xfrm rot="1190324">
            <a:off x="6305550" y="5229225"/>
            <a:ext cx="360363" cy="503238"/>
          </a:xfrm>
          <a:prstGeom prst="downArrow">
            <a:avLst>
              <a:gd name="adj1" fmla="val 50000"/>
              <a:gd name="adj2" fmla="val 34912"/>
            </a:avLst>
          </a:prstGeom>
          <a:solidFill>
            <a:srgbClr val="FFFD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25648" name="AutoShape 95"/>
          <p:cNvSpPr>
            <a:spLocks noChangeArrowheads="1"/>
          </p:cNvSpPr>
          <p:nvPr/>
        </p:nvSpPr>
        <p:spPr bwMode="auto">
          <a:xfrm rot="-6532222">
            <a:off x="7046913" y="4530725"/>
            <a:ext cx="360362" cy="503238"/>
          </a:xfrm>
          <a:prstGeom prst="downArrow">
            <a:avLst>
              <a:gd name="adj1" fmla="val 50000"/>
              <a:gd name="adj2" fmla="val 34912"/>
            </a:avLst>
          </a:prstGeom>
          <a:solidFill>
            <a:srgbClr val="FFFD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25649" name="Text Box 99"/>
          <p:cNvSpPr txBox="1">
            <a:spLocks noChangeArrowheads="1"/>
          </p:cNvSpPr>
          <p:nvPr/>
        </p:nvSpPr>
        <p:spPr bwMode="auto">
          <a:xfrm>
            <a:off x="1581150" y="981075"/>
            <a:ext cx="433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ru-RU" b="1"/>
              <a:t>V</a:t>
            </a:r>
            <a:endParaRPr lang="ru-RU" altLang="ru-RU" b="1"/>
          </a:p>
        </p:txBody>
      </p:sp>
      <p:sp>
        <p:nvSpPr>
          <p:cNvPr id="25650" name="Line 100"/>
          <p:cNvSpPr>
            <a:spLocks noChangeShapeType="1"/>
          </p:cNvSpPr>
          <p:nvPr/>
        </p:nvSpPr>
        <p:spPr bwMode="auto">
          <a:xfrm>
            <a:off x="4054475" y="4652963"/>
            <a:ext cx="2241550" cy="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51" name="Line 101"/>
          <p:cNvSpPr>
            <a:spLocks noChangeShapeType="1"/>
          </p:cNvSpPr>
          <p:nvPr/>
        </p:nvSpPr>
        <p:spPr bwMode="auto">
          <a:xfrm flipH="1">
            <a:off x="6289675" y="2946400"/>
            <a:ext cx="7938" cy="1717675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52" name="Line 102"/>
          <p:cNvSpPr>
            <a:spLocks noChangeShapeType="1"/>
          </p:cNvSpPr>
          <p:nvPr/>
        </p:nvSpPr>
        <p:spPr bwMode="auto">
          <a:xfrm flipH="1">
            <a:off x="5972175" y="2705100"/>
            <a:ext cx="7938" cy="1673225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53" name="Line 103"/>
          <p:cNvSpPr>
            <a:spLocks noChangeShapeType="1"/>
          </p:cNvSpPr>
          <p:nvPr/>
        </p:nvSpPr>
        <p:spPr bwMode="auto">
          <a:xfrm>
            <a:off x="4000500" y="1585913"/>
            <a:ext cx="1081088" cy="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54" name="Line 104"/>
          <p:cNvSpPr>
            <a:spLocks noChangeShapeType="1"/>
          </p:cNvSpPr>
          <p:nvPr/>
        </p:nvSpPr>
        <p:spPr bwMode="auto">
          <a:xfrm>
            <a:off x="4010025" y="2079625"/>
            <a:ext cx="1065213" cy="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55" name="Line 105"/>
          <p:cNvSpPr>
            <a:spLocks noChangeShapeType="1"/>
          </p:cNvSpPr>
          <p:nvPr/>
        </p:nvSpPr>
        <p:spPr bwMode="auto">
          <a:xfrm flipH="1" flipV="1">
            <a:off x="5072063" y="1590675"/>
            <a:ext cx="1062037" cy="88900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56" name="Line 106"/>
          <p:cNvSpPr>
            <a:spLocks noChangeShapeType="1"/>
          </p:cNvSpPr>
          <p:nvPr/>
        </p:nvSpPr>
        <p:spPr bwMode="auto">
          <a:xfrm flipH="1" flipV="1">
            <a:off x="5068888" y="2062163"/>
            <a:ext cx="1071562" cy="892175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57" name="Text Box 98"/>
          <p:cNvSpPr txBox="1">
            <a:spLocks noChangeArrowheads="1"/>
          </p:cNvSpPr>
          <p:nvPr/>
        </p:nvSpPr>
        <p:spPr bwMode="auto">
          <a:xfrm>
            <a:off x="323850" y="5778500"/>
            <a:ext cx="84963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2400" i="1"/>
              <a:t>Для получения чертежа предмета плоскость </a:t>
            </a:r>
            <a:r>
              <a:rPr lang="en-US" altLang="ru-RU" sz="2400" i="1"/>
              <a:t>W </a:t>
            </a:r>
            <a:r>
              <a:rPr lang="ru-RU" altLang="ru-RU" sz="2400" i="1"/>
              <a:t>поворачивают на 90</a:t>
            </a:r>
            <a:r>
              <a:rPr lang="ru-RU" altLang="ru-RU" sz="2400" b="1" i="1" baseline="42000"/>
              <a:t>0 </a:t>
            </a:r>
            <a:r>
              <a:rPr lang="ru-RU" altLang="ru-RU" sz="2400" i="1"/>
              <a:t>вправо, а плоскость Н на 90</a:t>
            </a:r>
            <a:r>
              <a:rPr lang="ru-RU" altLang="ru-RU" sz="2400" b="1" i="1" baseline="42000"/>
              <a:t>0 </a:t>
            </a:r>
            <a:r>
              <a:rPr lang="ru-RU" altLang="ru-RU" sz="2400" i="1"/>
              <a:t>вниз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969696"/>
              </a:gs>
              <a:gs pos="100000">
                <a:srgbClr val="DDDDD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252088" dir="2454863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ru-RU" altLang="ru-RU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174750" y="188913"/>
            <a:ext cx="7561263" cy="287337"/>
          </a:xfrm>
          <a:effectLst>
            <a:outerShdw dist="35921" dir="2700000" algn="ctr" rotWithShape="0">
              <a:schemeClr val="bg1"/>
            </a:outerShdw>
          </a:effectLst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400" b="1" i="1" dirty="0">
                <a:solidFill>
                  <a:srgbClr val="292929"/>
                </a:solidFill>
              </a:rPr>
              <a:t>Прямоугольное проецирование</a:t>
            </a:r>
          </a:p>
        </p:txBody>
      </p:sp>
      <p:sp>
        <p:nvSpPr>
          <p:cNvPr id="26628" name="Freeform 4"/>
          <p:cNvSpPr>
            <a:spLocks/>
          </p:cNvSpPr>
          <p:nvPr/>
        </p:nvSpPr>
        <p:spPr bwMode="auto">
          <a:xfrm>
            <a:off x="1476375" y="3644900"/>
            <a:ext cx="4311650" cy="2524125"/>
          </a:xfrm>
          <a:custGeom>
            <a:avLst/>
            <a:gdLst>
              <a:gd name="T0" fmla="*/ 2147483647 w 2716"/>
              <a:gd name="T1" fmla="*/ 0 h 1590"/>
              <a:gd name="T2" fmla="*/ 0 w 2716"/>
              <a:gd name="T3" fmla="*/ 0 h 1590"/>
              <a:gd name="T4" fmla="*/ 2147483647 w 2716"/>
              <a:gd name="T5" fmla="*/ 2147483647 h 1590"/>
              <a:gd name="T6" fmla="*/ 2147483647 w 2716"/>
              <a:gd name="T7" fmla="*/ 2147483647 h 1590"/>
              <a:gd name="T8" fmla="*/ 2147483647 w 2716"/>
              <a:gd name="T9" fmla="*/ 2147483647 h 1590"/>
              <a:gd name="T10" fmla="*/ 2147483647 w 2716"/>
              <a:gd name="T11" fmla="*/ 2147483647 h 1590"/>
              <a:gd name="T12" fmla="*/ 2147483647 w 2716"/>
              <a:gd name="T13" fmla="*/ 2147483647 h 1590"/>
              <a:gd name="T14" fmla="*/ 2147483647 w 2716"/>
              <a:gd name="T15" fmla="*/ 0 h 159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716"/>
              <a:gd name="T25" fmla="*/ 0 h 1590"/>
              <a:gd name="T26" fmla="*/ 2716 w 2716"/>
              <a:gd name="T27" fmla="*/ 1590 h 159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716" h="1590">
                <a:moveTo>
                  <a:pt x="2268" y="0"/>
                </a:moveTo>
                <a:lnTo>
                  <a:pt x="0" y="0"/>
                </a:lnTo>
                <a:lnTo>
                  <a:pt x="453" y="1588"/>
                </a:lnTo>
                <a:cubicBezTo>
                  <a:pt x="525" y="1573"/>
                  <a:pt x="437" y="1590"/>
                  <a:pt x="624" y="1578"/>
                </a:cubicBezTo>
                <a:cubicBezTo>
                  <a:pt x="650" y="1576"/>
                  <a:pt x="680" y="1562"/>
                  <a:pt x="706" y="1557"/>
                </a:cubicBezTo>
                <a:cubicBezTo>
                  <a:pt x="993" y="1449"/>
                  <a:pt x="1286" y="1567"/>
                  <a:pt x="1570" y="1568"/>
                </a:cubicBezTo>
                <a:cubicBezTo>
                  <a:pt x="1952" y="1570"/>
                  <a:pt x="2334" y="1568"/>
                  <a:pt x="2716" y="1568"/>
                </a:cubicBezTo>
                <a:lnTo>
                  <a:pt x="2268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29" name="Freeform 5"/>
          <p:cNvSpPr>
            <a:spLocks/>
          </p:cNvSpPr>
          <p:nvPr/>
        </p:nvSpPr>
        <p:spPr bwMode="auto">
          <a:xfrm rot="10800000">
            <a:off x="1476375" y="765175"/>
            <a:ext cx="3600450" cy="2879725"/>
          </a:xfrm>
          <a:custGeom>
            <a:avLst/>
            <a:gdLst>
              <a:gd name="T0" fmla="*/ 0 w 2177"/>
              <a:gd name="T1" fmla="*/ 2147483647 h 1510"/>
              <a:gd name="T2" fmla="*/ 0 w 2177"/>
              <a:gd name="T3" fmla="*/ 0 h 1510"/>
              <a:gd name="T4" fmla="*/ 2147483647 w 2177"/>
              <a:gd name="T5" fmla="*/ 0 h 1510"/>
              <a:gd name="T6" fmla="*/ 2147483647 w 2177"/>
              <a:gd name="T7" fmla="*/ 2147483647 h 1510"/>
              <a:gd name="T8" fmla="*/ 2147483647 w 2177"/>
              <a:gd name="T9" fmla="*/ 2147483647 h 1510"/>
              <a:gd name="T10" fmla="*/ 2147483647 w 2177"/>
              <a:gd name="T11" fmla="*/ 2147483647 h 1510"/>
              <a:gd name="T12" fmla="*/ 2147483647 w 2177"/>
              <a:gd name="T13" fmla="*/ 2147483647 h 1510"/>
              <a:gd name="T14" fmla="*/ 2147483647 w 2177"/>
              <a:gd name="T15" fmla="*/ 2147483647 h 1510"/>
              <a:gd name="T16" fmla="*/ 2147483647 w 2177"/>
              <a:gd name="T17" fmla="*/ 2147483647 h 1510"/>
              <a:gd name="T18" fmla="*/ 0 w 2177"/>
              <a:gd name="T19" fmla="*/ 2147483647 h 151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177"/>
              <a:gd name="T31" fmla="*/ 0 h 1510"/>
              <a:gd name="T32" fmla="*/ 2177 w 2177"/>
              <a:gd name="T33" fmla="*/ 1510 h 151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77" h="1510">
                <a:moveTo>
                  <a:pt x="0" y="1497"/>
                </a:moveTo>
                <a:lnTo>
                  <a:pt x="0" y="0"/>
                </a:lnTo>
                <a:lnTo>
                  <a:pt x="2177" y="0"/>
                </a:lnTo>
                <a:lnTo>
                  <a:pt x="2177" y="1451"/>
                </a:lnTo>
                <a:cubicBezTo>
                  <a:pt x="2123" y="1397"/>
                  <a:pt x="2060" y="1479"/>
                  <a:pt x="2002" y="1482"/>
                </a:cubicBezTo>
                <a:cubicBezTo>
                  <a:pt x="1893" y="1487"/>
                  <a:pt x="1785" y="1488"/>
                  <a:pt x="1676" y="1491"/>
                </a:cubicBezTo>
                <a:cubicBezTo>
                  <a:pt x="1424" y="1487"/>
                  <a:pt x="1211" y="1510"/>
                  <a:pt x="979" y="1457"/>
                </a:cubicBezTo>
                <a:cubicBezTo>
                  <a:pt x="852" y="1390"/>
                  <a:pt x="807" y="1434"/>
                  <a:pt x="601" y="1439"/>
                </a:cubicBezTo>
                <a:cubicBezTo>
                  <a:pt x="480" y="1450"/>
                  <a:pt x="362" y="1473"/>
                  <a:pt x="240" y="1482"/>
                </a:cubicBezTo>
                <a:cubicBezTo>
                  <a:pt x="121" y="1500"/>
                  <a:pt x="200" y="1490"/>
                  <a:pt x="0" y="1497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0" name="Text Box 7"/>
          <p:cNvSpPr txBox="1">
            <a:spLocks noChangeArrowheads="1"/>
          </p:cNvSpPr>
          <p:nvPr/>
        </p:nvSpPr>
        <p:spPr bwMode="auto">
          <a:xfrm>
            <a:off x="2195513" y="5661025"/>
            <a:ext cx="371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b="1"/>
              <a:t>Н</a:t>
            </a:r>
          </a:p>
        </p:txBody>
      </p:sp>
      <p:sp>
        <p:nvSpPr>
          <p:cNvPr id="26631" name="Freeform 8"/>
          <p:cNvSpPr>
            <a:spLocks/>
          </p:cNvSpPr>
          <p:nvPr/>
        </p:nvSpPr>
        <p:spPr bwMode="auto">
          <a:xfrm>
            <a:off x="2555875" y="1268413"/>
            <a:ext cx="1439863" cy="1512887"/>
          </a:xfrm>
          <a:custGeom>
            <a:avLst/>
            <a:gdLst>
              <a:gd name="T0" fmla="*/ 0 w 953"/>
              <a:gd name="T1" fmla="*/ 2147483647 h 998"/>
              <a:gd name="T2" fmla="*/ 2147483647 w 953"/>
              <a:gd name="T3" fmla="*/ 2147483647 h 998"/>
              <a:gd name="T4" fmla="*/ 2147483647 w 953"/>
              <a:gd name="T5" fmla="*/ 0 h 998"/>
              <a:gd name="T6" fmla="*/ 2147483647 w 953"/>
              <a:gd name="T7" fmla="*/ 0 h 998"/>
              <a:gd name="T8" fmla="*/ 2147483647 w 953"/>
              <a:gd name="T9" fmla="*/ 2147483647 h 998"/>
              <a:gd name="T10" fmla="*/ 0 w 953"/>
              <a:gd name="T11" fmla="*/ 2147483647 h 998"/>
              <a:gd name="T12" fmla="*/ 0 w 953"/>
              <a:gd name="T13" fmla="*/ 2147483647 h 99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53"/>
              <a:gd name="T22" fmla="*/ 0 h 998"/>
              <a:gd name="T23" fmla="*/ 953 w 953"/>
              <a:gd name="T24" fmla="*/ 998 h 99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53" h="998">
                <a:moveTo>
                  <a:pt x="0" y="771"/>
                </a:moveTo>
                <a:lnTo>
                  <a:pt x="680" y="771"/>
                </a:lnTo>
                <a:lnTo>
                  <a:pt x="680" y="0"/>
                </a:lnTo>
                <a:lnTo>
                  <a:pt x="953" y="0"/>
                </a:lnTo>
                <a:lnTo>
                  <a:pt x="953" y="998"/>
                </a:lnTo>
                <a:lnTo>
                  <a:pt x="0" y="998"/>
                </a:lnTo>
                <a:lnTo>
                  <a:pt x="0" y="771"/>
                </a:lnTo>
                <a:close/>
              </a:path>
            </a:pathLst>
          </a:custGeom>
          <a:solidFill>
            <a:srgbClr val="FFAA71">
              <a:alpha val="38823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2" name="Line 9"/>
          <p:cNvSpPr>
            <a:spLocks noChangeShapeType="1"/>
          </p:cNvSpPr>
          <p:nvPr/>
        </p:nvSpPr>
        <p:spPr bwMode="auto">
          <a:xfrm>
            <a:off x="3059113" y="2420938"/>
            <a:ext cx="0" cy="36036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3" name="Line 12"/>
          <p:cNvSpPr>
            <a:spLocks noChangeShapeType="1"/>
          </p:cNvSpPr>
          <p:nvPr/>
        </p:nvSpPr>
        <p:spPr bwMode="auto">
          <a:xfrm>
            <a:off x="3419475" y="1844675"/>
            <a:ext cx="16573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4" name="Line 13"/>
          <p:cNvSpPr>
            <a:spLocks noChangeShapeType="1"/>
          </p:cNvSpPr>
          <p:nvPr/>
        </p:nvSpPr>
        <p:spPr bwMode="auto">
          <a:xfrm>
            <a:off x="4859338" y="48688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5" name="Line 14"/>
          <p:cNvSpPr>
            <a:spLocks noChangeShapeType="1"/>
          </p:cNvSpPr>
          <p:nvPr/>
        </p:nvSpPr>
        <p:spPr bwMode="auto">
          <a:xfrm>
            <a:off x="2555875" y="2781300"/>
            <a:ext cx="0" cy="86360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6" name="Line 15"/>
          <p:cNvSpPr>
            <a:spLocks noChangeShapeType="1"/>
          </p:cNvSpPr>
          <p:nvPr/>
        </p:nvSpPr>
        <p:spPr bwMode="auto">
          <a:xfrm>
            <a:off x="3995738" y="2781300"/>
            <a:ext cx="0" cy="86360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7" name="Line 16"/>
          <p:cNvSpPr>
            <a:spLocks noChangeShapeType="1"/>
          </p:cNvSpPr>
          <p:nvPr/>
        </p:nvSpPr>
        <p:spPr bwMode="auto">
          <a:xfrm>
            <a:off x="3059113" y="2781300"/>
            <a:ext cx="0" cy="86360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8" name="Line 17"/>
          <p:cNvSpPr>
            <a:spLocks noChangeShapeType="1"/>
          </p:cNvSpPr>
          <p:nvPr/>
        </p:nvSpPr>
        <p:spPr bwMode="auto">
          <a:xfrm>
            <a:off x="3563938" y="2420938"/>
            <a:ext cx="0" cy="1223962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9" name="Line 19"/>
          <p:cNvSpPr>
            <a:spLocks noChangeShapeType="1"/>
          </p:cNvSpPr>
          <p:nvPr/>
        </p:nvSpPr>
        <p:spPr bwMode="auto">
          <a:xfrm>
            <a:off x="2555875" y="3644900"/>
            <a:ext cx="144463" cy="43180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0" name="Line 20"/>
          <p:cNvSpPr>
            <a:spLocks noChangeShapeType="1"/>
          </p:cNvSpPr>
          <p:nvPr/>
        </p:nvSpPr>
        <p:spPr bwMode="auto">
          <a:xfrm>
            <a:off x="2700338" y="4076700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1" name="Line 21"/>
          <p:cNvSpPr>
            <a:spLocks noChangeShapeType="1"/>
          </p:cNvSpPr>
          <p:nvPr/>
        </p:nvSpPr>
        <p:spPr bwMode="auto">
          <a:xfrm>
            <a:off x="3995738" y="3644900"/>
            <a:ext cx="144462" cy="43180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2" name="Freeform 22"/>
          <p:cNvSpPr>
            <a:spLocks/>
          </p:cNvSpPr>
          <p:nvPr/>
        </p:nvSpPr>
        <p:spPr bwMode="auto">
          <a:xfrm>
            <a:off x="2700338" y="4076700"/>
            <a:ext cx="1727200" cy="1008063"/>
          </a:xfrm>
          <a:custGeom>
            <a:avLst/>
            <a:gdLst>
              <a:gd name="T0" fmla="*/ 2147483647 w 1088"/>
              <a:gd name="T1" fmla="*/ 2147483647 h 635"/>
              <a:gd name="T2" fmla="*/ 0 w 1088"/>
              <a:gd name="T3" fmla="*/ 0 h 635"/>
              <a:gd name="T4" fmla="*/ 2147483647 w 1088"/>
              <a:gd name="T5" fmla="*/ 0 h 635"/>
              <a:gd name="T6" fmla="*/ 2147483647 w 1088"/>
              <a:gd name="T7" fmla="*/ 2147483647 h 635"/>
              <a:gd name="T8" fmla="*/ 2147483647 w 1088"/>
              <a:gd name="T9" fmla="*/ 2147483647 h 635"/>
              <a:gd name="T10" fmla="*/ 2147483647 w 1088"/>
              <a:gd name="T11" fmla="*/ 2147483647 h 635"/>
              <a:gd name="T12" fmla="*/ 2147483647 w 1088"/>
              <a:gd name="T13" fmla="*/ 2147483647 h 635"/>
              <a:gd name="T14" fmla="*/ 2147483647 w 1088"/>
              <a:gd name="T15" fmla="*/ 2147483647 h 635"/>
              <a:gd name="T16" fmla="*/ 2147483647 w 1088"/>
              <a:gd name="T17" fmla="*/ 2147483647 h 635"/>
              <a:gd name="T18" fmla="*/ 2147483647 w 1088"/>
              <a:gd name="T19" fmla="*/ 2147483647 h 635"/>
              <a:gd name="T20" fmla="*/ 2147483647 w 1088"/>
              <a:gd name="T21" fmla="*/ 2147483647 h 635"/>
              <a:gd name="T22" fmla="*/ 2147483647 w 1088"/>
              <a:gd name="T23" fmla="*/ 2147483647 h 635"/>
              <a:gd name="T24" fmla="*/ 2147483647 w 1088"/>
              <a:gd name="T25" fmla="*/ 2147483647 h 635"/>
              <a:gd name="T26" fmla="*/ 2147483647 w 1088"/>
              <a:gd name="T27" fmla="*/ 2147483647 h 63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088"/>
              <a:gd name="T43" fmla="*/ 0 h 635"/>
              <a:gd name="T44" fmla="*/ 1088 w 1088"/>
              <a:gd name="T45" fmla="*/ 635 h 63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088" h="635">
                <a:moveTo>
                  <a:pt x="45" y="182"/>
                </a:moveTo>
                <a:lnTo>
                  <a:pt x="0" y="0"/>
                </a:lnTo>
                <a:lnTo>
                  <a:pt x="907" y="0"/>
                </a:lnTo>
                <a:lnTo>
                  <a:pt x="1088" y="635"/>
                </a:lnTo>
                <a:lnTo>
                  <a:pt x="181" y="635"/>
                </a:lnTo>
                <a:lnTo>
                  <a:pt x="136" y="454"/>
                </a:lnTo>
                <a:lnTo>
                  <a:pt x="408" y="454"/>
                </a:lnTo>
                <a:cubicBezTo>
                  <a:pt x="417" y="452"/>
                  <a:pt x="429" y="455"/>
                  <a:pt x="435" y="448"/>
                </a:cubicBezTo>
                <a:cubicBezTo>
                  <a:pt x="439" y="444"/>
                  <a:pt x="431" y="437"/>
                  <a:pt x="429" y="432"/>
                </a:cubicBezTo>
                <a:cubicBezTo>
                  <a:pt x="423" y="414"/>
                  <a:pt x="413" y="401"/>
                  <a:pt x="407" y="383"/>
                </a:cubicBezTo>
                <a:cubicBezTo>
                  <a:pt x="403" y="372"/>
                  <a:pt x="400" y="361"/>
                  <a:pt x="397" y="350"/>
                </a:cubicBezTo>
                <a:cubicBezTo>
                  <a:pt x="395" y="345"/>
                  <a:pt x="391" y="334"/>
                  <a:pt x="391" y="334"/>
                </a:cubicBezTo>
                <a:lnTo>
                  <a:pt x="363" y="182"/>
                </a:lnTo>
                <a:lnTo>
                  <a:pt x="45" y="182"/>
                </a:lnTo>
                <a:close/>
              </a:path>
            </a:pathLst>
          </a:custGeom>
          <a:solidFill>
            <a:srgbClr val="FFFEE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3" name="Line 23"/>
          <p:cNvSpPr>
            <a:spLocks noChangeShapeType="1"/>
          </p:cNvSpPr>
          <p:nvPr/>
        </p:nvSpPr>
        <p:spPr bwMode="auto">
          <a:xfrm>
            <a:off x="3059113" y="3644900"/>
            <a:ext cx="217487" cy="720725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4" name="Line 24"/>
          <p:cNvSpPr>
            <a:spLocks noChangeShapeType="1"/>
          </p:cNvSpPr>
          <p:nvPr/>
        </p:nvSpPr>
        <p:spPr bwMode="auto">
          <a:xfrm>
            <a:off x="3563938" y="3644900"/>
            <a:ext cx="144462" cy="43180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5" name="Line 25"/>
          <p:cNvSpPr>
            <a:spLocks noChangeShapeType="1"/>
          </p:cNvSpPr>
          <p:nvPr/>
        </p:nvSpPr>
        <p:spPr bwMode="auto">
          <a:xfrm>
            <a:off x="3708400" y="4076700"/>
            <a:ext cx="287338" cy="100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6" name="Line 26"/>
          <p:cNvSpPr>
            <a:spLocks noChangeShapeType="1"/>
          </p:cNvSpPr>
          <p:nvPr/>
        </p:nvSpPr>
        <p:spPr bwMode="auto">
          <a:xfrm>
            <a:off x="3779838" y="4365625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7" name="Line 27"/>
          <p:cNvSpPr>
            <a:spLocks noChangeShapeType="1"/>
          </p:cNvSpPr>
          <p:nvPr/>
        </p:nvSpPr>
        <p:spPr bwMode="auto">
          <a:xfrm>
            <a:off x="3924300" y="4797425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8" name="Line 28"/>
          <p:cNvSpPr>
            <a:spLocks noChangeShapeType="1"/>
          </p:cNvSpPr>
          <p:nvPr/>
        </p:nvSpPr>
        <p:spPr bwMode="auto">
          <a:xfrm>
            <a:off x="2987675" y="4581525"/>
            <a:ext cx="23050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9" name="Line 29"/>
          <p:cNvSpPr>
            <a:spLocks noChangeShapeType="1"/>
          </p:cNvSpPr>
          <p:nvPr/>
        </p:nvSpPr>
        <p:spPr bwMode="auto">
          <a:xfrm>
            <a:off x="5076825" y="3644900"/>
            <a:ext cx="2519363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50" name="Freeform 33"/>
          <p:cNvSpPr>
            <a:spLocks/>
          </p:cNvSpPr>
          <p:nvPr/>
        </p:nvSpPr>
        <p:spPr bwMode="auto">
          <a:xfrm>
            <a:off x="5076825" y="765175"/>
            <a:ext cx="2544763" cy="3743325"/>
          </a:xfrm>
          <a:custGeom>
            <a:avLst/>
            <a:gdLst>
              <a:gd name="T0" fmla="*/ 0 w 1603"/>
              <a:gd name="T1" fmla="*/ 0 h 2358"/>
              <a:gd name="T2" fmla="*/ 0 w 1603"/>
              <a:gd name="T3" fmla="*/ 2147483647 h 2358"/>
              <a:gd name="T4" fmla="*/ 2147483647 w 1603"/>
              <a:gd name="T5" fmla="*/ 2147483647 h 2358"/>
              <a:gd name="T6" fmla="*/ 2147483647 w 1603"/>
              <a:gd name="T7" fmla="*/ 2147483647 h 2358"/>
              <a:gd name="T8" fmla="*/ 2147483647 w 1603"/>
              <a:gd name="T9" fmla="*/ 2147483647 h 2358"/>
              <a:gd name="T10" fmla="*/ 2147483647 w 1603"/>
              <a:gd name="T11" fmla="*/ 2147483647 h 2358"/>
              <a:gd name="T12" fmla="*/ 2147483647 w 1603"/>
              <a:gd name="T13" fmla="*/ 2147483647 h 2358"/>
              <a:gd name="T14" fmla="*/ 2147483647 w 1603"/>
              <a:gd name="T15" fmla="*/ 2147483647 h 2358"/>
              <a:gd name="T16" fmla="*/ 2147483647 w 1603"/>
              <a:gd name="T17" fmla="*/ 2147483647 h 2358"/>
              <a:gd name="T18" fmla="*/ 2147483647 w 1603"/>
              <a:gd name="T19" fmla="*/ 2147483647 h 2358"/>
              <a:gd name="T20" fmla="*/ 2147483647 w 1603"/>
              <a:gd name="T21" fmla="*/ 2147483647 h 2358"/>
              <a:gd name="T22" fmla="*/ 2147483647 w 1603"/>
              <a:gd name="T23" fmla="*/ 2147483647 h 2358"/>
              <a:gd name="T24" fmla="*/ 2147483647 w 1603"/>
              <a:gd name="T25" fmla="*/ 2147483647 h 2358"/>
              <a:gd name="T26" fmla="*/ 2147483647 w 1603"/>
              <a:gd name="T27" fmla="*/ 2147483647 h 2358"/>
              <a:gd name="T28" fmla="*/ 2147483647 w 1603"/>
              <a:gd name="T29" fmla="*/ 2147483647 h 2358"/>
              <a:gd name="T30" fmla="*/ 2147483647 w 1603"/>
              <a:gd name="T31" fmla="*/ 2147483647 h 2358"/>
              <a:gd name="T32" fmla="*/ 2147483647 w 1603"/>
              <a:gd name="T33" fmla="*/ 2147483647 h 2358"/>
              <a:gd name="T34" fmla="*/ 2147483647 w 1603"/>
              <a:gd name="T35" fmla="*/ 2147483647 h 2358"/>
              <a:gd name="T36" fmla="*/ 2147483647 w 1603"/>
              <a:gd name="T37" fmla="*/ 2147483647 h 2358"/>
              <a:gd name="T38" fmla="*/ 2147483647 w 1603"/>
              <a:gd name="T39" fmla="*/ 2147483647 h 2358"/>
              <a:gd name="T40" fmla="*/ 2147483647 w 1603"/>
              <a:gd name="T41" fmla="*/ 2147483647 h 2358"/>
              <a:gd name="T42" fmla="*/ 0 w 1603"/>
              <a:gd name="T43" fmla="*/ 0 h 235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603"/>
              <a:gd name="T67" fmla="*/ 0 h 2358"/>
              <a:gd name="T68" fmla="*/ 1603 w 1603"/>
              <a:gd name="T69" fmla="*/ 2358 h 235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603" h="2358">
                <a:moveTo>
                  <a:pt x="0" y="0"/>
                </a:moveTo>
                <a:lnTo>
                  <a:pt x="0" y="1814"/>
                </a:lnTo>
                <a:lnTo>
                  <a:pt x="1587" y="2358"/>
                </a:lnTo>
                <a:cubicBezTo>
                  <a:pt x="1503" y="2314"/>
                  <a:pt x="1603" y="2184"/>
                  <a:pt x="1540" y="2117"/>
                </a:cubicBezTo>
                <a:cubicBezTo>
                  <a:pt x="1535" y="2100"/>
                  <a:pt x="1528" y="2084"/>
                  <a:pt x="1525" y="2067"/>
                </a:cubicBezTo>
                <a:cubicBezTo>
                  <a:pt x="1519" y="2034"/>
                  <a:pt x="1511" y="1966"/>
                  <a:pt x="1511" y="1966"/>
                </a:cubicBezTo>
                <a:cubicBezTo>
                  <a:pt x="1494" y="1710"/>
                  <a:pt x="1529" y="1450"/>
                  <a:pt x="1532" y="1196"/>
                </a:cubicBezTo>
                <a:cubicBezTo>
                  <a:pt x="1534" y="977"/>
                  <a:pt x="1532" y="759"/>
                  <a:pt x="1532" y="540"/>
                </a:cubicBezTo>
                <a:cubicBezTo>
                  <a:pt x="1471" y="530"/>
                  <a:pt x="1414" y="512"/>
                  <a:pt x="1352" y="504"/>
                </a:cubicBezTo>
                <a:cubicBezTo>
                  <a:pt x="1326" y="495"/>
                  <a:pt x="1322" y="483"/>
                  <a:pt x="1302" y="468"/>
                </a:cubicBezTo>
                <a:cubicBezTo>
                  <a:pt x="1266" y="441"/>
                  <a:pt x="1223" y="401"/>
                  <a:pt x="1180" y="389"/>
                </a:cubicBezTo>
                <a:cubicBezTo>
                  <a:pt x="1148" y="380"/>
                  <a:pt x="1118" y="369"/>
                  <a:pt x="1086" y="360"/>
                </a:cubicBezTo>
                <a:cubicBezTo>
                  <a:pt x="1071" y="356"/>
                  <a:pt x="1057" y="351"/>
                  <a:pt x="1043" y="346"/>
                </a:cubicBezTo>
                <a:cubicBezTo>
                  <a:pt x="1036" y="344"/>
                  <a:pt x="1021" y="339"/>
                  <a:pt x="1021" y="339"/>
                </a:cubicBezTo>
                <a:cubicBezTo>
                  <a:pt x="943" y="283"/>
                  <a:pt x="830" y="287"/>
                  <a:pt x="740" y="281"/>
                </a:cubicBezTo>
                <a:cubicBezTo>
                  <a:pt x="661" y="268"/>
                  <a:pt x="617" y="251"/>
                  <a:pt x="532" y="245"/>
                </a:cubicBezTo>
                <a:cubicBezTo>
                  <a:pt x="501" y="235"/>
                  <a:pt x="469" y="234"/>
                  <a:pt x="438" y="224"/>
                </a:cubicBezTo>
                <a:cubicBezTo>
                  <a:pt x="424" y="219"/>
                  <a:pt x="395" y="209"/>
                  <a:pt x="395" y="209"/>
                </a:cubicBezTo>
                <a:cubicBezTo>
                  <a:pt x="376" y="191"/>
                  <a:pt x="362" y="181"/>
                  <a:pt x="337" y="173"/>
                </a:cubicBezTo>
                <a:cubicBezTo>
                  <a:pt x="307" y="153"/>
                  <a:pt x="230" y="102"/>
                  <a:pt x="208" y="80"/>
                </a:cubicBezTo>
                <a:cubicBezTo>
                  <a:pt x="188" y="60"/>
                  <a:pt x="161" y="34"/>
                  <a:pt x="136" y="22"/>
                </a:cubicBezTo>
                <a:cubicBezTo>
                  <a:pt x="95" y="2"/>
                  <a:pt x="46" y="6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51" name="Text Box 34"/>
          <p:cNvSpPr txBox="1">
            <a:spLocks noChangeArrowheads="1"/>
          </p:cNvSpPr>
          <p:nvPr/>
        </p:nvSpPr>
        <p:spPr bwMode="auto">
          <a:xfrm>
            <a:off x="7092950" y="170021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ru-RU" b="1"/>
              <a:t>W</a:t>
            </a:r>
            <a:endParaRPr lang="ru-RU" altLang="ru-RU" b="1"/>
          </a:p>
        </p:txBody>
      </p:sp>
      <p:sp>
        <p:nvSpPr>
          <p:cNvPr id="26652" name="Line 37"/>
          <p:cNvSpPr>
            <a:spLocks noChangeShapeType="1"/>
          </p:cNvSpPr>
          <p:nvPr/>
        </p:nvSpPr>
        <p:spPr bwMode="auto">
          <a:xfrm>
            <a:off x="3995738" y="1268413"/>
            <a:ext cx="1081087" cy="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53" name="Line 38"/>
          <p:cNvSpPr>
            <a:spLocks noChangeShapeType="1"/>
          </p:cNvSpPr>
          <p:nvPr/>
        </p:nvSpPr>
        <p:spPr bwMode="auto">
          <a:xfrm>
            <a:off x="3995738" y="2781300"/>
            <a:ext cx="1081087" cy="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54" name="Line 41"/>
          <p:cNvSpPr>
            <a:spLocks noChangeShapeType="1"/>
          </p:cNvSpPr>
          <p:nvPr/>
        </p:nvSpPr>
        <p:spPr bwMode="auto">
          <a:xfrm>
            <a:off x="5076825" y="2781300"/>
            <a:ext cx="1655763" cy="576263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55" name="Line 42"/>
          <p:cNvSpPr>
            <a:spLocks noChangeShapeType="1"/>
          </p:cNvSpPr>
          <p:nvPr/>
        </p:nvSpPr>
        <p:spPr bwMode="auto">
          <a:xfrm>
            <a:off x="5076825" y="1268413"/>
            <a:ext cx="5032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56" name="Line 43"/>
          <p:cNvSpPr>
            <a:spLocks noChangeShapeType="1"/>
          </p:cNvSpPr>
          <p:nvPr/>
        </p:nvSpPr>
        <p:spPr bwMode="auto">
          <a:xfrm>
            <a:off x="3563938" y="2420938"/>
            <a:ext cx="1512887" cy="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57" name="Line 46"/>
          <p:cNvSpPr>
            <a:spLocks noChangeShapeType="1"/>
          </p:cNvSpPr>
          <p:nvPr/>
        </p:nvSpPr>
        <p:spPr bwMode="auto">
          <a:xfrm>
            <a:off x="4140200" y="4076700"/>
            <a:ext cx="1062038" cy="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58" name="Line 47"/>
          <p:cNvSpPr>
            <a:spLocks noChangeShapeType="1"/>
          </p:cNvSpPr>
          <p:nvPr/>
        </p:nvSpPr>
        <p:spPr bwMode="auto">
          <a:xfrm>
            <a:off x="3276600" y="4365625"/>
            <a:ext cx="2016125" cy="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59" name="Line 48"/>
          <p:cNvSpPr>
            <a:spLocks noChangeShapeType="1"/>
          </p:cNvSpPr>
          <p:nvPr/>
        </p:nvSpPr>
        <p:spPr bwMode="auto">
          <a:xfrm>
            <a:off x="4427538" y="5084763"/>
            <a:ext cx="1054100" cy="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60" name="Line 49"/>
          <p:cNvSpPr>
            <a:spLocks noChangeShapeType="1"/>
          </p:cNvSpPr>
          <p:nvPr/>
        </p:nvSpPr>
        <p:spPr bwMode="auto">
          <a:xfrm>
            <a:off x="3419475" y="4797425"/>
            <a:ext cx="1973263" cy="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61" name="Line 50"/>
          <p:cNvSpPr>
            <a:spLocks noChangeShapeType="1"/>
          </p:cNvSpPr>
          <p:nvPr/>
        </p:nvSpPr>
        <p:spPr bwMode="auto">
          <a:xfrm flipV="1">
            <a:off x="5580063" y="1484313"/>
            <a:ext cx="0" cy="2322512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62" name="Line 53"/>
          <p:cNvSpPr>
            <a:spLocks noChangeShapeType="1"/>
          </p:cNvSpPr>
          <p:nvPr/>
        </p:nvSpPr>
        <p:spPr bwMode="auto">
          <a:xfrm flipV="1">
            <a:off x="6732588" y="1916113"/>
            <a:ext cx="0" cy="230505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63" name="Freeform 55"/>
          <p:cNvSpPr>
            <a:spLocks/>
          </p:cNvSpPr>
          <p:nvPr/>
        </p:nvSpPr>
        <p:spPr bwMode="auto">
          <a:xfrm>
            <a:off x="5580063" y="1484313"/>
            <a:ext cx="1152525" cy="1873250"/>
          </a:xfrm>
          <a:custGeom>
            <a:avLst/>
            <a:gdLst>
              <a:gd name="T0" fmla="*/ 0 w 726"/>
              <a:gd name="T1" fmla="*/ 2147483647 h 1225"/>
              <a:gd name="T2" fmla="*/ 0 w 726"/>
              <a:gd name="T3" fmla="*/ 0 h 1225"/>
              <a:gd name="T4" fmla="*/ 2147483647 w 726"/>
              <a:gd name="T5" fmla="*/ 2147483647 h 1225"/>
              <a:gd name="T6" fmla="*/ 2147483647 w 726"/>
              <a:gd name="T7" fmla="*/ 2147483647 h 1225"/>
              <a:gd name="T8" fmla="*/ 0 w 726"/>
              <a:gd name="T9" fmla="*/ 2147483647 h 12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6"/>
              <a:gd name="T16" fmla="*/ 0 h 1225"/>
              <a:gd name="T17" fmla="*/ 726 w 726"/>
              <a:gd name="T18" fmla="*/ 1225 h 12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6" h="1225">
                <a:moveTo>
                  <a:pt x="0" y="952"/>
                </a:moveTo>
                <a:lnTo>
                  <a:pt x="0" y="0"/>
                </a:lnTo>
                <a:lnTo>
                  <a:pt x="726" y="272"/>
                </a:lnTo>
                <a:lnTo>
                  <a:pt x="726" y="1225"/>
                </a:lnTo>
                <a:lnTo>
                  <a:pt x="0" y="952"/>
                </a:lnTo>
                <a:close/>
              </a:path>
            </a:pathLst>
          </a:custGeom>
          <a:solidFill>
            <a:srgbClr val="DDFFD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64" name="Line 52"/>
          <p:cNvSpPr>
            <a:spLocks noChangeShapeType="1"/>
          </p:cNvSpPr>
          <p:nvPr/>
        </p:nvSpPr>
        <p:spPr bwMode="auto">
          <a:xfrm flipV="1">
            <a:off x="6372225" y="2335213"/>
            <a:ext cx="9525" cy="1741487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65" name="Line 51"/>
          <p:cNvSpPr>
            <a:spLocks noChangeShapeType="1"/>
          </p:cNvSpPr>
          <p:nvPr/>
        </p:nvSpPr>
        <p:spPr bwMode="auto">
          <a:xfrm flipH="1" flipV="1">
            <a:off x="5924550" y="2225675"/>
            <a:ext cx="15875" cy="170815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66" name="Line 45"/>
          <p:cNvSpPr>
            <a:spLocks noChangeShapeType="1"/>
          </p:cNvSpPr>
          <p:nvPr/>
        </p:nvSpPr>
        <p:spPr bwMode="auto">
          <a:xfrm>
            <a:off x="5076825" y="2420938"/>
            <a:ext cx="503238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67" name="Line 56"/>
          <p:cNvSpPr>
            <a:spLocks noChangeShapeType="1"/>
          </p:cNvSpPr>
          <p:nvPr/>
        </p:nvSpPr>
        <p:spPr bwMode="auto">
          <a:xfrm>
            <a:off x="5580063" y="2565400"/>
            <a:ext cx="11525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68" name="Line 57"/>
          <p:cNvSpPr>
            <a:spLocks noChangeShapeType="1"/>
          </p:cNvSpPr>
          <p:nvPr/>
        </p:nvSpPr>
        <p:spPr bwMode="auto">
          <a:xfrm>
            <a:off x="5940425" y="2708275"/>
            <a:ext cx="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69" name="Line 58"/>
          <p:cNvSpPr>
            <a:spLocks noChangeShapeType="1"/>
          </p:cNvSpPr>
          <p:nvPr/>
        </p:nvSpPr>
        <p:spPr bwMode="auto">
          <a:xfrm>
            <a:off x="6372225" y="2852738"/>
            <a:ext cx="0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70" name="Oval 59"/>
          <p:cNvSpPr>
            <a:spLocks noChangeArrowheads="1"/>
          </p:cNvSpPr>
          <p:nvPr/>
        </p:nvSpPr>
        <p:spPr bwMode="auto">
          <a:xfrm rot="-1372110">
            <a:off x="5932488" y="1916113"/>
            <a:ext cx="444500" cy="609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26671" name="Line 44"/>
          <p:cNvSpPr>
            <a:spLocks noChangeShapeType="1"/>
          </p:cNvSpPr>
          <p:nvPr/>
        </p:nvSpPr>
        <p:spPr bwMode="auto">
          <a:xfrm>
            <a:off x="5076825" y="1844675"/>
            <a:ext cx="1511300" cy="504825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72" name="Line 54"/>
          <p:cNvSpPr>
            <a:spLocks noChangeShapeType="1"/>
          </p:cNvSpPr>
          <p:nvPr/>
        </p:nvSpPr>
        <p:spPr bwMode="auto">
          <a:xfrm flipV="1">
            <a:off x="6156325" y="1557338"/>
            <a:ext cx="0" cy="2447925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73" name="Text Box 60"/>
          <p:cNvSpPr txBox="1">
            <a:spLocks noChangeArrowheads="1"/>
          </p:cNvSpPr>
          <p:nvPr/>
        </p:nvSpPr>
        <p:spPr bwMode="auto">
          <a:xfrm>
            <a:off x="1581150" y="981075"/>
            <a:ext cx="433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ru-RU" b="1"/>
              <a:t>V</a:t>
            </a:r>
            <a:endParaRPr lang="ru-RU" altLang="ru-RU" b="1"/>
          </a:p>
        </p:txBody>
      </p:sp>
      <p:sp>
        <p:nvSpPr>
          <p:cNvPr id="26674" name="Line 61"/>
          <p:cNvSpPr>
            <a:spLocks noChangeShapeType="1"/>
          </p:cNvSpPr>
          <p:nvPr/>
        </p:nvSpPr>
        <p:spPr bwMode="auto">
          <a:xfrm>
            <a:off x="3571875" y="1566863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75" name="Line 62"/>
          <p:cNvSpPr>
            <a:spLocks noChangeShapeType="1"/>
          </p:cNvSpPr>
          <p:nvPr/>
        </p:nvSpPr>
        <p:spPr bwMode="auto">
          <a:xfrm>
            <a:off x="3563938" y="2085975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76" name="Line 63"/>
          <p:cNvSpPr>
            <a:spLocks noChangeShapeType="1"/>
          </p:cNvSpPr>
          <p:nvPr/>
        </p:nvSpPr>
        <p:spPr bwMode="auto">
          <a:xfrm>
            <a:off x="4000500" y="1582738"/>
            <a:ext cx="1081088" cy="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77" name="Line 64"/>
          <p:cNvSpPr>
            <a:spLocks noChangeShapeType="1"/>
          </p:cNvSpPr>
          <p:nvPr/>
        </p:nvSpPr>
        <p:spPr bwMode="auto">
          <a:xfrm>
            <a:off x="4010025" y="2079625"/>
            <a:ext cx="1065213" cy="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78" name="Line 65"/>
          <p:cNvSpPr>
            <a:spLocks noChangeShapeType="1"/>
          </p:cNvSpPr>
          <p:nvPr/>
        </p:nvSpPr>
        <p:spPr bwMode="auto">
          <a:xfrm flipH="1" flipV="1">
            <a:off x="5072063" y="1574800"/>
            <a:ext cx="1081087" cy="363538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79" name="Line 66"/>
          <p:cNvSpPr>
            <a:spLocks noChangeShapeType="1"/>
          </p:cNvSpPr>
          <p:nvPr/>
        </p:nvSpPr>
        <p:spPr bwMode="auto">
          <a:xfrm flipH="1" flipV="1">
            <a:off x="5068888" y="2089150"/>
            <a:ext cx="1087437" cy="42545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2"/>
          <p:cNvSpPr>
            <a:spLocks noGrp="1"/>
          </p:cNvSpPr>
          <p:nvPr>
            <p:ph idx="4294967295"/>
          </p:nvPr>
        </p:nvSpPr>
        <p:spPr>
          <a:xfrm>
            <a:off x="900113" y="549275"/>
            <a:ext cx="7329487" cy="5576888"/>
          </a:xfrm>
        </p:spPr>
        <p:txBody>
          <a:bodyPr/>
          <a:lstStyle/>
          <a:p>
            <a:endParaRPr lang="ru-RU" smtClean="0"/>
          </a:p>
          <a:p>
            <a:pPr>
              <a:buFont typeface="Arial" charset="0"/>
              <a:buNone/>
            </a:pPr>
            <a:r>
              <a:rPr lang="ru-RU" smtClean="0"/>
              <a:t>	</a:t>
            </a:r>
            <a:r>
              <a:rPr lang="ru-RU" sz="2800" b="1" i="1" smtClean="0"/>
              <a:t>При прямоугольном проецировании на одну плоскость проекций деталь следует расположить таким образом, чтобы полученное изображение давало наибольшую информацию о ее форме.</a:t>
            </a:r>
          </a:p>
          <a:p>
            <a:pPr>
              <a:buFont typeface="Arial" charset="0"/>
              <a:buNone/>
            </a:pPr>
            <a:r>
              <a:rPr lang="ru-RU" sz="2800" b="1" i="1" smtClean="0"/>
              <a:t>	Выберем для получения изображения вертикальную плоскость проекции и обозначим ее буквой </a:t>
            </a:r>
            <a:r>
              <a:rPr lang="en-US" sz="2800" b="1" i="1" smtClean="0">
                <a:solidFill>
                  <a:srgbClr val="FF0000"/>
                </a:solidFill>
              </a:rPr>
              <a:t>V</a:t>
            </a:r>
            <a:r>
              <a:rPr lang="ru-RU" sz="2800" b="1" i="1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969696"/>
              </a:gs>
              <a:gs pos="100000">
                <a:srgbClr val="DDDDDD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252088" dir="2454863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ru-RU" altLang="ru-RU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582738" y="188913"/>
            <a:ext cx="7561262" cy="287337"/>
          </a:xfrm>
          <a:effectLst>
            <a:outerShdw dist="35921" dir="2700000" algn="ctr" rotWithShape="0">
              <a:schemeClr val="bg1"/>
            </a:outerShdw>
          </a:effectLst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400" i="1">
                <a:solidFill>
                  <a:srgbClr val="292929"/>
                </a:solidFill>
              </a:rPr>
              <a:t>Прямоугольное проецирование</a:t>
            </a:r>
          </a:p>
        </p:txBody>
      </p:sp>
      <p:sp>
        <p:nvSpPr>
          <p:cNvPr id="27652" name="Freeform 4"/>
          <p:cNvSpPr>
            <a:spLocks/>
          </p:cNvSpPr>
          <p:nvPr/>
        </p:nvSpPr>
        <p:spPr bwMode="auto">
          <a:xfrm rot="10800000">
            <a:off x="1476375" y="765175"/>
            <a:ext cx="3600450" cy="2879725"/>
          </a:xfrm>
          <a:custGeom>
            <a:avLst/>
            <a:gdLst>
              <a:gd name="T0" fmla="*/ 0 w 2177"/>
              <a:gd name="T1" fmla="*/ 2147483647 h 1510"/>
              <a:gd name="T2" fmla="*/ 0 w 2177"/>
              <a:gd name="T3" fmla="*/ 0 h 1510"/>
              <a:gd name="T4" fmla="*/ 2147483647 w 2177"/>
              <a:gd name="T5" fmla="*/ 0 h 1510"/>
              <a:gd name="T6" fmla="*/ 2147483647 w 2177"/>
              <a:gd name="T7" fmla="*/ 2147483647 h 1510"/>
              <a:gd name="T8" fmla="*/ 2147483647 w 2177"/>
              <a:gd name="T9" fmla="*/ 2147483647 h 1510"/>
              <a:gd name="T10" fmla="*/ 2147483647 w 2177"/>
              <a:gd name="T11" fmla="*/ 2147483647 h 1510"/>
              <a:gd name="T12" fmla="*/ 2147483647 w 2177"/>
              <a:gd name="T13" fmla="*/ 2147483647 h 1510"/>
              <a:gd name="T14" fmla="*/ 2147483647 w 2177"/>
              <a:gd name="T15" fmla="*/ 2147483647 h 1510"/>
              <a:gd name="T16" fmla="*/ 2147483647 w 2177"/>
              <a:gd name="T17" fmla="*/ 2147483647 h 1510"/>
              <a:gd name="T18" fmla="*/ 0 w 2177"/>
              <a:gd name="T19" fmla="*/ 2147483647 h 151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177"/>
              <a:gd name="T31" fmla="*/ 0 h 1510"/>
              <a:gd name="T32" fmla="*/ 2177 w 2177"/>
              <a:gd name="T33" fmla="*/ 1510 h 151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77" h="1510">
                <a:moveTo>
                  <a:pt x="0" y="1497"/>
                </a:moveTo>
                <a:lnTo>
                  <a:pt x="0" y="0"/>
                </a:lnTo>
                <a:lnTo>
                  <a:pt x="2177" y="0"/>
                </a:lnTo>
                <a:lnTo>
                  <a:pt x="2177" y="1451"/>
                </a:lnTo>
                <a:cubicBezTo>
                  <a:pt x="2123" y="1397"/>
                  <a:pt x="2060" y="1479"/>
                  <a:pt x="2002" y="1482"/>
                </a:cubicBezTo>
                <a:cubicBezTo>
                  <a:pt x="1893" y="1487"/>
                  <a:pt x="1785" y="1488"/>
                  <a:pt x="1676" y="1491"/>
                </a:cubicBezTo>
                <a:cubicBezTo>
                  <a:pt x="1424" y="1487"/>
                  <a:pt x="1211" y="1510"/>
                  <a:pt x="979" y="1457"/>
                </a:cubicBezTo>
                <a:cubicBezTo>
                  <a:pt x="852" y="1390"/>
                  <a:pt x="807" y="1434"/>
                  <a:pt x="601" y="1439"/>
                </a:cubicBezTo>
                <a:cubicBezTo>
                  <a:pt x="480" y="1450"/>
                  <a:pt x="362" y="1473"/>
                  <a:pt x="240" y="1482"/>
                </a:cubicBezTo>
                <a:cubicBezTo>
                  <a:pt x="121" y="1500"/>
                  <a:pt x="200" y="1490"/>
                  <a:pt x="0" y="1497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3" name="Freeform 6"/>
          <p:cNvSpPr>
            <a:spLocks/>
          </p:cNvSpPr>
          <p:nvPr/>
        </p:nvSpPr>
        <p:spPr bwMode="auto">
          <a:xfrm>
            <a:off x="2555875" y="1268413"/>
            <a:ext cx="1439863" cy="1512887"/>
          </a:xfrm>
          <a:custGeom>
            <a:avLst/>
            <a:gdLst>
              <a:gd name="T0" fmla="*/ 0 w 953"/>
              <a:gd name="T1" fmla="*/ 2147483647 h 998"/>
              <a:gd name="T2" fmla="*/ 2147483647 w 953"/>
              <a:gd name="T3" fmla="*/ 2147483647 h 998"/>
              <a:gd name="T4" fmla="*/ 2147483647 w 953"/>
              <a:gd name="T5" fmla="*/ 0 h 998"/>
              <a:gd name="T6" fmla="*/ 2147483647 w 953"/>
              <a:gd name="T7" fmla="*/ 0 h 998"/>
              <a:gd name="T8" fmla="*/ 2147483647 w 953"/>
              <a:gd name="T9" fmla="*/ 2147483647 h 998"/>
              <a:gd name="T10" fmla="*/ 0 w 953"/>
              <a:gd name="T11" fmla="*/ 2147483647 h 998"/>
              <a:gd name="T12" fmla="*/ 0 w 953"/>
              <a:gd name="T13" fmla="*/ 2147483647 h 99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53"/>
              <a:gd name="T22" fmla="*/ 0 h 998"/>
              <a:gd name="T23" fmla="*/ 953 w 953"/>
              <a:gd name="T24" fmla="*/ 998 h 99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53" h="998">
                <a:moveTo>
                  <a:pt x="0" y="771"/>
                </a:moveTo>
                <a:lnTo>
                  <a:pt x="680" y="771"/>
                </a:lnTo>
                <a:lnTo>
                  <a:pt x="680" y="0"/>
                </a:lnTo>
                <a:lnTo>
                  <a:pt x="953" y="0"/>
                </a:lnTo>
                <a:lnTo>
                  <a:pt x="953" y="998"/>
                </a:lnTo>
                <a:lnTo>
                  <a:pt x="0" y="998"/>
                </a:lnTo>
                <a:lnTo>
                  <a:pt x="0" y="771"/>
                </a:lnTo>
                <a:close/>
              </a:path>
            </a:pathLst>
          </a:custGeom>
          <a:solidFill>
            <a:srgbClr val="FFAA71">
              <a:alpha val="38823"/>
            </a:srgb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4" name="Line 7"/>
          <p:cNvSpPr>
            <a:spLocks noChangeShapeType="1"/>
          </p:cNvSpPr>
          <p:nvPr/>
        </p:nvSpPr>
        <p:spPr bwMode="auto">
          <a:xfrm>
            <a:off x="3059113" y="2420938"/>
            <a:ext cx="0" cy="36036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5" name="Line 11"/>
          <p:cNvSpPr>
            <a:spLocks noChangeShapeType="1"/>
          </p:cNvSpPr>
          <p:nvPr/>
        </p:nvSpPr>
        <p:spPr bwMode="auto">
          <a:xfrm>
            <a:off x="4859338" y="48688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6" name="Freeform 12"/>
          <p:cNvSpPr>
            <a:spLocks/>
          </p:cNvSpPr>
          <p:nvPr/>
        </p:nvSpPr>
        <p:spPr bwMode="auto">
          <a:xfrm>
            <a:off x="1476375" y="3644900"/>
            <a:ext cx="3600450" cy="2609850"/>
          </a:xfrm>
          <a:custGeom>
            <a:avLst/>
            <a:gdLst>
              <a:gd name="T0" fmla="*/ 0 w 2268"/>
              <a:gd name="T1" fmla="*/ 0 h 1644"/>
              <a:gd name="T2" fmla="*/ 0 w 2268"/>
              <a:gd name="T3" fmla="*/ 2147483647 h 1644"/>
              <a:gd name="T4" fmla="*/ 2147483647 w 2268"/>
              <a:gd name="T5" fmla="*/ 2147483647 h 1644"/>
              <a:gd name="T6" fmla="*/ 2147483647 w 2268"/>
              <a:gd name="T7" fmla="*/ 2147483647 h 1644"/>
              <a:gd name="T8" fmla="*/ 2147483647 w 2268"/>
              <a:gd name="T9" fmla="*/ 2147483647 h 1644"/>
              <a:gd name="T10" fmla="*/ 2147483647 w 2268"/>
              <a:gd name="T11" fmla="*/ 2147483647 h 1644"/>
              <a:gd name="T12" fmla="*/ 2147483647 w 2268"/>
              <a:gd name="T13" fmla="*/ 2147483647 h 1644"/>
              <a:gd name="T14" fmla="*/ 2147483647 w 2268"/>
              <a:gd name="T15" fmla="*/ 2147483647 h 1644"/>
              <a:gd name="T16" fmla="*/ 2147483647 w 2268"/>
              <a:gd name="T17" fmla="*/ 0 h 1644"/>
              <a:gd name="T18" fmla="*/ 0 w 2268"/>
              <a:gd name="T19" fmla="*/ 0 h 164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268"/>
              <a:gd name="T31" fmla="*/ 0 h 1644"/>
              <a:gd name="T32" fmla="*/ 2268 w 2268"/>
              <a:gd name="T33" fmla="*/ 1644 h 164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268" h="1644">
                <a:moveTo>
                  <a:pt x="0" y="0"/>
                </a:moveTo>
                <a:lnTo>
                  <a:pt x="0" y="1542"/>
                </a:lnTo>
                <a:cubicBezTo>
                  <a:pt x="49" y="1577"/>
                  <a:pt x="23" y="1565"/>
                  <a:pt x="136" y="1549"/>
                </a:cubicBezTo>
                <a:cubicBezTo>
                  <a:pt x="151" y="1547"/>
                  <a:pt x="165" y="1539"/>
                  <a:pt x="179" y="1534"/>
                </a:cubicBezTo>
                <a:cubicBezTo>
                  <a:pt x="186" y="1532"/>
                  <a:pt x="200" y="1527"/>
                  <a:pt x="200" y="1527"/>
                </a:cubicBezTo>
                <a:cubicBezTo>
                  <a:pt x="398" y="1528"/>
                  <a:pt x="1168" y="1447"/>
                  <a:pt x="1554" y="1570"/>
                </a:cubicBezTo>
                <a:cubicBezTo>
                  <a:pt x="1663" y="1644"/>
                  <a:pt x="1901" y="1613"/>
                  <a:pt x="1979" y="1614"/>
                </a:cubicBezTo>
                <a:cubicBezTo>
                  <a:pt x="2075" y="1615"/>
                  <a:pt x="2171" y="1614"/>
                  <a:pt x="2267" y="1614"/>
                </a:cubicBezTo>
                <a:lnTo>
                  <a:pt x="226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7" name="Text Box 13"/>
          <p:cNvSpPr txBox="1">
            <a:spLocks noChangeArrowheads="1"/>
          </p:cNvSpPr>
          <p:nvPr/>
        </p:nvSpPr>
        <p:spPr bwMode="auto">
          <a:xfrm>
            <a:off x="1547813" y="5661025"/>
            <a:ext cx="371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b="1"/>
              <a:t>Н</a:t>
            </a:r>
          </a:p>
        </p:txBody>
      </p:sp>
      <p:sp>
        <p:nvSpPr>
          <p:cNvPr id="27658" name="Line 14"/>
          <p:cNvSpPr>
            <a:spLocks noChangeShapeType="1"/>
          </p:cNvSpPr>
          <p:nvPr/>
        </p:nvSpPr>
        <p:spPr bwMode="auto">
          <a:xfrm>
            <a:off x="2555875" y="2781300"/>
            <a:ext cx="0" cy="1584325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9" name="Line 15"/>
          <p:cNvSpPr>
            <a:spLocks noChangeShapeType="1"/>
          </p:cNvSpPr>
          <p:nvPr/>
        </p:nvSpPr>
        <p:spPr bwMode="auto">
          <a:xfrm>
            <a:off x="3995738" y="2781300"/>
            <a:ext cx="0" cy="1584325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0" name="Line 16"/>
          <p:cNvSpPr>
            <a:spLocks noChangeShapeType="1"/>
          </p:cNvSpPr>
          <p:nvPr/>
        </p:nvSpPr>
        <p:spPr bwMode="auto">
          <a:xfrm>
            <a:off x="3563938" y="2420938"/>
            <a:ext cx="0" cy="1944687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1" name="Freeform 17"/>
          <p:cNvSpPr>
            <a:spLocks/>
          </p:cNvSpPr>
          <p:nvPr/>
        </p:nvSpPr>
        <p:spPr bwMode="auto">
          <a:xfrm>
            <a:off x="2555875" y="4365625"/>
            <a:ext cx="1439863" cy="1295400"/>
          </a:xfrm>
          <a:custGeom>
            <a:avLst/>
            <a:gdLst>
              <a:gd name="T0" fmla="*/ 0 w 907"/>
              <a:gd name="T1" fmla="*/ 2147483647 h 816"/>
              <a:gd name="T2" fmla="*/ 0 w 907"/>
              <a:gd name="T3" fmla="*/ 2147483647 h 816"/>
              <a:gd name="T4" fmla="*/ 2147483647 w 907"/>
              <a:gd name="T5" fmla="*/ 2147483647 h 816"/>
              <a:gd name="T6" fmla="*/ 2147483647 w 907"/>
              <a:gd name="T7" fmla="*/ 2147483647 h 816"/>
              <a:gd name="T8" fmla="*/ 0 w 907"/>
              <a:gd name="T9" fmla="*/ 2147483647 h 816"/>
              <a:gd name="T10" fmla="*/ 0 w 907"/>
              <a:gd name="T11" fmla="*/ 0 h 816"/>
              <a:gd name="T12" fmla="*/ 2147483647 w 907"/>
              <a:gd name="T13" fmla="*/ 0 h 816"/>
              <a:gd name="T14" fmla="*/ 2147483647 w 907"/>
              <a:gd name="T15" fmla="*/ 2147483647 h 816"/>
              <a:gd name="T16" fmla="*/ 0 w 907"/>
              <a:gd name="T17" fmla="*/ 2147483647 h 8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907"/>
              <a:gd name="T28" fmla="*/ 0 h 816"/>
              <a:gd name="T29" fmla="*/ 907 w 907"/>
              <a:gd name="T30" fmla="*/ 816 h 8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907" h="816">
                <a:moveTo>
                  <a:pt x="0" y="816"/>
                </a:moveTo>
                <a:lnTo>
                  <a:pt x="0" y="589"/>
                </a:lnTo>
                <a:lnTo>
                  <a:pt x="317" y="589"/>
                </a:lnTo>
                <a:lnTo>
                  <a:pt x="317" y="226"/>
                </a:lnTo>
                <a:lnTo>
                  <a:pt x="0" y="226"/>
                </a:lnTo>
                <a:lnTo>
                  <a:pt x="0" y="0"/>
                </a:lnTo>
                <a:lnTo>
                  <a:pt x="907" y="0"/>
                </a:lnTo>
                <a:lnTo>
                  <a:pt x="907" y="816"/>
                </a:lnTo>
                <a:lnTo>
                  <a:pt x="0" y="816"/>
                </a:lnTo>
                <a:close/>
              </a:path>
            </a:pathLst>
          </a:custGeom>
          <a:solidFill>
            <a:srgbClr val="FFFEE5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2" name="Line 18"/>
          <p:cNvSpPr>
            <a:spLocks noChangeShapeType="1"/>
          </p:cNvSpPr>
          <p:nvPr/>
        </p:nvSpPr>
        <p:spPr bwMode="auto">
          <a:xfrm>
            <a:off x="2916238" y="5013325"/>
            <a:ext cx="216058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3" name="Line 19"/>
          <p:cNvSpPr>
            <a:spLocks noChangeShapeType="1"/>
          </p:cNvSpPr>
          <p:nvPr/>
        </p:nvSpPr>
        <p:spPr bwMode="auto">
          <a:xfrm>
            <a:off x="3563938" y="4365625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4" name="Line 22"/>
          <p:cNvSpPr>
            <a:spLocks noChangeShapeType="1"/>
          </p:cNvSpPr>
          <p:nvPr/>
        </p:nvSpPr>
        <p:spPr bwMode="auto">
          <a:xfrm>
            <a:off x="3059113" y="2781300"/>
            <a:ext cx="0" cy="194310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5" name="Line 23"/>
          <p:cNvSpPr>
            <a:spLocks noChangeShapeType="1"/>
          </p:cNvSpPr>
          <p:nvPr/>
        </p:nvSpPr>
        <p:spPr bwMode="auto">
          <a:xfrm>
            <a:off x="5076825" y="3644900"/>
            <a:ext cx="2879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6" name="Freeform 24"/>
          <p:cNvSpPr>
            <a:spLocks/>
          </p:cNvSpPr>
          <p:nvPr/>
        </p:nvSpPr>
        <p:spPr bwMode="auto">
          <a:xfrm>
            <a:off x="5076825" y="765175"/>
            <a:ext cx="2963863" cy="2889250"/>
          </a:xfrm>
          <a:custGeom>
            <a:avLst/>
            <a:gdLst>
              <a:gd name="T0" fmla="*/ 2147483647 w 1867"/>
              <a:gd name="T1" fmla="*/ 2147483647 h 1820"/>
              <a:gd name="T2" fmla="*/ 2147483647 w 1867"/>
              <a:gd name="T3" fmla="*/ 2147483647 h 1820"/>
              <a:gd name="T4" fmla="*/ 2147483647 w 1867"/>
              <a:gd name="T5" fmla="*/ 2147483647 h 1820"/>
              <a:gd name="T6" fmla="*/ 2147483647 w 1867"/>
              <a:gd name="T7" fmla="*/ 2147483647 h 1820"/>
              <a:gd name="T8" fmla="*/ 2147483647 w 1867"/>
              <a:gd name="T9" fmla="*/ 2147483647 h 1820"/>
              <a:gd name="T10" fmla="*/ 2147483647 w 1867"/>
              <a:gd name="T11" fmla="*/ 2147483647 h 1820"/>
              <a:gd name="T12" fmla="*/ 2147483647 w 1867"/>
              <a:gd name="T13" fmla="*/ 2147483647 h 1820"/>
              <a:gd name="T14" fmla="*/ 2147483647 w 1867"/>
              <a:gd name="T15" fmla="*/ 2147483647 h 1820"/>
              <a:gd name="T16" fmla="*/ 2147483647 w 1867"/>
              <a:gd name="T17" fmla="*/ 2147483647 h 1820"/>
              <a:gd name="T18" fmla="*/ 2147483647 w 1867"/>
              <a:gd name="T19" fmla="*/ 2147483647 h 1820"/>
              <a:gd name="T20" fmla="*/ 2147483647 w 1867"/>
              <a:gd name="T21" fmla="*/ 2147483647 h 1820"/>
              <a:gd name="T22" fmla="*/ 2147483647 w 1867"/>
              <a:gd name="T23" fmla="*/ 2147483647 h 1820"/>
              <a:gd name="T24" fmla="*/ 0 w 1867"/>
              <a:gd name="T25" fmla="*/ 2147483647 h 1820"/>
              <a:gd name="T26" fmla="*/ 2147483647 w 1867"/>
              <a:gd name="T27" fmla="*/ 2147483647 h 182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867"/>
              <a:gd name="T43" fmla="*/ 0 h 1820"/>
              <a:gd name="T44" fmla="*/ 1867 w 1867"/>
              <a:gd name="T45" fmla="*/ 1820 h 182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867" h="1820">
                <a:moveTo>
                  <a:pt x="8" y="1820"/>
                </a:moveTo>
                <a:lnTo>
                  <a:pt x="1867" y="1820"/>
                </a:lnTo>
                <a:cubicBezTo>
                  <a:pt x="1829" y="1789"/>
                  <a:pt x="1845" y="1809"/>
                  <a:pt x="1843" y="1720"/>
                </a:cubicBezTo>
                <a:cubicBezTo>
                  <a:pt x="1839" y="1547"/>
                  <a:pt x="1841" y="1375"/>
                  <a:pt x="1836" y="1202"/>
                </a:cubicBezTo>
                <a:cubicBezTo>
                  <a:pt x="1835" y="1152"/>
                  <a:pt x="1808" y="1093"/>
                  <a:pt x="1800" y="1043"/>
                </a:cubicBezTo>
                <a:cubicBezTo>
                  <a:pt x="1807" y="117"/>
                  <a:pt x="1807" y="448"/>
                  <a:pt x="1807" y="50"/>
                </a:cubicBezTo>
                <a:cubicBezTo>
                  <a:pt x="1727" y="58"/>
                  <a:pt x="1694" y="72"/>
                  <a:pt x="1627" y="100"/>
                </a:cubicBezTo>
                <a:cubicBezTo>
                  <a:pt x="1598" y="112"/>
                  <a:pt x="1563" y="114"/>
                  <a:pt x="1533" y="122"/>
                </a:cubicBezTo>
                <a:cubicBezTo>
                  <a:pt x="1310" y="119"/>
                  <a:pt x="1087" y="121"/>
                  <a:pt x="864" y="114"/>
                </a:cubicBezTo>
                <a:cubicBezTo>
                  <a:pt x="828" y="113"/>
                  <a:pt x="791" y="86"/>
                  <a:pt x="756" y="78"/>
                </a:cubicBezTo>
                <a:cubicBezTo>
                  <a:pt x="680" y="60"/>
                  <a:pt x="614" y="61"/>
                  <a:pt x="532" y="57"/>
                </a:cubicBezTo>
                <a:cubicBezTo>
                  <a:pt x="364" y="15"/>
                  <a:pt x="194" y="21"/>
                  <a:pt x="21" y="21"/>
                </a:cubicBezTo>
                <a:cubicBezTo>
                  <a:pt x="4" y="2"/>
                  <a:pt x="11" y="0"/>
                  <a:pt x="0" y="21"/>
                </a:cubicBezTo>
                <a:lnTo>
                  <a:pt x="8" y="182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7" name="Text Box 25"/>
          <p:cNvSpPr txBox="1">
            <a:spLocks noChangeArrowheads="1"/>
          </p:cNvSpPr>
          <p:nvPr/>
        </p:nvSpPr>
        <p:spPr bwMode="auto">
          <a:xfrm>
            <a:off x="7451725" y="9810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ru-RU" b="1"/>
              <a:t>W</a:t>
            </a:r>
            <a:endParaRPr lang="ru-RU" altLang="ru-RU" b="1"/>
          </a:p>
        </p:txBody>
      </p:sp>
      <p:sp>
        <p:nvSpPr>
          <p:cNvPr id="27668" name="Line 26"/>
          <p:cNvSpPr>
            <a:spLocks noChangeShapeType="1"/>
          </p:cNvSpPr>
          <p:nvPr/>
        </p:nvSpPr>
        <p:spPr bwMode="auto">
          <a:xfrm>
            <a:off x="3995738" y="1268413"/>
            <a:ext cx="1800225" cy="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9" name="Line 27"/>
          <p:cNvSpPr>
            <a:spLocks noChangeShapeType="1"/>
          </p:cNvSpPr>
          <p:nvPr/>
        </p:nvSpPr>
        <p:spPr bwMode="auto">
          <a:xfrm>
            <a:off x="3995738" y="2781300"/>
            <a:ext cx="1800225" cy="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70" name="Line 28"/>
          <p:cNvSpPr>
            <a:spLocks noChangeShapeType="1"/>
          </p:cNvSpPr>
          <p:nvPr/>
        </p:nvSpPr>
        <p:spPr bwMode="auto">
          <a:xfrm>
            <a:off x="3600450" y="2420938"/>
            <a:ext cx="2195513" cy="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71" name="Line 29"/>
          <p:cNvSpPr>
            <a:spLocks noChangeShapeType="1"/>
          </p:cNvSpPr>
          <p:nvPr/>
        </p:nvSpPr>
        <p:spPr bwMode="auto">
          <a:xfrm>
            <a:off x="3995738" y="4365625"/>
            <a:ext cx="1081087" cy="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72" name="Line 30"/>
          <p:cNvSpPr>
            <a:spLocks noChangeShapeType="1"/>
          </p:cNvSpPr>
          <p:nvPr/>
        </p:nvSpPr>
        <p:spPr bwMode="auto">
          <a:xfrm>
            <a:off x="3995738" y="5661025"/>
            <a:ext cx="1081087" cy="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73" name="Line 31"/>
          <p:cNvSpPr>
            <a:spLocks noChangeShapeType="1"/>
          </p:cNvSpPr>
          <p:nvPr/>
        </p:nvSpPr>
        <p:spPr bwMode="auto">
          <a:xfrm>
            <a:off x="3059113" y="4724400"/>
            <a:ext cx="2017712" cy="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74" name="Line 32"/>
          <p:cNvSpPr>
            <a:spLocks noChangeShapeType="1"/>
          </p:cNvSpPr>
          <p:nvPr/>
        </p:nvSpPr>
        <p:spPr bwMode="auto">
          <a:xfrm>
            <a:off x="3059113" y="5292725"/>
            <a:ext cx="2017712" cy="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75" name="Line 33"/>
          <p:cNvSpPr>
            <a:spLocks noChangeShapeType="1"/>
          </p:cNvSpPr>
          <p:nvPr/>
        </p:nvSpPr>
        <p:spPr bwMode="auto">
          <a:xfrm>
            <a:off x="5803900" y="1268413"/>
            <a:ext cx="0" cy="2376487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76" name="Line 35"/>
          <p:cNvSpPr>
            <a:spLocks noChangeShapeType="1"/>
          </p:cNvSpPr>
          <p:nvPr/>
        </p:nvSpPr>
        <p:spPr bwMode="auto">
          <a:xfrm>
            <a:off x="7235825" y="2781300"/>
            <a:ext cx="0" cy="86360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77" name="Rectangle 37"/>
          <p:cNvSpPr>
            <a:spLocks noChangeArrowheads="1"/>
          </p:cNvSpPr>
          <p:nvPr/>
        </p:nvSpPr>
        <p:spPr bwMode="auto">
          <a:xfrm>
            <a:off x="5795963" y="1268413"/>
            <a:ext cx="1439862" cy="1512887"/>
          </a:xfrm>
          <a:prstGeom prst="rect">
            <a:avLst/>
          </a:prstGeom>
          <a:solidFill>
            <a:srgbClr val="DDFF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27678" name="Line 38"/>
          <p:cNvSpPr>
            <a:spLocks noChangeShapeType="1"/>
          </p:cNvSpPr>
          <p:nvPr/>
        </p:nvSpPr>
        <p:spPr bwMode="auto">
          <a:xfrm>
            <a:off x="5795963" y="2420938"/>
            <a:ext cx="14398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79" name="Oval 40"/>
          <p:cNvSpPr>
            <a:spLocks noChangeArrowheads="1"/>
          </p:cNvSpPr>
          <p:nvPr/>
        </p:nvSpPr>
        <p:spPr bwMode="auto">
          <a:xfrm>
            <a:off x="6224588" y="1549400"/>
            <a:ext cx="574675" cy="5667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27680" name="Line 39"/>
          <p:cNvSpPr>
            <a:spLocks noChangeShapeType="1"/>
          </p:cNvSpPr>
          <p:nvPr/>
        </p:nvSpPr>
        <p:spPr bwMode="auto">
          <a:xfrm>
            <a:off x="6516688" y="1125538"/>
            <a:ext cx="0" cy="2519362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81" name="Line 41"/>
          <p:cNvSpPr>
            <a:spLocks noChangeShapeType="1"/>
          </p:cNvSpPr>
          <p:nvPr/>
        </p:nvSpPr>
        <p:spPr bwMode="auto">
          <a:xfrm>
            <a:off x="6084888" y="1816100"/>
            <a:ext cx="863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82" name="Line 42"/>
          <p:cNvSpPr>
            <a:spLocks noChangeShapeType="1"/>
          </p:cNvSpPr>
          <p:nvPr/>
        </p:nvSpPr>
        <p:spPr bwMode="auto">
          <a:xfrm flipV="1">
            <a:off x="6227763" y="2420938"/>
            <a:ext cx="0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83" name="Line 43"/>
          <p:cNvSpPr>
            <a:spLocks noChangeShapeType="1"/>
          </p:cNvSpPr>
          <p:nvPr/>
        </p:nvSpPr>
        <p:spPr bwMode="auto">
          <a:xfrm flipV="1">
            <a:off x="6804025" y="2420938"/>
            <a:ext cx="0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84" name="Text Box 46"/>
          <p:cNvSpPr txBox="1">
            <a:spLocks noChangeArrowheads="1"/>
          </p:cNvSpPr>
          <p:nvPr/>
        </p:nvSpPr>
        <p:spPr bwMode="auto">
          <a:xfrm>
            <a:off x="1581150" y="981075"/>
            <a:ext cx="433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ru-RU" b="1"/>
              <a:t>V</a:t>
            </a:r>
            <a:endParaRPr lang="ru-RU" altLang="ru-RU" b="1"/>
          </a:p>
        </p:txBody>
      </p:sp>
      <p:sp>
        <p:nvSpPr>
          <p:cNvPr id="27685" name="Line 47"/>
          <p:cNvSpPr>
            <a:spLocks noChangeShapeType="1"/>
          </p:cNvSpPr>
          <p:nvPr/>
        </p:nvSpPr>
        <p:spPr bwMode="auto">
          <a:xfrm>
            <a:off x="3571875" y="1566863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86" name="Line 48"/>
          <p:cNvSpPr>
            <a:spLocks noChangeShapeType="1"/>
          </p:cNvSpPr>
          <p:nvPr/>
        </p:nvSpPr>
        <p:spPr bwMode="auto">
          <a:xfrm>
            <a:off x="3563938" y="2085975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87" name="Line 20"/>
          <p:cNvSpPr>
            <a:spLocks noChangeShapeType="1"/>
          </p:cNvSpPr>
          <p:nvPr/>
        </p:nvSpPr>
        <p:spPr bwMode="auto">
          <a:xfrm>
            <a:off x="3563938" y="5300663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88" name="Line 45"/>
          <p:cNvSpPr>
            <a:spLocks noChangeShapeType="1"/>
          </p:cNvSpPr>
          <p:nvPr/>
        </p:nvSpPr>
        <p:spPr bwMode="auto">
          <a:xfrm>
            <a:off x="3563938" y="4722813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89" name="Line 52"/>
          <p:cNvSpPr>
            <a:spLocks noChangeShapeType="1"/>
          </p:cNvSpPr>
          <p:nvPr/>
        </p:nvSpPr>
        <p:spPr bwMode="auto">
          <a:xfrm flipV="1">
            <a:off x="4000500" y="1557338"/>
            <a:ext cx="2520950" cy="17462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90" name="Line 53"/>
          <p:cNvSpPr>
            <a:spLocks noChangeShapeType="1"/>
          </p:cNvSpPr>
          <p:nvPr/>
        </p:nvSpPr>
        <p:spPr bwMode="auto">
          <a:xfrm>
            <a:off x="4010025" y="2079625"/>
            <a:ext cx="2489200" cy="2540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91" name="Line 10"/>
          <p:cNvSpPr>
            <a:spLocks noChangeShapeType="1"/>
          </p:cNvSpPr>
          <p:nvPr/>
        </p:nvSpPr>
        <p:spPr bwMode="auto">
          <a:xfrm>
            <a:off x="3419475" y="1819275"/>
            <a:ext cx="2659063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14" name="Arc 54"/>
          <p:cNvSpPr>
            <a:spLocks/>
          </p:cNvSpPr>
          <p:nvPr/>
        </p:nvSpPr>
        <p:spPr bwMode="auto">
          <a:xfrm>
            <a:off x="5041900" y="3652838"/>
            <a:ext cx="758825" cy="717550"/>
          </a:xfrm>
          <a:custGeom>
            <a:avLst/>
            <a:gdLst>
              <a:gd name="T0" fmla="*/ 2147483647 w 22086"/>
              <a:gd name="T1" fmla="*/ 0 h 21600"/>
              <a:gd name="T2" fmla="*/ 0 w 22086"/>
              <a:gd name="T3" fmla="*/ 2147483647 h 21600"/>
              <a:gd name="T4" fmla="*/ 2147483647 w 22086"/>
              <a:gd name="T5" fmla="*/ 0 h 21600"/>
              <a:gd name="T6" fmla="*/ 0 60000 65536"/>
              <a:gd name="T7" fmla="*/ 0 60000 65536"/>
              <a:gd name="T8" fmla="*/ 0 60000 65536"/>
              <a:gd name="T9" fmla="*/ 0 w 22086"/>
              <a:gd name="T10" fmla="*/ 0 h 21600"/>
              <a:gd name="T11" fmla="*/ 22086 w 2208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086" h="21600" fill="none" extrusionOk="0">
                <a:moveTo>
                  <a:pt x="22086" y="0"/>
                </a:moveTo>
                <a:cubicBezTo>
                  <a:pt x="22086" y="11929"/>
                  <a:pt x="12415" y="21600"/>
                  <a:pt x="486" y="21600"/>
                </a:cubicBezTo>
                <a:cubicBezTo>
                  <a:pt x="323" y="21600"/>
                  <a:pt x="161" y="21598"/>
                  <a:pt x="0" y="21594"/>
                </a:cubicBezTo>
              </a:path>
              <a:path w="22086" h="21600" stroke="0" extrusionOk="0">
                <a:moveTo>
                  <a:pt x="22086" y="0"/>
                </a:moveTo>
                <a:cubicBezTo>
                  <a:pt x="22086" y="11929"/>
                  <a:pt x="12415" y="21600"/>
                  <a:pt x="486" y="21600"/>
                </a:cubicBezTo>
                <a:cubicBezTo>
                  <a:pt x="323" y="21600"/>
                  <a:pt x="161" y="21598"/>
                  <a:pt x="0" y="21594"/>
                </a:cubicBezTo>
                <a:lnTo>
                  <a:pt x="486" y="0"/>
                </a:lnTo>
                <a:lnTo>
                  <a:pt x="22086" y="0"/>
                </a:lnTo>
                <a:close/>
              </a:path>
            </a:pathLst>
          </a:cu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415" name="Arc 55"/>
          <p:cNvSpPr>
            <a:spLocks/>
          </p:cNvSpPr>
          <p:nvPr/>
        </p:nvSpPr>
        <p:spPr bwMode="auto">
          <a:xfrm>
            <a:off x="5076825" y="3660775"/>
            <a:ext cx="1139825" cy="1062038"/>
          </a:xfrm>
          <a:custGeom>
            <a:avLst/>
            <a:gdLst>
              <a:gd name="T0" fmla="*/ 2147483647 w 22086"/>
              <a:gd name="T1" fmla="*/ 0 h 21600"/>
              <a:gd name="T2" fmla="*/ 0 w 22086"/>
              <a:gd name="T3" fmla="*/ 2147483647 h 21600"/>
              <a:gd name="T4" fmla="*/ 2147483647 w 22086"/>
              <a:gd name="T5" fmla="*/ 0 h 21600"/>
              <a:gd name="T6" fmla="*/ 0 60000 65536"/>
              <a:gd name="T7" fmla="*/ 0 60000 65536"/>
              <a:gd name="T8" fmla="*/ 0 60000 65536"/>
              <a:gd name="T9" fmla="*/ 0 w 22086"/>
              <a:gd name="T10" fmla="*/ 0 h 21600"/>
              <a:gd name="T11" fmla="*/ 22086 w 2208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086" h="21600" fill="none" extrusionOk="0">
                <a:moveTo>
                  <a:pt x="22086" y="0"/>
                </a:moveTo>
                <a:cubicBezTo>
                  <a:pt x="22086" y="11929"/>
                  <a:pt x="12415" y="21600"/>
                  <a:pt x="486" y="21600"/>
                </a:cubicBezTo>
                <a:cubicBezTo>
                  <a:pt x="323" y="21600"/>
                  <a:pt x="161" y="21598"/>
                  <a:pt x="0" y="21594"/>
                </a:cubicBezTo>
              </a:path>
              <a:path w="22086" h="21600" stroke="0" extrusionOk="0">
                <a:moveTo>
                  <a:pt x="22086" y="0"/>
                </a:moveTo>
                <a:cubicBezTo>
                  <a:pt x="22086" y="11929"/>
                  <a:pt x="12415" y="21600"/>
                  <a:pt x="486" y="21600"/>
                </a:cubicBezTo>
                <a:cubicBezTo>
                  <a:pt x="323" y="21600"/>
                  <a:pt x="161" y="21598"/>
                  <a:pt x="0" y="21594"/>
                </a:cubicBezTo>
                <a:lnTo>
                  <a:pt x="486" y="0"/>
                </a:lnTo>
                <a:lnTo>
                  <a:pt x="22086" y="0"/>
                </a:lnTo>
                <a:close/>
              </a:path>
            </a:pathLst>
          </a:cu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416" name="Arc 56"/>
          <p:cNvSpPr>
            <a:spLocks/>
          </p:cNvSpPr>
          <p:nvPr/>
        </p:nvSpPr>
        <p:spPr bwMode="auto">
          <a:xfrm>
            <a:off x="5053013" y="3671888"/>
            <a:ext cx="1752600" cy="1614487"/>
          </a:xfrm>
          <a:custGeom>
            <a:avLst/>
            <a:gdLst>
              <a:gd name="T0" fmla="*/ 2147483647 w 22639"/>
              <a:gd name="T1" fmla="*/ 0 h 21727"/>
              <a:gd name="T2" fmla="*/ 0 w 22639"/>
              <a:gd name="T3" fmla="*/ 2147483647 h 21727"/>
              <a:gd name="T4" fmla="*/ 2147483647 w 22639"/>
              <a:gd name="T5" fmla="*/ 2147483647 h 21727"/>
              <a:gd name="T6" fmla="*/ 0 60000 65536"/>
              <a:gd name="T7" fmla="*/ 0 60000 65536"/>
              <a:gd name="T8" fmla="*/ 0 60000 65536"/>
              <a:gd name="T9" fmla="*/ 0 w 22639"/>
              <a:gd name="T10" fmla="*/ 0 h 21727"/>
              <a:gd name="T11" fmla="*/ 22639 w 22639"/>
              <a:gd name="T12" fmla="*/ 21727 h 217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639" h="21727" fill="none" extrusionOk="0">
                <a:moveTo>
                  <a:pt x="22638" y="0"/>
                </a:moveTo>
                <a:cubicBezTo>
                  <a:pt x="22638" y="42"/>
                  <a:pt x="22639" y="84"/>
                  <a:pt x="22639" y="127"/>
                </a:cubicBezTo>
                <a:cubicBezTo>
                  <a:pt x="22639" y="12056"/>
                  <a:pt x="12968" y="21727"/>
                  <a:pt x="1039" y="21727"/>
                </a:cubicBezTo>
                <a:cubicBezTo>
                  <a:pt x="692" y="21727"/>
                  <a:pt x="346" y="21718"/>
                  <a:pt x="0" y="21701"/>
                </a:cubicBezTo>
              </a:path>
              <a:path w="22639" h="21727" stroke="0" extrusionOk="0">
                <a:moveTo>
                  <a:pt x="22638" y="0"/>
                </a:moveTo>
                <a:cubicBezTo>
                  <a:pt x="22638" y="42"/>
                  <a:pt x="22639" y="84"/>
                  <a:pt x="22639" y="127"/>
                </a:cubicBezTo>
                <a:cubicBezTo>
                  <a:pt x="22639" y="12056"/>
                  <a:pt x="12968" y="21727"/>
                  <a:pt x="1039" y="21727"/>
                </a:cubicBezTo>
                <a:cubicBezTo>
                  <a:pt x="692" y="21727"/>
                  <a:pt x="346" y="21718"/>
                  <a:pt x="0" y="21701"/>
                </a:cubicBezTo>
                <a:lnTo>
                  <a:pt x="1039" y="127"/>
                </a:lnTo>
                <a:lnTo>
                  <a:pt x="22638" y="0"/>
                </a:lnTo>
                <a:close/>
              </a:path>
            </a:pathLst>
          </a:cu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417" name="Arc 57"/>
          <p:cNvSpPr>
            <a:spLocks/>
          </p:cNvSpPr>
          <p:nvPr/>
        </p:nvSpPr>
        <p:spPr bwMode="auto">
          <a:xfrm>
            <a:off x="5041900" y="3644900"/>
            <a:ext cx="2190750" cy="2011363"/>
          </a:xfrm>
          <a:custGeom>
            <a:avLst/>
            <a:gdLst>
              <a:gd name="T0" fmla="*/ 2147483647 w 22086"/>
              <a:gd name="T1" fmla="*/ 0 h 21600"/>
              <a:gd name="T2" fmla="*/ 0 w 22086"/>
              <a:gd name="T3" fmla="*/ 2147483647 h 21600"/>
              <a:gd name="T4" fmla="*/ 2147483647 w 22086"/>
              <a:gd name="T5" fmla="*/ 0 h 21600"/>
              <a:gd name="T6" fmla="*/ 0 60000 65536"/>
              <a:gd name="T7" fmla="*/ 0 60000 65536"/>
              <a:gd name="T8" fmla="*/ 0 60000 65536"/>
              <a:gd name="T9" fmla="*/ 0 w 22086"/>
              <a:gd name="T10" fmla="*/ 0 h 21600"/>
              <a:gd name="T11" fmla="*/ 22086 w 2208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086" h="21600" fill="none" extrusionOk="0">
                <a:moveTo>
                  <a:pt x="22086" y="0"/>
                </a:moveTo>
                <a:cubicBezTo>
                  <a:pt x="22086" y="11929"/>
                  <a:pt x="12415" y="21600"/>
                  <a:pt x="486" y="21600"/>
                </a:cubicBezTo>
                <a:cubicBezTo>
                  <a:pt x="323" y="21600"/>
                  <a:pt x="161" y="21598"/>
                  <a:pt x="0" y="21594"/>
                </a:cubicBezTo>
              </a:path>
              <a:path w="22086" h="21600" stroke="0" extrusionOk="0">
                <a:moveTo>
                  <a:pt x="22086" y="0"/>
                </a:moveTo>
                <a:cubicBezTo>
                  <a:pt x="22086" y="11929"/>
                  <a:pt x="12415" y="21600"/>
                  <a:pt x="486" y="21600"/>
                </a:cubicBezTo>
                <a:cubicBezTo>
                  <a:pt x="323" y="21600"/>
                  <a:pt x="161" y="21598"/>
                  <a:pt x="0" y="21594"/>
                </a:cubicBezTo>
                <a:lnTo>
                  <a:pt x="486" y="0"/>
                </a:lnTo>
                <a:lnTo>
                  <a:pt x="22086" y="0"/>
                </a:lnTo>
                <a:close/>
              </a:path>
            </a:pathLst>
          </a:cu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418" name="Arc 58"/>
          <p:cNvSpPr>
            <a:spLocks/>
          </p:cNvSpPr>
          <p:nvPr/>
        </p:nvSpPr>
        <p:spPr bwMode="auto">
          <a:xfrm>
            <a:off x="5041900" y="3635375"/>
            <a:ext cx="1474788" cy="1381125"/>
          </a:xfrm>
          <a:custGeom>
            <a:avLst/>
            <a:gdLst>
              <a:gd name="T0" fmla="*/ 2147483647 w 22086"/>
              <a:gd name="T1" fmla="*/ 0 h 21600"/>
              <a:gd name="T2" fmla="*/ 0 w 22086"/>
              <a:gd name="T3" fmla="*/ 2147483647 h 21600"/>
              <a:gd name="T4" fmla="*/ 2147483647 w 22086"/>
              <a:gd name="T5" fmla="*/ 0 h 21600"/>
              <a:gd name="T6" fmla="*/ 0 60000 65536"/>
              <a:gd name="T7" fmla="*/ 0 60000 65536"/>
              <a:gd name="T8" fmla="*/ 0 60000 65536"/>
              <a:gd name="T9" fmla="*/ 0 w 22086"/>
              <a:gd name="T10" fmla="*/ 0 h 21600"/>
              <a:gd name="T11" fmla="*/ 22086 w 2208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086" h="21600" fill="none" extrusionOk="0">
                <a:moveTo>
                  <a:pt x="22086" y="0"/>
                </a:moveTo>
                <a:cubicBezTo>
                  <a:pt x="22086" y="11929"/>
                  <a:pt x="12415" y="21600"/>
                  <a:pt x="486" y="21600"/>
                </a:cubicBezTo>
                <a:cubicBezTo>
                  <a:pt x="323" y="21600"/>
                  <a:pt x="161" y="21598"/>
                  <a:pt x="0" y="21594"/>
                </a:cubicBezTo>
              </a:path>
              <a:path w="22086" h="21600" stroke="0" extrusionOk="0">
                <a:moveTo>
                  <a:pt x="22086" y="0"/>
                </a:moveTo>
                <a:cubicBezTo>
                  <a:pt x="22086" y="11929"/>
                  <a:pt x="12415" y="21600"/>
                  <a:pt x="486" y="21600"/>
                </a:cubicBezTo>
                <a:cubicBezTo>
                  <a:pt x="323" y="21600"/>
                  <a:pt x="161" y="21598"/>
                  <a:pt x="0" y="21594"/>
                </a:cubicBezTo>
                <a:lnTo>
                  <a:pt x="486" y="0"/>
                </a:lnTo>
                <a:lnTo>
                  <a:pt x="22086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97" name="Line 34"/>
          <p:cNvSpPr>
            <a:spLocks noChangeShapeType="1"/>
          </p:cNvSpPr>
          <p:nvPr/>
        </p:nvSpPr>
        <p:spPr bwMode="auto">
          <a:xfrm>
            <a:off x="6216650" y="1828800"/>
            <a:ext cx="11113" cy="181610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98" name="Line 36"/>
          <p:cNvSpPr>
            <a:spLocks noChangeShapeType="1"/>
          </p:cNvSpPr>
          <p:nvPr/>
        </p:nvSpPr>
        <p:spPr bwMode="auto">
          <a:xfrm>
            <a:off x="6792913" y="1809750"/>
            <a:ext cx="11112" cy="183515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14" grpId="0" animBg="1"/>
      <p:bldP spid="15415" grpId="0" animBg="1"/>
      <p:bldP spid="15416" grpId="0" animBg="1"/>
      <p:bldP spid="15417" grpId="0" animBg="1"/>
      <p:bldP spid="154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44"/>
          <p:cNvSpPr>
            <a:spLocks noChangeArrowheads="1"/>
          </p:cNvSpPr>
          <p:nvPr/>
        </p:nvSpPr>
        <p:spPr bwMode="auto">
          <a:xfrm>
            <a:off x="539750" y="620713"/>
            <a:ext cx="8280400" cy="590391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>
            <a:outerShdw dist="261817" dir="3054368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ru-RU" altLang="ru-RU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00113" y="260350"/>
            <a:ext cx="7559675" cy="360363"/>
          </a:xfrm>
          <a:effectLst>
            <a:outerShdw dist="35921" dir="2700000" algn="ctr" rotWithShape="0">
              <a:schemeClr val="bg1"/>
            </a:outerShdw>
          </a:effectLst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800" b="1" i="1" dirty="0">
                <a:solidFill>
                  <a:srgbClr val="292929"/>
                </a:solidFill>
              </a:rPr>
              <a:t>Прямоугольное проецирование</a:t>
            </a:r>
          </a:p>
        </p:txBody>
      </p:sp>
      <p:sp>
        <p:nvSpPr>
          <p:cNvPr id="28676" name="Freeform 6"/>
          <p:cNvSpPr>
            <a:spLocks/>
          </p:cNvSpPr>
          <p:nvPr/>
        </p:nvSpPr>
        <p:spPr bwMode="auto">
          <a:xfrm>
            <a:off x="2555875" y="1268413"/>
            <a:ext cx="1439863" cy="1512887"/>
          </a:xfrm>
          <a:custGeom>
            <a:avLst/>
            <a:gdLst>
              <a:gd name="T0" fmla="*/ 0 w 953"/>
              <a:gd name="T1" fmla="*/ 2147483647 h 998"/>
              <a:gd name="T2" fmla="*/ 2147483647 w 953"/>
              <a:gd name="T3" fmla="*/ 2147483647 h 998"/>
              <a:gd name="T4" fmla="*/ 2147483647 w 953"/>
              <a:gd name="T5" fmla="*/ 0 h 998"/>
              <a:gd name="T6" fmla="*/ 2147483647 w 953"/>
              <a:gd name="T7" fmla="*/ 0 h 998"/>
              <a:gd name="T8" fmla="*/ 2147483647 w 953"/>
              <a:gd name="T9" fmla="*/ 2147483647 h 998"/>
              <a:gd name="T10" fmla="*/ 0 w 953"/>
              <a:gd name="T11" fmla="*/ 2147483647 h 998"/>
              <a:gd name="T12" fmla="*/ 0 w 953"/>
              <a:gd name="T13" fmla="*/ 2147483647 h 99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53"/>
              <a:gd name="T22" fmla="*/ 0 h 998"/>
              <a:gd name="T23" fmla="*/ 953 w 953"/>
              <a:gd name="T24" fmla="*/ 998 h 99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53" h="998">
                <a:moveTo>
                  <a:pt x="0" y="771"/>
                </a:moveTo>
                <a:lnTo>
                  <a:pt x="680" y="771"/>
                </a:lnTo>
                <a:lnTo>
                  <a:pt x="680" y="0"/>
                </a:lnTo>
                <a:lnTo>
                  <a:pt x="953" y="0"/>
                </a:lnTo>
                <a:lnTo>
                  <a:pt x="953" y="998"/>
                </a:lnTo>
                <a:lnTo>
                  <a:pt x="0" y="998"/>
                </a:lnTo>
                <a:lnTo>
                  <a:pt x="0" y="771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77" name="Line 7"/>
          <p:cNvSpPr>
            <a:spLocks noChangeShapeType="1"/>
          </p:cNvSpPr>
          <p:nvPr/>
        </p:nvSpPr>
        <p:spPr bwMode="auto">
          <a:xfrm>
            <a:off x="3059113" y="2420938"/>
            <a:ext cx="0" cy="36036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78" name="Line 8"/>
          <p:cNvSpPr>
            <a:spLocks noChangeShapeType="1"/>
          </p:cNvSpPr>
          <p:nvPr/>
        </p:nvSpPr>
        <p:spPr bwMode="auto">
          <a:xfrm>
            <a:off x="3563938" y="1574800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79" name="Line 9"/>
          <p:cNvSpPr>
            <a:spLocks noChangeShapeType="1"/>
          </p:cNvSpPr>
          <p:nvPr/>
        </p:nvSpPr>
        <p:spPr bwMode="auto">
          <a:xfrm>
            <a:off x="3579813" y="2108200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80" name="Line 10"/>
          <p:cNvSpPr>
            <a:spLocks noChangeShapeType="1"/>
          </p:cNvSpPr>
          <p:nvPr/>
        </p:nvSpPr>
        <p:spPr bwMode="auto">
          <a:xfrm>
            <a:off x="3492500" y="1844675"/>
            <a:ext cx="6477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81" name="Line 11"/>
          <p:cNvSpPr>
            <a:spLocks noChangeShapeType="1"/>
          </p:cNvSpPr>
          <p:nvPr/>
        </p:nvSpPr>
        <p:spPr bwMode="auto">
          <a:xfrm>
            <a:off x="4859338" y="48688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82" name="Freeform 17"/>
          <p:cNvSpPr>
            <a:spLocks/>
          </p:cNvSpPr>
          <p:nvPr/>
        </p:nvSpPr>
        <p:spPr bwMode="auto">
          <a:xfrm>
            <a:off x="2555875" y="4365625"/>
            <a:ext cx="1439863" cy="1295400"/>
          </a:xfrm>
          <a:custGeom>
            <a:avLst/>
            <a:gdLst>
              <a:gd name="T0" fmla="*/ 0 w 907"/>
              <a:gd name="T1" fmla="*/ 2147483647 h 816"/>
              <a:gd name="T2" fmla="*/ 0 w 907"/>
              <a:gd name="T3" fmla="*/ 2147483647 h 816"/>
              <a:gd name="T4" fmla="*/ 2147483647 w 907"/>
              <a:gd name="T5" fmla="*/ 2147483647 h 816"/>
              <a:gd name="T6" fmla="*/ 2147483647 w 907"/>
              <a:gd name="T7" fmla="*/ 2147483647 h 816"/>
              <a:gd name="T8" fmla="*/ 0 w 907"/>
              <a:gd name="T9" fmla="*/ 2147483647 h 816"/>
              <a:gd name="T10" fmla="*/ 0 w 907"/>
              <a:gd name="T11" fmla="*/ 0 h 816"/>
              <a:gd name="T12" fmla="*/ 2147483647 w 907"/>
              <a:gd name="T13" fmla="*/ 0 h 816"/>
              <a:gd name="T14" fmla="*/ 2147483647 w 907"/>
              <a:gd name="T15" fmla="*/ 2147483647 h 816"/>
              <a:gd name="T16" fmla="*/ 0 w 907"/>
              <a:gd name="T17" fmla="*/ 2147483647 h 8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907"/>
              <a:gd name="T28" fmla="*/ 0 h 816"/>
              <a:gd name="T29" fmla="*/ 907 w 907"/>
              <a:gd name="T30" fmla="*/ 816 h 8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907" h="816">
                <a:moveTo>
                  <a:pt x="0" y="816"/>
                </a:moveTo>
                <a:lnTo>
                  <a:pt x="0" y="589"/>
                </a:lnTo>
                <a:lnTo>
                  <a:pt x="317" y="589"/>
                </a:lnTo>
                <a:lnTo>
                  <a:pt x="317" y="226"/>
                </a:lnTo>
                <a:lnTo>
                  <a:pt x="0" y="226"/>
                </a:lnTo>
                <a:lnTo>
                  <a:pt x="0" y="0"/>
                </a:lnTo>
                <a:lnTo>
                  <a:pt x="907" y="0"/>
                </a:lnTo>
                <a:lnTo>
                  <a:pt x="907" y="816"/>
                </a:lnTo>
                <a:lnTo>
                  <a:pt x="0" y="81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83" name="Line 18"/>
          <p:cNvSpPr>
            <a:spLocks noChangeShapeType="1"/>
          </p:cNvSpPr>
          <p:nvPr/>
        </p:nvSpPr>
        <p:spPr bwMode="auto">
          <a:xfrm>
            <a:off x="2916238" y="5013325"/>
            <a:ext cx="11509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84" name="Line 19"/>
          <p:cNvSpPr>
            <a:spLocks noChangeShapeType="1"/>
          </p:cNvSpPr>
          <p:nvPr/>
        </p:nvSpPr>
        <p:spPr bwMode="auto">
          <a:xfrm>
            <a:off x="3563938" y="4365625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85" name="Line 20"/>
          <p:cNvSpPr>
            <a:spLocks noChangeShapeType="1"/>
          </p:cNvSpPr>
          <p:nvPr/>
        </p:nvSpPr>
        <p:spPr bwMode="auto">
          <a:xfrm>
            <a:off x="3563938" y="5300663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86" name="Line 21"/>
          <p:cNvSpPr>
            <a:spLocks noChangeShapeType="1"/>
          </p:cNvSpPr>
          <p:nvPr/>
        </p:nvSpPr>
        <p:spPr bwMode="auto">
          <a:xfrm>
            <a:off x="3563938" y="4733925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87" name="Rectangle 37"/>
          <p:cNvSpPr>
            <a:spLocks noChangeArrowheads="1"/>
          </p:cNvSpPr>
          <p:nvPr/>
        </p:nvSpPr>
        <p:spPr bwMode="auto">
          <a:xfrm>
            <a:off x="5795963" y="1268413"/>
            <a:ext cx="1439862" cy="15128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28688" name="Line 38"/>
          <p:cNvSpPr>
            <a:spLocks noChangeShapeType="1"/>
          </p:cNvSpPr>
          <p:nvPr/>
        </p:nvSpPr>
        <p:spPr bwMode="auto">
          <a:xfrm>
            <a:off x="5795963" y="2420938"/>
            <a:ext cx="14398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89" name="Oval 39"/>
          <p:cNvSpPr>
            <a:spLocks noChangeArrowheads="1"/>
          </p:cNvSpPr>
          <p:nvPr/>
        </p:nvSpPr>
        <p:spPr bwMode="auto">
          <a:xfrm>
            <a:off x="6234113" y="1538288"/>
            <a:ext cx="558800" cy="558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28690" name="Line 40"/>
          <p:cNvSpPr>
            <a:spLocks noChangeShapeType="1"/>
          </p:cNvSpPr>
          <p:nvPr/>
        </p:nvSpPr>
        <p:spPr bwMode="auto">
          <a:xfrm>
            <a:off x="6516688" y="1125538"/>
            <a:ext cx="0" cy="1798637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91" name="Line 41"/>
          <p:cNvSpPr>
            <a:spLocks noChangeShapeType="1"/>
          </p:cNvSpPr>
          <p:nvPr/>
        </p:nvSpPr>
        <p:spPr bwMode="auto">
          <a:xfrm>
            <a:off x="6084888" y="1806575"/>
            <a:ext cx="863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92" name="Line 42"/>
          <p:cNvSpPr>
            <a:spLocks noChangeShapeType="1"/>
          </p:cNvSpPr>
          <p:nvPr/>
        </p:nvSpPr>
        <p:spPr bwMode="auto">
          <a:xfrm flipV="1">
            <a:off x="6227763" y="2420938"/>
            <a:ext cx="0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93" name="Line 43"/>
          <p:cNvSpPr>
            <a:spLocks noChangeShapeType="1"/>
          </p:cNvSpPr>
          <p:nvPr/>
        </p:nvSpPr>
        <p:spPr bwMode="auto">
          <a:xfrm flipV="1">
            <a:off x="6804025" y="2420938"/>
            <a:ext cx="0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94" name="Text Box 46"/>
          <p:cNvSpPr txBox="1">
            <a:spLocks noChangeArrowheads="1"/>
          </p:cNvSpPr>
          <p:nvPr/>
        </p:nvSpPr>
        <p:spPr bwMode="auto">
          <a:xfrm>
            <a:off x="4211638" y="3213100"/>
            <a:ext cx="4752975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2400" i="1"/>
              <a:t>Получившийся таким образом чертеж содержит три прямоугольные проекции предмета: </a:t>
            </a:r>
            <a:r>
              <a:rPr lang="ru-RU" altLang="ru-RU" sz="2400" b="1" i="1"/>
              <a:t>фронтальную, горизонтальную и профильную</a:t>
            </a:r>
            <a:r>
              <a:rPr lang="ru-RU" altLang="ru-RU" sz="2400" i="1"/>
              <a:t>. Оси проекций и проецирующие лучи на чертеже не показывают</a:t>
            </a:r>
            <a:endParaRPr lang="ru-RU" altLang="ru-RU" sz="2400" i="1" baseline="4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3"/>
          <p:cNvSpPr>
            <a:spLocks noChangeArrowheads="1"/>
          </p:cNvSpPr>
          <p:nvPr/>
        </p:nvSpPr>
        <p:spPr bwMode="auto">
          <a:xfrm>
            <a:off x="355600" y="606425"/>
            <a:ext cx="8353425" cy="59039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252088" dir="2454863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ru-RU" alt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863600" y="188913"/>
            <a:ext cx="7524750" cy="358775"/>
          </a:xfrm>
          <a:effectLst>
            <a:outerShdw dist="35921" dir="2700000" algn="ctr" rotWithShape="0">
              <a:schemeClr val="bg1"/>
            </a:outerShdw>
          </a:effectLst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400" b="1" i="1" dirty="0">
                <a:solidFill>
                  <a:srgbClr val="292929"/>
                </a:solidFill>
              </a:rPr>
              <a:t>Прямоугольное проецирование</a:t>
            </a:r>
          </a:p>
        </p:txBody>
      </p:sp>
      <p:sp>
        <p:nvSpPr>
          <p:cNvPr id="29700" name="Freeform 4"/>
          <p:cNvSpPr>
            <a:spLocks/>
          </p:cNvSpPr>
          <p:nvPr/>
        </p:nvSpPr>
        <p:spPr bwMode="auto">
          <a:xfrm>
            <a:off x="2555875" y="1628775"/>
            <a:ext cx="1439863" cy="1512888"/>
          </a:xfrm>
          <a:custGeom>
            <a:avLst/>
            <a:gdLst>
              <a:gd name="T0" fmla="*/ 0 w 953"/>
              <a:gd name="T1" fmla="*/ 2147483647 h 998"/>
              <a:gd name="T2" fmla="*/ 2147483647 w 953"/>
              <a:gd name="T3" fmla="*/ 2147483647 h 998"/>
              <a:gd name="T4" fmla="*/ 2147483647 w 953"/>
              <a:gd name="T5" fmla="*/ 0 h 998"/>
              <a:gd name="T6" fmla="*/ 2147483647 w 953"/>
              <a:gd name="T7" fmla="*/ 0 h 998"/>
              <a:gd name="T8" fmla="*/ 2147483647 w 953"/>
              <a:gd name="T9" fmla="*/ 2147483647 h 998"/>
              <a:gd name="T10" fmla="*/ 0 w 953"/>
              <a:gd name="T11" fmla="*/ 2147483647 h 998"/>
              <a:gd name="T12" fmla="*/ 0 w 953"/>
              <a:gd name="T13" fmla="*/ 2147483647 h 99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53"/>
              <a:gd name="T22" fmla="*/ 0 h 998"/>
              <a:gd name="T23" fmla="*/ 953 w 953"/>
              <a:gd name="T24" fmla="*/ 998 h 99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53" h="998">
                <a:moveTo>
                  <a:pt x="0" y="771"/>
                </a:moveTo>
                <a:lnTo>
                  <a:pt x="680" y="771"/>
                </a:lnTo>
                <a:lnTo>
                  <a:pt x="680" y="0"/>
                </a:lnTo>
                <a:lnTo>
                  <a:pt x="953" y="0"/>
                </a:lnTo>
                <a:lnTo>
                  <a:pt x="953" y="998"/>
                </a:lnTo>
                <a:lnTo>
                  <a:pt x="0" y="998"/>
                </a:lnTo>
                <a:lnTo>
                  <a:pt x="0" y="771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3059113" y="2781300"/>
            <a:ext cx="0" cy="3603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3563938" y="1919288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3563938" y="2479675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3492500" y="2205038"/>
            <a:ext cx="6477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4859338" y="48688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6" name="Freeform 10"/>
          <p:cNvSpPr>
            <a:spLocks/>
          </p:cNvSpPr>
          <p:nvPr/>
        </p:nvSpPr>
        <p:spPr bwMode="auto">
          <a:xfrm>
            <a:off x="2555875" y="3860800"/>
            <a:ext cx="1439863" cy="1295400"/>
          </a:xfrm>
          <a:custGeom>
            <a:avLst/>
            <a:gdLst>
              <a:gd name="T0" fmla="*/ 0 w 907"/>
              <a:gd name="T1" fmla="*/ 2147483647 h 816"/>
              <a:gd name="T2" fmla="*/ 0 w 907"/>
              <a:gd name="T3" fmla="*/ 2147483647 h 816"/>
              <a:gd name="T4" fmla="*/ 2147483647 w 907"/>
              <a:gd name="T5" fmla="*/ 2147483647 h 816"/>
              <a:gd name="T6" fmla="*/ 2147483647 w 907"/>
              <a:gd name="T7" fmla="*/ 2147483647 h 816"/>
              <a:gd name="T8" fmla="*/ 0 w 907"/>
              <a:gd name="T9" fmla="*/ 2147483647 h 816"/>
              <a:gd name="T10" fmla="*/ 0 w 907"/>
              <a:gd name="T11" fmla="*/ 0 h 816"/>
              <a:gd name="T12" fmla="*/ 2147483647 w 907"/>
              <a:gd name="T13" fmla="*/ 0 h 816"/>
              <a:gd name="T14" fmla="*/ 2147483647 w 907"/>
              <a:gd name="T15" fmla="*/ 2147483647 h 816"/>
              <a:gd name="T16" fmla="*/ 0 w 907"/>
              <a:gd name="T17" fmla="*/ 2147483647 h 8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907"/>
              <a:gd name="T28" fmla="*/ 0 h 816"/>
              <a:gd name="T29" fmla="*/ 907 w 907"/>
              <a:gd name="T30" fmla="*/ 816 h 8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907" h="816">
                <a:moveTo>
                  <a:pt x="0" y="816"/>
                </a:moveTo>
                <a:lnTo>
                  <a:pt x="0" y="589"/>
                </a:lnTo>
                <a:lnTo>
                  <a:pt x="317" y="589"/>
                </a:lnTo>
                <a:lnTo>
                  <a:pt x="317" y="226"/>
                </a:lnTo>
                <a:lnTo>
                  <a:pt x="0" y="226"/>
                </a:lnTo>
                <a:lnTo>
                  <a:pt x="0" y="0"/>
                </a:lnTo>
                <a:lnTo>
                  <a:pt x="907" y="0"/>
                </a:lnTo>
                <a:lnTo>
                  <a:pt x="907" y="816"/>
                </a:lnTo>
                <a:lnTo>
                  <a:pt x="0" y="81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2916238" y="4508500"/>
            <a:ext cx="11509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3563938" y="38608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3563938" y="4787900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3563938" y="4213225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5076825" y="1628775"/>
            <a:ext cx="1439863" cy="15128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5076825" y="2781300"/>
            <a:ext cx="14398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3" name="Oval 17"/>
          <p:cNvSpPr>
            <a:spLocks noChangeArrowheads="1"/>
          </p:cNvSpPr>
          <p:nvPr/>
        </p:nvSpPr>
        <p:spPr bwMode="auto">
          <a:xfrm>
            <a:off x="5511800" y="1919288"/>
            <a:ext cx="554038" cy="56038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5795963" y="1412875"/>
            <a:ext cx="0" cy="1798638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5364163" y="2205038"/>
            <a:ext cx="863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 flipV="1">
            <a:off x="5508625" y="2781300"/>
            <a:ext cx="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 flipV="1">
            <a:off x="6084888" y="2781300"/>
            <a:ext cx="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8" name="Rectangle 24"/>
          <p:cNvSpPr>
            <a:spLocks noChangeArrowheads="1"/>
          </p:cNvSpPr>
          <p:nvPr/>
        </p:nvSpPr>
        <p:spPr bwMode="auto">
          <a:xfrm>
            <a:off x="1042988" y="836613"/>
            <a:ext cx="7561262" cy="56165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29719" name="Rectangle 25"/>
          <p:cNvSpPr>
            <a:spLocks noChangeArrowheads="1"/>
          </p:cNvSpPr>
          <p:nvPr/>
        </p:nvSpPr>
        <p:spPr bwMode="auto">
          <a:xfrm>
            <a:off x="4716463" y="5734050"/>
            <a:ext cx="3887787" cy="7191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29720" name="Line 26"/>
          <p:cNvSpPr>
            <a:spLocks noChangeShapeType="1"/>
          </p:cNvSpPr>
          <p:nvPr/>
        </p:nvSpPr>
        <p:spPr bwMode="auto">
          <a:xfrm>
            <a:off x="2051050" y="2781300"/>
            <a:ext cx="504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21" name="Line 27"/>
          <p:cNvSpPr>
            <a:spLocks noChangeShapeType="1"/>
          </p:cNvSpPr>
          <p:nvPr/>
        </p:nvSpPr>
        <p:spPr bwMode="auto">
          <a:xfrm>
            <a:off x="2051050" y="314166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22" name="Line 28"/>
          <p:cNvSpPr>
            <a:spLocks noChangeShapeType="1"/>
          </p:cNvSpPr>
          <p:nvPr/>
        </p:nvSpPr>
        <p:spPr bwMode="auto">
          <a:xfrm>
            <a:off x="2051050" y="4797425"/>
            <a:ext cx="577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23" name="Line 29"/>
          <p:cNvSpPr>
            <a:spLocks noChangeShapeType="1"/>
          </p:cNvSpPr>
          <p:nvPr/>
        </p:nvSpPr>
        <p:spPr bwMode="auto">
          <a:xfrm>
            <a:off x="2051050" y="4221163"/>
            <a:ext cx="577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24" name="Line 30"/>
          <p:cNvSpPr>
            <a:spLocks noChangeShapeType="1"/>
          </p:cNvSpPr>
          <p:nvPr/>
        </p:nvSpPr>
        <p:spPr bwMode="auto">
          <a:xfrm>
            <a:off x="6516688" y="1628775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25" name="Line 31"/>
          <p:cNvSpPr>
            <a:spLocks noChangeShapeType="1"/>
          </p:cNvSpPr>
          <p:nvPr/>
        </p:nvSpPr>
        <p:spPr bwMode="auto">
          <a:xfrm>
            <a:off x="6516688" y="3141663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26" name="Line 32"/>
          <p:cNvSpPr>
            <a:spLocks noChangeShapeType="1"/>
          </p:cNvSpPr>
          <p:nvPr/>
        </p:nvSpPr>
        <p:spPr bwMode="auto">
          <a:xfrm flipH="1">
            <a:off x="4859338" y="2363788"/>
            <a:ext cx="730250" cy="488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27" name="Line 33"/>
          <p:cNvSpPr>
            <a:spLocks noChangeShapeType="1"/>
          </p:cNvSpPr>
          <p:nvPr/>
        </p:nvSpPr>
        <p:spPr bwMode="auto">
          <a:xfrm flipH="1">
            <a:off x="4500563" y="285273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28" name="Line 34"/>
          <p:cNvSpPr>
            <a:spLocks noChangeShapeType="1"/>
          </p:cNvSpPr>
          <p:nvPr/>
        </p:nvSpPr>
        <p:spPr bwMode="auto">
          <a:xfrm>
            <a:off x="6227763" y="220503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29" name="Line 35"/>
          <p:cNvSpPr>
            <a:spLocks noChangeShapeType="1"/>
          </p:cNvSpPr>
          <p:nvPr/>
        </p:nvSpPr>
        <p:spPr bwMode="auto">
          <a:xfrm flipV="1">
            <a:off x="3563938" y="11969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30" name="Line 36"/>
          <p:cNvSpPr>
            <a:spLocks noChangeShapeType="1"/>
          </p:cNvSpPr>
          <p:nvPr/>
        </p:nvSpPr>
        <p:spPr bwMode="auto">
          <a:xfrm flipV="1">
            <a:off x="3995738" y="11969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31" name="Line 37"/>
          <p:cNvSpPr>
            <a:spLocks noChangeShapeType="1"/>
          </p:cNvSpPr>
          <p:nvPr/>
        </p:nvSpPr>
        <p:spPr bwMode="auto">
          <a:xfrm flipV="1">
            <a:off x="2555875" y="5157788"/>
            <a:ext cx="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32" name="Line 38"/>
          <p:cNvSpPr>
            <a:spLocks noChangeShapeType="1"/>
          </p:cNvSpPr>
          <p:nvPr/>
        </p:nvSpPr>
        <p:spPr bwMode="auto">
          <a:xfrm flipV="1">
            <a:off x="5076825" y="31416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33" name="Line 39"/>
          <p:cNvSpPr>
            <a:spLocks noChangeShapeType="1"/>
          </p:cNvSpPr>
          <p:nvPr/>
        </p:nvSpPr>
        <p:spPr bwMode="auto">
          <a:xfrm flipV="1">
            <a:off x="3059113" y="4797425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34" name="Line 41"/>
          <p:cNvSpPr>
            <a:spLocks noChangeShapeType="1"/>
          </p:cNvSpPr>
          <p:nvPr/>
        </p:nvSpPr>
        <p:spPr bwMode="auto">
          <a:xfrm flipV="1">
            <a:off x="6516688" y="31416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35" name="Line 43"/>
          <p:cNvSpPr>
            <a:spLocks noChangeShapeType="1"/>
          </p:cNvSpPr>
          <p:nvPr/>
        </p:nvSpPr>
        <p:spPr bwMode="auto">
          <a:xfrm flipV="1">
            <a:off x="2124075" y="27813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36" name="Line 45"/>
          <p:cNvSpPr>
            <a:spLocks noChangeShapeType="1"/>
          </p:cNvSpPr>
          <p:nvPr/>
        </p:nvSpPr>
        <p:spPr bwMode="auto">
          <a:xfrm>
            <a:off x="5076825" y="3500438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9737" name="Line 46"/>
          <p:cNvSpPr>
            <a:spLocks noChangeShapeType="1"/>
          </p:cNvSpPr>
          <p:nvPr/>
        </p:nvSpPr>
        <p:spPr bwMode="auto">
          <a:xfrm>
            <a:off x="6948488" y="2205038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9738" name="Line 47"/>
          <p:cNvSpPr>
            <a:spLocks noChangeShapeType="1"/>
          </p:cNvSpPr>
          <p:nvPr/>
        </p:nvSpPr>
        <p:spPr bwMode="auto">
          <a:xfrm>
            <a:off x="7308850" y="1628775"/>
            <a:ext cx="0" cy="151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9739" name="Line 48"/>
          <p:cNvSpPr>
            <a:spLocks noChangeShapeType="1"/>
          </p:cNvSpPr>
          <p:nvPr/>
        </p:nvSpPr>
        <p:spPr bwMode="auto">
          <a:xfrm>
            <a:off x="2124075" y="249237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9740" name="Line 49"/>
          <p:cNvSpPr>
            <a:spLocks noChangeShapeType="1"/>
          </p:cNvSpPr>
          <p:nvPr/>
        </p:nvSpPr>
        <p:spPr bwMode="auto">
          <a:xfrm flipV="1">
            <a:off x="2124075" y="3141663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9741" name="Line 50"/>
          <p:cNvSpPr>
            <a:spLocks noChangeShapeType="1"/>
          </p:cNvSpPr>
          <p:nvPr/>
        </p:nvSpPr>
        <p:spPr bwMode="auto">
          <a:xfrm>
            <a:off x="2124075" y="42211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9742" name="Line 51"/>
          <p:cNvSpPr>
            <a:spLocks noChangeShapeType="1"/>
          </p:cNvSpPr>
          <p:nvPr/>
        </p:nvSpPr>
        <p:spPr bwMode="auto">
          <a:xfrm>
            <a:off x="3203575" y="126841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9743" name="Line 52"/>
          <p:cNvSpPr>
            <a:spLocks noChangeShapeType="1"/>
          </p:cNvSpPr>
          <p:nvPr/>
        </p:nvSpPr>
        <p:spPr bwMode="auto">
          <a:xfrm flipH="1">
            <a:off x="3995738" y="126841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9744" name="Line 53"/>
          <p:cNvSpPr>
            <a:spLocks noChangeShapeType="1"/>
          </p:cNvSpPr>
          <p:nvPr/>
        </p:nvSpPr>
        <p:spPr bwMode="auto">
          <a:xfrm>
            <a:off x="3563938" y="126841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45" name="Line 54"/>
          <p:cNvSpPr>
            <a:spLocks noChangeShapeType="1"/>
          </p:cNvSpPr>
          <p:nvPr/>
        </p:nvSpPr>
        <p:spPr bwMode="auto">
          <a:xfrm flipH="1">
            <a:off x="5553075" y="2052638"/>
            <a:ext cx="457200" cy="333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9746" name="Line 55"/>
          <p:cNvSpPr>
            <a:spLocks noChangeShapeType="1"/>
          </p:cNvSpPr>
          <p:nvPr/>
        </p:nvSpPr>
        <p:spPr bwMode="auto">
          <a:xfrm>
            <a:off x="2555875" y="5516563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9747" name="Line 56"/>
          <p:cNvSpPr>
            <a:spLocks noChangeShapeType="1"/>
          </p:cNvSpPr>
          <p:nvPr/>
        </p:nvSpPr>
        <p:spPr bwMode="auto">
          <a:xfrm flipV="1">
            <a:off x="3995738" y="5157788"/>
            <a:ext cx="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48" name="Line 57"/>
          <p:cNvSpPr>
            <a:spLocks noChangeShapeType="1"/>
          </p:cNvSpPr>
          <p:nvPr/>
        </p:nvSpPr>
        <p:spPr bwMode="auto">
          <a:xfrm>
            <a:off x="2555875" y="5805488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9749" name="Text Box 58"/>
          <p:cNvSpPr txBox="1">
            <a:spLocks noChangeArrowheads="1"/>
          </p:cNvSpPr>
          <p:nvPr/>
        </p:nvSpPr>
        <p:spPr bwMode="auto">
          <a:xfrm>
            <a:off x="3132138" y="5516563"/>
            <a:ext cx="3603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ru-RU" sz="1200" i="1"/>
              <a:t>76</a:t>
            </a:r>
            <a:endParaRPr lang="ru-RU" altLang="ru-RU" sz="1200" i="1"/>
          </a:p>
        </p:txBody>
      </p:sp>
      <p:sp>
        <p:nvSpPr>
          <p:cNvPr id="29750" name="Text Box 59"/>
          <p:cNvSpPr txBox="1">
            <a:spLocks noChangeArrowheads="1"/>
          </p:cNvSpPr>
          <p:nvPr/>
        </p:nvSpPr>
        <p:spPr bwMode="auto">
          <a:xfrm rot="10800000">
            <a:off x="7019925" y="2276475"/>
            <a:ext cx="3667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ru-RU" sz="1200" i="1"/>
              <a:t>78</a:t>
            </a:r>
            <a:endParaRPr lang="ru-RU" altLang="ru-RU" sz="1200" i="1"/>
          </a:p>
        </p:txBody>
      </p:sp>
      <p:sp>
        <p:nvSpPr>
          <p:cNvPr id="29751" name="Text Box 60"/>
          <p:cNvSpPr txBox="1">
            <a:spLocks noChangeArrowheads="1"/>
          </p:cNvSpPr>
          <p:nvPr/>
        </p:nvSpPr>
        <p:spPr bwMode="auto">
          <a:xfrm rot="10800000">
            <a:off x="1763713" y="2852738"/>
            <a:ext cx="3667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1200" i="1"/>
              <a:t>18</a:t>
            </a:r>
          </a:p>
        </p:txBody>
      </p:sp>
      <p:sp>
        <p:nvSpPr>
          <p:cNvPr id="29752" name="Text Box 61"/>
          <p:cNvSpPr txBox="1">
            <a:spLocks noChangeArrowheads="1"/>
          </p:cNvSpPr>
          <p:nvPr/>
        </p:nvSpPr>
        <p:spPr bwMode="auto">
          <a:xfrm rot="10800000">
            <a:off x="1763713" y="4365625"/>
            <a:ext cx="3667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ru-RU" sz="1200" i="1"/>
              <a:t>30</a:t>
            </a:r>
            <a:endParaRPr lang="ru-RU" altLang="ru-RU" sz="1200" i="1"/>
          </a:p>
        </p:txBody>
      </p:sp>
      <p:sp>
        <p:nvSpPr>
          <p:cNvPr id="29753" name="Text Box 62"/>
          <p:cNvSpPr txBox="1">
            <a:spLocks noChangeArrowheads="1"/>
          </p:cNvSpPr>
          <p:nvPr/>
        </p:nvSpPr>
        <p:spPr bwMode="auto">
          <a:xfrm rot="10800000">
            <a:off x="6659563" y="2492375"/>
            <a:ext cx="3667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ru-RU" sz="1200" i="1"/>
              <a:t>58</a:t>
            </a:r>
            <a:endParaRPr lang="ru-RU" altLang="ru-RU" sz="1200" i="1"/>
          </a:p>
        </p:txBody>
      </p:sp>
      <p:sp>
        <p:nvSpPr>
          <p:cNvPr id="29754" name="Text Box 63"/>
          <p:cNvSpPr txBox="1">
            <a:spLocks noChangeArrowheads="1"/>
          </p:cNvSpPr>
          <p:nvPr/>
        </p:nvSpPr>
        <p:spPr bwMode="auto">
          <a:xfrm>
            <a:off x="5651500" y="3284538"/>
            <a:ext cx="3603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ru-RU" sz="1200" i="1"/>
              <a:t>60</a:t>
            </a:r>
            <a:endParaRPr lang="ru-RU" altLang="ru-RU" sz="1200" i="1"/>
          </a:p>
        </p:txBody>
      </p:sp>
      <p:sp>
        <p:nvSpPr>
          <p:cNvPr id="29755" name="Text Box 64"/>
          <p:cNvSpPr txBox="1">
            <a:spLocks noChangeArrowheads="1"/>
          </p:cNvSpPr>
          <p:nvPr/>
        </p:nvSpPr>
        <p:spPr bwMode="auto">
          <a:xfrm>
            <a:off x="4356100" y="2565400"/>
            <a:ext cx="5762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1200" i="1"/>
              <a:t>Ф 30</a:t>
            </a:r>
          </a:p>
        </p:txBody>
      </p:sp>
      <p:sp>
        <p:nvSpPr>
          <p:cNvPr id="29756" name="Text Box 65"/>
          <p:cNvSpPr txBox="1">
            <a:spLocks noChangeArrowheads="1"/>
          </p:cNvSpPr>
          <p:nvPr/>
        </p:nvSpPr>
        <p:spPr bwMode="auto">
          <a:xfrm>
            <a:off x="2627313" y="5229225"/>
            <a:ext cx="3603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1200" i="1"/>
              <a:t>26</a:t>
            </a:r>
          </a:p>
        </p:txBody>
      </p:sp>
      <p:sp>
        <p:nvSpPr>
          <p:cNvPr id="29757" name="Text Box 66"/>
          <p:cNvSpPr txBox="1">
            <a:spLocks noChangeArrowheads="1"/>
          </p:cNvSpPr>
          <p:nvPr/>
        </p:nvSpPr>
        <p:spPr bwMode="auto">
          <a:xfrm>
            <a:off x="3635375" y="981075"/>
            <a:ext cx="3603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1200" i="1"/>
              <a:t>18</a:t>
            </a:r>
          </a:p>
        </p:txBody>
      </p:sp>
      <p:sp>
        <p:nvSpPr>
          <p:cNvPr id="29758" name="Line 67"/>
          <p:cNvSpPr>
            <a:spLocks noChangeShapeType="1"/>
          </p:cNvSpPr>
          <p:nvPr/>
        </p:nvSpPr>
        <p:spPr bwMode="auto">
          <a:xfrm>
            <a:off x="4716463" y="6165850"/>
            <a:ext cx="38877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59" name="Line 69"/>
          <p:cNvSpPr>
            <a:spLocks noChangeShapeType="1"/>
          </p:cNvSpPr>
          <p:nvPr/>
        </p:nvSpPr>
        <p:spPr bwMode="auto">
          <a:xfrm>
            <a:off x="4716463" y="5949950"/>
            <a:ext cx="20161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60" name="Line 70"/>
          <p:cNvSpPr>
            <a:spLocks noChangeShapeType="1"/>
          </p:cNvSpPr>
          <p:nvPr/>
        </p:nvSpPr>
        <p:spPr bwMode="auto">
          <a:xfrm>
            <a:off x="6732588" y="5734050"/>
            <a:ext cx="0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61" name="Line 71"/>
          <p:cNvSpPr>
            <a:spLocks noChangeShapeType="1"/>
          </p:cNvSpPr>
          <p:nvPr/>
        </p:nvSpPr>
        <p:spPr bwMode="auto">
          <a:xfrm>
            <a:off x="5508625" y="5734050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62" name="Line 72"/>
          <p:cNvSpPr>
            <a:spLocks noChangeShapeType="1"/>
          </p:cNvSpPr>
          <p:nvPr/>
        </p:nvSpPr>
        <p:spPr bwMode="auto">
          <a:xfrm>
            <a:off x="6372225" y="5734050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63" name="Line 73"/>
          <p:cNvSpPr>
            <a:spLocks noChangeShapeType="1"/>
          </p:cNvSpPr>
          <p:nvPr/>
        </p:nvSpPr>
        <p:spPr bwMode="auto">
          <a:xfrm>
            <a:off x="7596188" y="6165850"/>
            <a:ext cx="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64" name="Line 74"/>
          <p:cNvSpPr>
            <a:spLocks noChangeShapeType="1"/>
          </p:cNvSpPr>
          <p:nvPr/>
        </p:nvSpPr>
        <p:spPr bwMode="auto">
          <a:xfrm>
            <a:off x="8101013" y="6165850"/>
            <a:ext cx="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65" name="Text Box 75"/>
          <p:cNvSpPr txBox="1">
            <a:spLocks noChangeArrowheads="1"/>
          </p:cNvSpPr>
          <p:nvPr/>
        </p:nvSpPr>
        <p:spPr bwMode="auto">
          <a:xfrm>
            <a:off x="4703763" y="5695950"/>
            <a:ext cx="2016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1200" i="1"/>
              <a:t>Чертил     Андропов</a:t>
            </a:r>
          </a:p>
        </p:txBody>
      </p:sp>
      <p:sp>
        <p:nvSpPr>
          <p:cNvPr id="29766" name="Text Box 76"/>
          <p:cNvSpPr txBox="1">
            <a:spLocks noChangeArrowheads="1"/>
          </p:cNvSpPr>
          <p:nvPr/>
        </p:nvSpPr>
        <p:spPr bwMode="auto">
          <a:xfrm>
            <a:off x="4643438" y="5924550"/>
            <a:ext cx="9350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1200" i="1"/>
              <a:t>Проверил</a:t>
            </a:r>
          </a:p>
        </p:txBody>
      </p:sp>
      <p:sp>
        <p:nvSpPr>
          <p:cNvPr id="29767" name="Text Box 77"/>
          <p:cNvSpPr txBox="1">
            <a:spLocks noChangeArrowheads="1"/>
          </p:cNvSpPr>
          <p:nvPr/>
        </p:nvSpPr>
        <p:spPr bwMode="auto">
          <a:xfrm>
            <a:off x="4787900" y="6165850"/>
            <a:ext cx="38163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1200" i="1"/>
              <a:t>Гимназия № 4 кл. 7 Ж           сталь                    1:1</a:t>
            </a:r>
          </a:p>
        </p:txBody>
      </p:sp>
      <p:sp>
        <p:nvSpPr>
          <p:cNvPr id="29768" name="Text Box 78"/>
          <p:cNvSpPr txBox="1">
            <a:spLocks noChangeArrowheads="1"/>
          </p:cNvSpPr>
          <p:nvPr/>
        </p:nvSpPr>
        <p:spPr bwMode="auto">
          <a:xfrm>
            <a:off x="7164388" y="5805488"/>
            <a:ext cx="9350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1400" i="1"/>
              <a:t>Стойка</a:t>
            </a:r>
          </a:p>
        </p:txBody>
      </p:sp>
      <p:sp>
        <p:nvSpPr>
          <p:cNvPr id="29769" name="Text Box 80"/>
          <p:cNvSpPr txBox="1">
            <a:spLocks noChangeArrowheads="1"/>
          </p:cNvSpPr>
          <p:nvPr/>
        </p:nvSpPr>
        <p:spPr bwMode="auto">
          <a:xfrm>
            <a:off x="4151313" y="3762375"/>
            <a:ext cx="4357687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i="1"/>
              <a:t>На чертеже проекции располагают в проекционной связи. Чертеж, состоящий из нескольких прямоугольных проекций, называют </a:t>
            </a:r>
            <a:r>
              <a:rPr lang="ru-RU" altLang="ru-RU" b="1" i="1"/>
              <a:t>чертежом в системе прямоугольных проекций</a:t>
            </a:r>
            <a:endParaRPr lang="ru-RU" altLang="ru-RU" b="1" i="1" baseline="4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969696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252088" dir="2454863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ru-RU" altLang="ru-RU"/>
          </a:p>
        </p:txBody>
      </p:sp>
      <p:pic>
        <p:nvPicPr>
          <p:cNvPr id="30723" name="Picture 2" descr="Черчн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38625" y="50800"/>
            <a:ext cx="4222750" cy="656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TextBox 3"/>
          <p:cNvSpPr txBox="1">
            <a:spLocks noChangeArrowheads="1"/>
          </p:cNvSpPr>
          <p:nvPr/>
        </p:nvSpPr>
        <p:spPr bwMode="auto">
          <a:xfrm>
            <a:off x="368300" y="228600"/>
            <a:ext cx="3670300" cy="683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800" i="1"/>
              <a:t>Даны три детали, различные по форме, которые проецируются на две плоскости проекций совершенно одинаково.     В данном случае профильная проекция детали дает возможность точно определить форму каждой из них.</a:t>
            </a:r>
            <a:r>
              <a:rPr lang="ru-RU" altLang="ru-RU" i="1"/>
              <a:t/>
            </a:r>
            <a:br>
              <a:rPr lang="ru-RU" altLang="ru-RU" i="1"/>
            </a:b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6627" y="404664"/>
            <a:ext cx="8532440" cy="1230784"/>
          </a:xfrm>
        </p:spPr>
        <p:txBody>
          <a:bodyPr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3975" indent="-53975" fontAlgn="auto">
              <a:spcAft>
                <a:spcPts val="0"/>
              </a:spcAft>
              <a:defRPr/>
            </a:pPr>
            <a:r>
              <a:rPr lang="ru-RU" sz="2400" dirty="0">
                <a:solidFill>
                  <a:srgbClr val="6D7442"/>
                </a:solidFill>
              </a:rPr>
              <a:t>Определите, какие чертежи соответствуют данным наглядным </a:t>
            </a:r>
            <a:r>
              <a:rPr lang="ru-RU" sz="2400" dirty="0" smtClean="0">
                <a:solidFill>
                  <a:srgbClr val="6D7442"/>
                </a:solidFill>
              </a:rPr>
              <a:t>изображениям, запишите ответ в тетради (в виде таблицы)</a:t>
            </a:r>
            <a:endParaRPr lang="ru-RU" sz="2400" dirty="0">
              <a:solidFill>
                <a:srgbClr val="6D7442"/>
              </a:solidFill>
            </a:endParaRPr>
          </a:p>
        </p:txBody>
      </p:sp>
      <p:pic>
        <p:nvPicPr>
          <p:cNvPr id="31747" name="Picture 3" descr="C:\Documents and Settings\Ольга\Мои документы\Мои рисунки\2009-01-15\IMAGE003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285750" y="1928813"/>
            <a:ext cx="85344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55650" y="333375"/>
            <a:ext cx="7561263" cy="28733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400" b="1" i="1" dirty="0" smtClean="0">
                <a:solidFill>
                  <a:srgbClr val="5F5F5F"/>
                </a:solidFill>
              </a:rPr>
              <a:t>Вопросы для проверки</a:t>
            </a:r>
            <a:endParaRPr lang="ru-RU" altLang="ru-RU" sz="2400" b="1" i="1" dirty="0">
              <a:solidFill>
                <a:srgbClr val="5F5F5F"/>
              </a:solidFill>
            </a:endParaRPr>
          </a:p>
        </p:txBody>
      </p:sp>
      <p:sp>
        <p:nvSpPr>
          <p:cNvPr id="32771" name="Text Box 5"/>
          <p:cNvSpPr txBox="1">
            <a:spLocks noChangeArrowheads="1"/>
          </p:cNvSpPr>
          <p:nvPr/>
        </p:nvSpPr>
        <p:spPr bwMode="auto">
          <a:xfrm>
            <a:off x="971550" y="1557338"/>
            <a:ext cx="7488238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2400" i="1"/>
              <a:t>Всегда ли достаточно на чертеже одной проекции предмета?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2400" i="1"/>
              <a:t>Как называются плоскости проекций? Как они обозначаются?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2400" i="1"/>
              <a:t>Как называются</a:t>
            </a:r>
            <a:r>
              <a:rPr lang="ru-RU" altLang="ru-RU" sz="2400"/>
              <a:t> </a:t>
            </a:r>
            <a:r>
              <a:rPr lang="ru-RU" altLang="ru-RU" sz="2400" i="1"/>
              <a:t>проекции, полученные при проецировании предмета на три плоскости проекций? Как располагаются эти плоскости относительно друг приятеля?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400" i="1" dirty="0">
                <a:solidFill>
                  <a:srgbClr val="292929"/>
                </a:solidFill>
              </a:rPr>
              <a:t>Прямоугольное проецирование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7625" y="-1588"/>
            <a:ext cx="9120188" cy="6834188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969696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252088" dir="2454863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ru-RU" altLang="ru-RU"/>
          </a:p>
        </p:txBody>
      </p:sp>
      <p:sp>
        <p:nvSpPr>
          <p:cNvPr id="9220" name="Freeform 6"/>
          <p:cNvSpPr>
            <a:spLocks/>
          </p:cNvSpPr>
          <p:nvPr/>
        </p:nvSpPr>
        <p:spPr bwMode="auto">
          <a:xfrm>
            <a:off x="2843213" y="641350"/>
            <a:ext cx="4051300" cy="3506788"/>
          </a:xfrm>
          <a:custGeom>
            <a:avLst/>
            <a:gdLst>
              <a:gd name="T0" fmla="*/ 0 w 2177"/>
              <a:gd name="T1" fmla="*/ 2147483646 h 1510"/>
              <a:gd name="T2" fmla="*/ 0 w 2177"/>
              <a:gd name="T3" fmla="*/ 0 h 1510"/>
              <a:gd name="T4" fmla="*/ 2147483646 w 2177"/>
              <a:gd name="T5" fmla="*/ 0 h 1510"/>
              <a:gd name="T6" fmla="*/ 2147483646 w 2177"/>
              <a:gd name="T7" fmla="*/ 2147483646 h 1510"/>
              <a:gd name="T8" fmla="*/ 2147483646 w 2177"/>
              <a:gd name="T9" fmla="*/ 2147483646 h 1510"/>
              <a:gd name="T10" fmla="*/ 2147483646 w 2177"/>
              <a:gd name="T11" fmla="*/ 2147483646 h 1510"/>
              <a:gd name="T12" fmla="*/ 2147483646 w 2177"/>
              <a:gd name="T13" fmla="*/ 2147483646 h 1510"/>
              <a:gd name="T14" fmla="*/ 2147483646 w 2177"/>
              <a:gd name="T15" fmla="*/ 2147483646 h 1510"/>
              <a:gd name="T16" fmla="*/ 2147483646 w 2177"/>
              <a:gd name="T17" fmla="*/ 2147483646 h 1510"/>
              <a:gd name="T18" fmla="*/ 0 w 2177"/>
              <a:gd name="T19" fmla="*/ 2147483646 h 151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177" h="1510">
                <a:moveTo>
                  <a:pt x="0" y="1497"/>
                </a:moveTo>
                <a:lnTo>
                  <a:pt x="0" y="0"/>
                </a:lnTo>
                <a:lnTo>
                  <a:pt x="2177" y="0"/>
                </a:lnTo>
                <a:lnTo>
                  <a:pt x="2177" y="1451"/>
                </a:lnTo>
                <a:cubicBezTo>
                  <a:pt x="2123" y="1397"/>
                  <a:pt x="2060" y="1479"/>
                  <a:pt x="2002" y="1482"/>
                </a:cubicBezTo>
                <a:cubicBezTo>
                  <a:pt x="1893" y="1487"/>
                  <a:pt x="1785" y="1488"/>
                  <a:pt x="1676" y="1491"/>
                </a:cubicBezTo>
                <a:cubicBezTo>
                  <a:pt x="1424" y="1487"/>
                  <a:pt x="1211" y="1510"/>
                  <a:pt x="979" y="1457"/>
                </a:cubicBezTo>
                <a:cubicBezTo>
                  <a:pt x="852" y="1390"/>
                  <a:pt x="807" y="1434"/>
                  <a:pt x="601" y="1439"/>
                </a:cubicBezTo>
                <a:cubicBezTo>
                  <a:pt x="480" y="1450"/>
                  <a:pt x="362" y="1473"/>
                  <a:pt x="240" y="1482"/>
                </a:cubicBezTo>
                <a:cubicBezTo>
                  <a:pt x="121" y="1500"/>
                  <a:pt x="200" y="1490"/>
                  <a:pt x="0" y="149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29" name="Line 57"/>
          <p:cNvSpPr>
            <a:spLocks noChangeShapeType="1"/>
          </p:cNvSpPr>
          <p:nvPr/>
        </p:nvSpPr>
        <p:spPr bwMode="auto">
          <a:xfrm flipV="1">
            <a:off x="1476375" y="3213100"/>
            <a:ext cx="2519363" cy="273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2962275" y="862013"/>
            <a:ext cx="433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ru-RU" b="1"/>
              <a:t>V</a:t>
            </a:r>
            <a:endParaRPr lang="ru-RU" altLang="ru-RU" b="1"/>
          </a:p>
        </p:txBody>
      </p:sp>
      <p:sp>
        <p:nvSpPr>
          <p:cNvPr id="10247" name="Rectangle 8"/>
          <p:cNvSpPr>
            <a:spLocks noChangeArrowheads="1"/>
          </p:cNvSpPr>
          <p:nvPr/>
        </p:nvSpPr>
        <p:spPr bwMode="auto">
          <a:xfrm>
            <a:off x="1692275" y="3789363"/>
            <a:ext cx="2232025" cy="194468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10248" name="Rectangle 9"/>
          <p:cNvSpPr>
            <a:spLocks noChangeArrowheads="1"/>
          </p:cNvSpPr>
          <p:nvPr/>
        </p:nvSpPr>
        <p:spPr bwMode="auto">
          <a:xfrm>
            <a:off x="1476375" y="4005263"/>
            <a:ext cx="2232025" cy="1944687"/>
          </a:xfrm>
          <a:prstGeom prst="rect">
            <a:avLst/>
          </a:prstGeom>
          <a:solidFill>
            <a:srgbClr val="FF66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10249" name="Line 11"/>
          <p:cNvSpPr>
            <a:spLocks noChangeShapeType="1"/>
          </p:cNvSpPr>
          <p:nvPr/>
        </p:nvSpPr>
        <p:spPr bwMode="auto">
          <a:xfrm flipH="1">
            <a:off x="1476375" y="3789363"/>
            <a:ext cx="2159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0" name="Line 12"/>
          <p:cNvSpPr>
            <a:spLocks noChangeShapeType="1"/>
          </p:cNvSpPr>
          <p:nvPr/>
        </p:nvSpPr>
        <p:spPr bwMode="auto">
          <a:xfrm flipH="1">
            <a:off x="3708400" y="5734050"/>
            <a:ext cx="2159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1" name="Line 13"/>
          <p:cNvSpPr>
            <a:spLocks noChangeShapeType="1"/>
          </p:cNvSpPr>
          <p:nvPr/>
        </p:nvSpPr>
        <p:spPr bwMode="auto">
          <a:xfrm flipH="1">
            <a:off x="3708400" y="3789363"/>
            <a:ext cx="2159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2" name="Freeform 18"/>
          <p:cNvSpPr>
            <a:spLocks/>
          </p:cNvSpPr>
          <p:nvPr/>
        </p:nvSpPr>
        <p:spPr bwMode="auto">
          <a:xfrm>
            <a:off x="1403350" y="4581525"/>
            <a:ext cx="287338" cy="792163"/>
          </a:xfrm>
          <a:custGeom>
            <a:avLst/>
            <a:gdLst>
              <a:gd name="T0" fmla="*/ 0 w 136"/>
              <a:gd name="T1" fmla="*/ 0 h 499"/>
              <a:gd name="T2" fmla="*/ 2147483647 w 136"/>
              <a:gd name="T3" fmla="*/ 0 h 499"/>
              <a:gd name="T4" fmla="*/ 2147483647 w 136"/>
              <a:gd name="T5" fmla="*/ 2147483647 h 499"/>
              <a:gd name="T6" fmla="*/ 0 w 136"/>
              <a:gd name="T7" fmla="*/ 2147483647 h 499"/>
              <a:gd name="T8" fmla="*/ 0 w 136"/>
              <a:gd name="T9" fmla="*/ 0 h 4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6"/>
              <a:gd name="T16" fmla="*/ 0 h 499"/>
              <a:gd name="T17" fmla="*/ 136 w 136"/>
              <a:gd name="T18" fmla="*/ 499 h 4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6" h="499">
                <a:moveTo>
                  <a:pt x="0" y="0"/>
                </a:moveTo>
                <a:lnTo>
                  <a:pt x="136" y="0"/>
                </a:lnTo>
                <a:lnTo>
                  <a:pt x="136" y="499"/>
                </a:lnTo>
                <a:lnTo>
                  <a:pt x="0" y="499"/>
                </a:lnTo>
                <a:lnTo>
                  <a:pt x="0" y="0"/>
                </a:lnTo>
                <a:close/>
              </a:path>
            </a:pathLst>
          </a:custGeom>
          <a:solidFill>
            <a:srgbClr val="C5C5C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3" name="Freeform 19"/>
          <p:cNvSpPr>
            <a:spLocks/>
          </p:cNvSpPr>
          <p:nvPr/>
        </p:nvSpPr>
        <p:spPr bwMode="auto">
          <a:xfrm>
            <a:off x="3492500" y="4581525"/>
            <a:ext cx="287338" cy="792163"/>
          </a:xfrm>
          <a:custGeom>
            <a:avLst/>
            <a:gdLst>
              <a:gd name="T0" fmla="*/ 0 w 136"/>
              <a:gd name="T1" fmla="*/ 0 h 499"/>
              <a:gd name="T2" fmla="*/ 2147483647 w 136"/>
              <a:gd name="T3" fmla="*/ 0 h 499"/>
              <a:gd name="T4" fmla="*/ 2147483647 w 136"/>
              <a:gd name="T5" fmla="*/ 2147483647 h 499"/>
              <a:gd name="T6" fmla="*/ 0 w 136"/>
              <a:gd name="T7" fmla="*/ 2147483647 h 499"/>
              <a:gd name="T8" fmla="*/ 0 w 136"/>
              <a:gd name="T9" fmla="*/ 0 h 4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6"/>
              <a:gd name="T16" fmla="*/ 0 h 499"/>
              <a:gd name="T17" fmla="*/ 136 w 136"/>
              <a:gd name="T18" fmla="*/ 499 h 4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6" h="499">
                <a:moveTo>
                  <a:pt x="0" y="0"/>
                </a:moveTo>
                <a:lnTo>
                  <a:pt x="136" y="0"/>
                </a:lnTo>
                <a:lnTo>
                  <a:pt x="136" y="499"/>
                </a:lnTo>
                <a:lnTo>
                  <a:pt x="0" y="499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  <a:ln w="9525">
            <a:solidFill>
              <a:srgbClr val="DDDDD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4" name="Line 20"/>
          <p:cNvSpPr>
            <a:spLocks noChangeShapeType="1"/>
          </p:cNvSpPr>
          <p:nvPr/>
        </p:nvSpPr>
        <p:spPr bwMode="auto">
          <a:xfrm>
            <a:off x="1476375" y="4581525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5" name="Line 21"/>
          <p:cNvSpPr>
            <a:spLocks noChangeShapeType="1"/>
          </p:cNvSpPr>
          <p:nvPr/>
        </p:nvSpPr>
        <p:spPr bwMode="auto">
          <a:xfrm>
            <a:off x="1476375" y="5373688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6" name="Line 22"/>
          <p:cNvSpPr>
            <a:spLocks noChangeShapeType="1"/>
          </p:cNvSpPr>
          <p:nvPr/>
        </p:nvSpPr>
        <p:spPr bwMode="auto">
          <a:xfrm flipV="1">
            <a:off x="3482975" y="4581525"/>
            <a:ext cx="225425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7" name="Line 23"/>
          <p:cNvSpPr>
            <a:spLocks noChangeShapeType="1"/>
          </p:cNvSpPr>
          <p:nvPr/>
        </p:nvSpPr>
        <p:spPr bwMode="auto">
          <a:xfrm>
            <a:off x="3492500" y="5373688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8" name="Line 24"/>
          <p:cNvSpPr>
            <a:spLocks noChangeShapeType="1"/>
          </p:cNvSpPr>
          <p:nvPr/>
        </p:nvSpPr>
        <p:spPr bwMode="auto">
          <a:xfrm>
            <a:off x="1692275" y="4581525"/>
            <a:ext cx="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9" name="Line 25"/>
          <p:cNvSpPr>
            <a:spLocks noChangeShapeType="1"/>
          </p:cNvSpPr>
          <p:nvPr/>
        </p:nvSpPr>
        <p:spPr bwMode="auto">
          <a:xfrm>
            <a:off x="3492500" y="4581525"/>
            <a:ext cx="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0" name="Line 26"/>
          <p:cNvSpPr>
            <a:spLocks noChangeShapeType="1"/>
          </p:cNvSpPr>
          <p:nvPr/>
        </p:nvSpPr>
        <p:spPr bwMode="auto">
          <a:xfrm flipH="1">
            <a:off x="3708400" y="4365625"/>
            <a:ext cx="2159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1" name="Line 27"/>
          <p:cNvSpPr>
            <a:spLocks noChangeShapeType="1"/>
          </p:cNvSpPr>
          <p:nvPr/>
        </p:nvSpPr>
        <p:spPr bwMode="auto">
          <a:xfrm flipH="1">
            <a:off x="3708400" y="5157788"/>
            <a:ext cx="2159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2" name="Line 29"/>
          <p:cNvSpPr>
            <a:spLocks noChangeShapeType="1"/>
          </p:cNvSpPr>
          <p:nvPr/>
        </p:nvSpPr>
        <p:spPr bwMode="auto">
          <a:xfrm>
            <a:off x="3708400" y="5157788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3" name="Freeform 30"/>
          <p:cNvSpPr>
            <a:spLocks/>
          </p:cNvSpPr>
          <p:nvPr/>
        </p:nvSpPr>
        <p:spPr bwMode="auto">
          <a:xfrm>
            <a:off x="3708400" y="4365625"/>
            <a:ext cx="287338" cy="792163"/>
          </a:xfrm>
          <a:custGeom>
            <a:avLst/>
            <a:gdLst>
              <a:gd name="T0" fmla="*/ 0 w 136"/>
              <a:gd name="T1" fmla="*/ 0 h 499"/>
              <a:gd name="T2" fmla="*/ 2147483647 w 136"/>
              <a:gd name="T3" fmla="*/ 0 h 499"/>
              <a:gd name="T4" fmla="*/ 2147483647 w 136"/>
              <a:gd name="T5" fmla="*/ 2147483647 h 499"/>
              <a:gd name="T6" fmla="*/ 0 w 136"/>
              <a:gd name="T7" fmla="*/ 2147483647 h 499"/>
              <a:gd name="T8" fmla="*/ 0 w 136"/>
              <a:gd name="T9" fmla="*/ 0 h 4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6"/>
              <a:gd name="T16" fmla="*/ 0 h 499"/>
              <a:gd name="T17" fmla="*/ 136 w 136"/>
              <a:gd name="T18" fmla="*/ 499 h 4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6" h="499">
                <a:moveTo>
                  <a:pt x="0" y="0"/>
                </a:moveTo>
                <a:lnTo>
                  <a:pt x="136" y="0"/>
                </a:lnTo>
                <a:lnTo>
                  <a:pt x="136" y="499"/>
                </a:lnTo>
                <a:lnTo>
                  <a:pt x="0" y="499"/>
                </a:lnTo>
                <a:lnTo>
                  <a:pt x="0" y="0"/>
                </a:lnTo>
                <a:close/>
              </a:path>
            </a:pathLst>
          </a:custGeom>
          <a:solidFill>
            <a:srgbClr val="B6B6B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4" name="Line 28"/>
          <p:cNvSpPr>
            <a:spLocks noChangeShapeType="1"/>
          </p:cNvSpPr>
          <p:nvPr/>
        </p:nvSpPr>
        <p:spPr bwMode="auto">
          <a:xfrm>
            <a:off x="3708400" y="5157788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5" name="Line 32"/>
          <p:cNvSpPr>
            <a:spLocks noChangeShapeType="1"/>
          </p:cNvSpPr>
          <p:nvPr/>
        </p:nvSpPr>
        <p:spPr bwMode="auto">
          <a:xfrm>
            <a:off x="3708400" y="4365625"/>
            <a:ext cx="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6" name="Line 34"/>
          <p:cNvSpPr>
            <a:spLocks noChangeShapeType="1"/>
          </p:cNvSpPr>
          <p:nvPr/>
        </p:nvSpPr>
        <p:spPr bwMode="auto">
          <a:xfrm flipH="1">
            <a:off x="3708400" y="4365625"/>
            <a:ext cx="2159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7" name="Line 35"/>
          <p:cNvSpPr>
            <a:spLocks noChangeShapeType="1"/>
          </p:cNvSpPr>
          <p:nvPr/>
        </p:nvSpPr>
        <p:spPr bwMode="auto">
          <a:xfrm flipH="1">
            <a:off x="3492500" y="5157788"/>
            <a:ext cx="2159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08" name="Oval 36"/>
          <p:cNvSpPr>
            <a:spLocks noChangeArrowheads="1"/>
          </p:cNvSpPr>
          <p:nvPr/>
        </p:nvSpPr>
        <p:spPr bwMode="auto">
          <a:xfrm>
            <a:off x="2124075" y="4508500"/>
            <a:ext cx="1008063" cy="938213"/>
          </a:xfrm>
          <a:prstGeom prst="ellipse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2700000" scaled="1"/>
          </a:gra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0269" name="Oval 42"/>
          <p:cNvSpPr>
            <a:spLocks noChangeArrowheads="1"/>
          </p:cNvSpPr>
          <p:nvPr/>
        </p:nvSpPr>
        <p:spPr bwMode="auto">
          <a:xfrm>
            <a:off x="2124075" y="4508500"/>
            <a:ext cx="1008063" cy="9382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10270" name="Freeform 43"/>
          <p:cNvSpPr>
            <a:spLocks/>
          </p:cNvSpPr>
          <p:nvPr/>
        </p:nvSpPr>
        <p:spPr bwMode="auto">
          <a:xfrm>
            <a:off x="1476375" y="3789363"/>
            <a:ext cx="2447925" cy="215900"/>
          </a:xfrm>
          <a:custGeom>
            <a:avLst/>
            <a:gdLst>
              <a:gd name="T0" fmla="*/ 0 w 1542"/>
              <a:gd name="T1" fmla="*/ 2147483647 h 136"/>
              <a:gd name="T2" fmla="*/ 2147483647 w 1542"/>
              <a:gd name="T3" fmla="*/ 0 h 136"/>
              <a:gd name="T4" fmla="*/ 2147483647 w 1542"/>
              <a:gd name="T5" fmla="*/ 0 h 136"/>
              <a:gd name="T6" fmla="*/ 2147483647 w 1542"/>
              <a:gd name="T7" fmla="*/ 2147483647 h 136"/>
              <a:gd name="T8" fmla="*/ 0 w 1542"/>
              <a:gd name="T9" fmla="*/ 2147483647 h 1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42"/>
              <a:gd name="T16" fmla="*/ 0 h 136"/>
              <a:gd name="T17" fmla="*/ 1542 w 1542"/>
              <a:gd name="T18" fmla="*/ 136 h 1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42" h="136">
                <a:moveTo>
                  <a:pt x="0" y="136"/>
                </a:moveTo>
                <a:lnTo>
                  <a:pt x="136" y="0"/>
                </a:lnTo>
                <a:lnTo>
                  <a:pt x="1542" y="0"/>
                </a:lnTo>
                <a:lnTo>
                  <a:pt x="1406" y="136"/>
                </a:lnTo>
                <a:lnTo>
                  <a:pt x="0" y="13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1" name="Freeform 44"/>
          <p:cNvSpPr>
            <a:spLocks/>
          </p:cNvSpPr>
          <p:nvPr/>
        </p:nvSpPr>
        <p:spPr bwMode="auto">
          <a:xfrm>
            <a:off x="3708400" y="3789363"/>
            <a:ext cx="215900" cy="792162"/>
          </a:xfrm>
          <a:custGeom>
            <a:avLst/>
            <a:gdLst>
              <a:gd name="T0" fmla="*/ 0 w 136"/>
              <a:gd name="T1" fmla="*/ 2147483647 h 499"/>
              <a:gd name="T2" fmla="*/ 0 w 136"/>
              <a:gd name="T3" fmla="*/ 2147483647 h 499"/>
              <a:gd name="T4" fmla="*/ 2147483647 w 136"/>
              <a:gd name="T5" fmla="*/ 0 h 499"/>
              <a:gd name="T6" fmla="*/ 2147483647 w 136"/>
              <a:gd name="T7" fmla="*/ 2147483647 h 499"/>
              <a:gd name="T8" fmla="*/ 0 w 136"/>
              <a:gd name="T9" fmla="*/ 2147483647 h 4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6"/>
              <a:gd name="T16" fmla="*/ 0 h 499"/>
              <a:gd name="T17" fmla="*/ 136 w 136"/>
              <a:gd name="T18" fmla="*/ 499 h 4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6" h="499">
                <a:moveTo>
                  <a:pt x="0" y="499"/>
                </a:moveTo>
                <a:lnTo>
                  <a:pt x="0" y="136"/>
                </a:lnTo>
                <a:lnTo>
                  <a:pt x="136" y="0"/>
                </a:lnTo>
                <a:lnTo>
                  <a:pt x="136" y="363"/>
                </a:lnTo>
                <a:lnTo>
                  <a:pt x="0" y="499"/>
                </a:lnTo>
                <a:close/>
              </a:path>
            </a:pathLst>
          </a:cu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2" name="Freeform 45"/>
          <p:cNvSpPr>
            <a:spLocks/>
          </p:cNvSpPr>
          <p:nvPr/>
        </p:nvSpPr>
        <p:spPr bwMode="auto">
          <a:xfrm>
            <a:off x="3708400" y="5157788"/>
            <a:ext cx="215900" cy="792162"/>
          </a:xfrm>
          <a:custGeom>
            <a:avLst/>
            <a:gdLst>
              <a:gd name="T0" fmla="*/ 0 w 136"/>
              <a:gd name="T1" fmla="*/ 2147483647 h 499"/>
              <a:gd name="T2" fmla="*/ 0 w 136"/>
              <a:gd name="T3" fmla="*/ 2147483647 h 499"/>
              <a:gd name="T4" fmla="*/ 2147483647 w 136"/>
              <a:gd name="T5" fmla="*/ 0 h 499"/>
              <a:gd name="T6" fmla="*/ 2147483647 w 136"/>
              <a:gd name="T7" fmla="*/ 2147483647 h 499"/>
              <a:gd name="T8" fmla="*/ 0 w 136"/>
              <a:gd name="T9" fmla="*/ 2147483647 h 4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6"/>
              <a:gd name="T16" fmla="*/ 0 h 499"/>
              <a:gd name="T17" fmla="*/ 136 w 136"/>
              <a:gd name="T18" fmla="*/ 499 h 4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6" h="499">
                <a:moveTo>
                  <a:pt x="0" y="499"/>
                </a:moveTo>
                <a:lnTo>
                  <a:pt x="0" y="136"/>
                </a:lnTo>
                <a:lnTo>
                  <a:pt x="136" y="0"/>
                </a:lnTo>
                <a:lnTo>
                  <a:pt x="136" y="363"/>
                </a:lnTo>
                <a:lnTo>
                  <a:pt x="0" y="499"/>
                </a:lnTo>
                <a:close/>
              </a:path>
            </a:pathLst>
          </a:custGeom>
          <a:solidFill>
            <a:srgbClr val="DDDDDD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3" name="Freeform 46"/>
          <p:cNvSpPr>
            <a:spLocks/>
          </p:cNvSpPr>
          <p:nvPr/>
        </p:nvSpPr>
        <p:spPr bwMode="auto">
          <a:xfrm>
            <a:off x="3492500" y="5157788"/>
            <a:ext cx="431800" cy="215900"/>
          </a:xfrm>
          <a:custGeom>
            <a:avLst/>
            <a:gdLst>
              <a:gd name="T0" fmla="*/ 0 w 272"/>
              <a:gd name="T1" fmla="*/ 2147483647 h 136"/>
              <a:gd name="T2" fmla="*/ 2147483647 w 272"/>
              <a:gd name="T3" fmla="*/ 0 h 136"/>
              <a:gd name="T4" fmla="*/ 2147483647 w 272"/>
              <a:gd name="T5" fmla="*/ 0 h 136"/>
              <a:gd name="T6" fmla="*/ 2147483647 w 272"/>
              <a:gd name="T7" fmla="*/ 2147483647 h 136"/>
              <a:gd name="T8" fmla="*/ 0 w 272"/>
              <a:gd name="T9" fmla="*/ 2147483647 h 1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2"/>
              <a:gd name="T16" fmla="*/ 0 h 136"/>
              <a:gd name="T17" fmla="*/ 272 w 272"/>
              <a:gd name="T18" fmla="*/ 136 h 1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2" h="136">
                <a:moveTo>
                  <a:pt x="0" y="136"/>
                </a:moveTo>
                <a:lnTo>
                  <a:pt x="136" y="0"/>
                </a:lnTo>
                <a:lnTo>
                  <a:pt x="272" y="0"/>
                </a:lnTo>
                <a:lnTo>
                  <a:pt x="136" y="136"/>
                </a:lnTo>
                <a:lnTo>
                  <a:pt x="0" y="136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4" name="Freeform 48"/>
          <p:cNvSpPr>
            <a:spLocks/>
          </p:cNvSpPr>
          <p:nvPr/>
        </p:nvSpPr>
        <p:spPr bwMode="auto">
          <a:xfrm>
            <a:off x="1476375" y="5157788"/>
            <a:ext cx="215900" cy="215900"/>
          </a:xfrm>
          <a:custGeom>
            <a:avLst/>
            <a:gdLst>
              <a:gd name="T0" fmla="*/ 0 w 136"/>
              <a:gd name="T1" fmla="*/ 2147483647 h 136"/>
              <a:gd name="T2" fmla="*/ 2147483647 w 136"/>
              <a:gd name="T3" fmla="*/ 0 h 136"/>
              <a:gd name="T4" fmla="*/ 2147483647 w 136"/>
              <a:gd name="T5" fmla="*/ 2147483647 h 136"/>
              <a:gd name="T6" fmla="*/ 0 w 136"/>
              <a:gd name="T7" fmla="*/ 2147483647 h 136"/>
              <a:gd name="T8" fmla="*/ 0 60000 65536"/>
              <a:gd name="T9" fmla="*/ 0 60000 65536"/>
              <a:gd name="T10" fmla="*/ 0 60000 65536"/>
              <a:gd name="T11" fmla="*/ 0 60000 65536"/>
              <a:gd name="T12" fmla="*/ 0 w 136"/>
              <a:gd name="T13" fmla="*/ 0 h 136"/>
              <a:gd name="T14" fmla="*/ 136 w 136"/>
              <a:gd name="T15" fmla="*/ 136 h 1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6" h="136">
                <a:moveTo>
                  <a:pt x="0" y="136"/>
                </a:moveTo>
                <a:lnTo>
                  <a:pt x="136" y="0"/>
                </a:lnTo>
                <a:lnTo>
                  <a:pt x="136" y="136"/>
                </a:lnTo>
                <a:lnTo>
                  <a:pt x="0" y="13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23" name="Line 51"/>
          <p:cNvSpPr>
            <a:spLocks noChangeShapeType="1"/>
          </p:cNvSpPr>
          <p:nvPr/>
        </p:nvSpPr>
        <p:spPr bwMode="auto">
          <a:xfrm flipV="1">
            <a:off x="1476375" y="1268413"/>
            <a:ext cx="2519363" cy="273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28" name="Line 56"/>
          <p:cNvSpPr>
            <a:spLocks noChangeShapeType="1"/>
          </p:cNvSpPr>
          <p:nvPr/>
        </p:nvSpPr>
        <p:spPr bwMode="auto">
          <a:xfrm flipV="1">
            <a:off x="3708400" y="3213100"/>
            <a:ext cx="2519363" cy="273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7" name="Freeform 39"/>
          <p:cNvSpPr>
            <a:spLocks/>
          </p:cNvSpPr>
          <p:nvPr/>
        </p:nvSpPr>
        <p:spPr bwMode="auto">
          <a:xfrm>
            <a:off x="2374900" y="4506913"/>
            <a:ext cx="779463" cy="674687"/>
          </a:xfrm>
          <a:custGeom>
            <a:avLst/>
            <a:gdLst>
              <a:gd name="T0" fmla="*/ 2147483647 w 491"/>
              <a:gd name="T1" fmla="*/ 2147483647 h 425"/>
              <a:gd name="T2" fmla="*/ 2147483647 w 491"/>
              <a:gd name="T3" fmla="*/ 2147483647 h 425"/>
              <a:gd name="T4" fmla="*/ 2147483647 w 491"/>
              <a:gd name="T5" fmla="*/ 2147483647 h 425"/>
              <a:gd name="T6" fmla="*/ 2147483647 w 491"/>
              <a:gd name="T7" fmla="*/ 2147483647 h 425"/>
              <a:gd name="T8" fmla="*/ 2147483647 w 491"/>
              <a:gd name="T9" fmla="*/ 2147483647 h 425"/>
              <a:gd name="T10" fmla="*/ 2147483647 w 491"/>
              <a:gd name="T11" fmla="*/ 2147483647 h 425"/>
              <a:gd name="T12" fmla="*/ 2147483647 w 491"/>
              <a:gd name="T13" fmla="*/ 2147483647 h 425"/>
              <a:gd name="T14" fmla="*/ 2147483647 w 491"/>
              <a:gd name="T15" fmla="*/ 2147483647 h 425"/>
              <a:gd name="T16" fmla="*/ 2147483647 w 491"/>
              <a:gd name="T17" fmla="*/ 2147483647 h 425"/>
              <a:gd name="T18" fmla="*/ 2147483647 w 491"/>
              <a:gd name="T19" fmla="*/ 2147483647 h 425"/>
              <a:gd name="T20" fmla="*/ 2147483647 w 491"/>
              <a:gd name="T21" fmla="*/ 2147483647 h 425"/>
              <a:gd name="T22" fmla="*/ 2147483647 w 491"/>
              <a:gd name="T23" fmla="*/ 2147483647 h 425"/>
              <a:gd name="T24" fmla="*/ 2147483647 w 491"/>
              <a:gd name="T25" fmla="*/ 2147483647 h 425"/>
              <a:gd name="T26" fmla="*/ 2147483647 w 491"/>
              <a:gd name="T27" fmla="*/ 2147483647 h 425"/>
              <a:gd name="T28" fmla="*/ 2147483647 w 491"/>
              <a:gd name="T29" fmla="*/ 2147483647 h 425"/>
              <a:gd name="T30" fmla="*/ 2147483647 w 491"/>
              <a:gd name="T31" fmla="*/ 2147483647 h 425"/>
              <a:gd name="T32" fmla="*/ 2147483647 w 491"/>
              <a:gd name="T33" fmla="*/ 2147483647 h 425"/>
              <a:gd name="T34" fmla="*/ 2147483647 w 491"/>
              <a:gd name="T35" fmla="*/ 2147483647 h 425"/>
              <a:gd name="T36" fmla="*/ 2147483647 w 491"/>
              <a:gd name="T37" fmla="*/ 2147483647 h 425"/>
              <a:gd name="T38" fmla="*/ 2147483647 w 491"/>
              <a:gd name="T39" fmla="*/ 2147483647 h 425"/>
              <a:gd name="T40" fmla="*/ 2147483647 w 491"/>
              <a:gd name="T41" fmla="*/ 2147483647 h 425"/>
              <a:gd name="T42" fmla="*/ 2147483647 w 491"/>
              <a:gd name="T43" fmla="*/ 2147483647 h 425"/>
              <a:gd name="T44" fmla="*/ 2147483647 w 491"/>
              <a:gd name="T45" fmla="*/ 2147483647 h 425"/>
              <a:gd name="T46" fmla="*/ 2147483647 w 491"/>
              <a:gd name="T47" fmla="*/ 2147483647 h 425"/>
              <a:gd name="T48" fmla="*/ 2147483647 w 491"/>
              <a:gd name="T49" fmla="*/ 2147483647 h 425"/>
              <a:gd name="T50" fmla="*/ 2147483647 w 491"/>
              <a:gd name="T51" fmla="*/ 2147483647 h 425"/>
              <a:gd name="T52" fmla="*/ 2147483647 w 491"/>
              <a:gd name="T53" fmla="*/ 2147483647 h 425"/>
              <a:gd name="T54" fmla="*/ 2147483647 w 491"/>
              <a:gd name="T55" fmla="*/ 2147483647 h 425"/>
              <a:gd name="T56" fmla="*/ 2147483647 w 491"/>
              <a:gd name="T57" fmla="*/ 2147483647 h 425"/>
              <a:gd name="T58" fmla="*/ 2147483647 w 491"/>
              <a:gd name="T59" fmla="*/ 2147483647 h 425"/>
              <a:gd name="T60" fmla="*/ 2147483647 w 491"/>
              <a:gd name="T61" fmla="*/ 2147483647 h 425"/>
              <a:gd name="T62" fmla="*/ 2147483647 w 491"/>
              <a:gd name="T63" fmla="*/ 2147483647 h 425"/>
              <a:gd name="T64" fmla="*/ 2147483647 w 491"/>
              <a:gd name="T65" fmla="*/ 2147483647 h 42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491"/>
              <a:gd name="T100" fmla="*/ 0 h 425"/>
              <a:gd name="T101" fmla="*/ 491 w 491"/>
              <a:gd name="T102" fmla="*/ 425 h 42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491" h="425">
                <a:moveTo>
                  <a:pt x="458" y="389"/>
                </a:moveTo>
                <a:cubicBezTo>
                  <a:pt x="421" y="397"/>
                  <a:pt x="473" y="384"/>
                  <a:pt x="444" y="397"/>
                </a:cubicBezTo>
                <a:cubicBezTo>
                  <a:pt x="419" y="409"/>
                  <a:pt x="389" y="412"/>
                  <a:pt x="362" y="413"/>
                </a:cubicBezTo>
                <a:cubicBezTo>
                  <a:pt x="329" y="425"/>
                  <a:pt x="278" y="417"/>
                  <a:pt x="248" y="416"/>
                </a:cubicBezTo>
                <a:cubicBezTo>
                  <a:pt x="220" y="405"/>
                  <a:pt x="193" y="389"/>
                  <a:pt x="164" y="378"/>
                </a:cubicBezTo>
                <a:cubicBezTo>
                  <a:pt x="145" y="355"/>
                  <a:pt x="177" y="392"/>
                  <a:pt x="150" y="367"/>
                </a:cubicBezTo>
                <a:cubicBezTo>
                  <a:pt x="137" y="355"/>
                  <a:pt x="128" y="341"/>
                  <a:pt x="112" y="332"/>
                </a:cubicBezTo>
                <a:cubicBezTo>
                  <a:pt x="105" y="323"/>
                  <a:pt x="95" y="316"/>
                  <a:pt x="85" y="310"/>
                </a:cubicBezTo>
                <a:cubicBezTo>
                  <a:pt x="76" y="296"/>
                  <a:pt x="66" y="288"/>
                  <a:pt x="55" y="277"/>
                </a:cubicBezTo>
                <a:cubicBezTo>
                  <a:pt x="51" y="263"/>
                  <a:pt x="47" y="242"/>
                  <a:pt x="36" y="231"/>
                </a:cubicBezTo>
                <a:cubicBezTo>
                  <a:pt x="33" y="217"/>
                  <a:pt x="28" y="203"/>
                  <a:pt x="23" y="190"/>
                </a:cubicBezTo>
                <a:cubicBezTo>
                  <a:pt x="21" y="185"/>
                  <a:pt x="17" y="174"/>
                  <a:pt x="17" y="174"/>
                </a:cubicBezTo>
                <a:cubicBezTo>
                  <a:pt x="13" y="145"/>
                  <a:pt x="15" y="116"/>
                  <a:pt x="9" y="87"/>
                </a:cubicBezTo>
                <a:cubicBezTo>
                  <a:pt x="7" y="66"/>
                  <a:pt x="0" y="56"/>
                  <a:pt x="15" y="44"/>
                </a:cubicBezTo>
                <a:cubicBezTo>
                  <a:pt x="19" y="28"/>
                  <a:pt x="30" y="27"/>
                  <a:pt x="45" y="25"/>
                </a:cubicBezTo>
                <a:cubicBezTo>
                  <a:pt x="69" y="16"/>
                  <a:pt x="76" y="16"/>
                  <a:pt x="107" y="14"/>
                </a:cubicBezTo>
                <a:cubicBezTo>
                  <a:pt x="144" y="0"/>
                  <a:pt x="193" y="10"/>
                  <a:pt x="227" y="11"/>
                </a:cubicBezTo>
                <a:cubicBezTo>
                  <a:pt x="254" y="14"/>
                  <a:pt x="271" y="26"/>
                  <a:pt x="297" y="33"/>
                </a:cubicBezTo>
                <a:cubicBezTo>
                  <a:pt x="308" y="36"/>
                  <a:pt x="322" y="39"/>
                  <a:pt x="333" y="44"/>
                </a:cubicBezTo>
                <a:cubicBezTo>
                  <a:pt x="342" y="48"/>
                  <a:pt x="344" y="54"/>
                  <a:pt x="354" y="57"/>
                </a:cubicBezTo>
                <a:cubicBezTo>
                  <a:pt x="358" y="67"/>
                  <a:pt x="354" y="65"/>
                  <a:pt x="362" y="65"/>
                </a:cubicBezTo>
                <a:cubicBezTo>
                  <a:pt x="370" y="74"/>
                  <a:pt x="386" y="92"/>
                  <a:pt x="386" y="92"/>
                </a:cubicBezTo>
                <a:cubicBezTo>
                  <a:pt x="392" y="98"/>
                  <a:pt x="399" y="100"/>
                  <a:pt x="406" y="106"/>
                </a:cubicBezTo>
                <a:cubicBezTo>
                  <a:pt x="407" y="115"/>
                  <a:pt x="406" y="124"/>
                  <a:pt x="409" y="133"/>
                </a:cubicBezTo>
                <a:cubicBezTo>
                  <a:pt x="410" y="136"/>
                  <a:pt x="417" y="139"/>
                  <a:pt x="417" y="136"/>
                </a:cubicBezTo>
                <a:cubicBezTo>
                  <a:pt x="417" y="130"/>
                  <a:pt x="407" y="129"/>
                  <a:pt x="403" y="125"/>
                </a:cubicBezTo>
                <a:cubicBezTo>
                  <a:pt x="396" y="107"/>
                  <a:pt x="396" y="102"/>
                  <a:pt x="411" y="120"/>
                </a:cubicBezTo>
                <a:cubicBezTo>
                  <a:pt x="418" y="138"/>
                  <a:pt x="413" y="132"/>
                  <a:pt x="422" y="142"/>
                </a:cubicBezTo>
                <a:cubicBezTo>
                  <a:pt x="429" y="161"/>
                  <a:pt x="423" y="155"/>
                  <a:pt x="436" y="163"/>
                </a:cubicBezTo>
                <a:cubicBezTo>
                  <a:pt x="438" y="172"/>
                  <a:pt x="444" y="176"/>
                  <a:pt x="447" y="185"/>
                </a:cubicBezTo>
                <a:cubicBezTo>
                  <a:pt x="449" y="213"/>
                  <a:pt x="456" y="240"/>
                  <a:pt x="471" y="264"/>
                </a:cubicBezTo>
                <a:cubicBezTo>
                  <a:pt x="470" y="304"/>
                  <a:pt x="491" y="357"/>
                  <a:pt x="460" y="383"/>
                </a:cubicBezTo>
                <a:cubicBezTo>
                  <a:pt x="458" y="392"/>
                  <a:pt x="458" y="394"/>
                  <a:pt x="458" y="389"/>
                </a:cubicBezTo>
                <a:close/>
              </a:path>
            </a:pathLst>
          </a:cu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8" name="Oval 59"/>
          <p:cNvSpPr>
            <a:spLocks noChangeArrowheads="1"/>
          </p:cNvSpPr>
          <p:nvPr/>
        </p:nvSpPr>
        <p:spPr bwMode="auto">
          <a:xfrm>
            <a:off x="2124075" y="4508500"/>
            <a:ext cx="1008063" cy="9382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10279" name="Arc 38"/>
          <p:cNvSpPr>
            <a:spLocks/>
          </p:cNvSpPr>
          <p:nvPr/>
        </p:nvSpPr>
        <p:spPr bwMode="auto">
          <a:xfrm rot="17463948" flipH="1">
            <a:off x="2459038" y="4402137"/>
            <a:ext cx="598488" cy="881063"/>
          </a:xfrm>
          <a:custGeom>
            <a:avLst/>
            <a:gdLst>
              <a:gd name="T0" fmla="*/ 2147483647 w 21600"/>
              <a:gd name="T1" fmla="*/ 0 h 35812"/>
              <a:gd name="T2" fmla="*/ 2147483647 w 21600"/>
              <a:gd name="T3" fmla="*/ 2147483647 h 35812"/>
              <a:gd name="T4" fmla="*/ 0 w 21600"/>
              <a:gd name="T5" fmla="*/ 2147483647 h 35812"/>
              <a:gd name="T6" fmla="*/ 0 60000 65536"/>
              <a:gd name="T7" fmla="*/ 0 60000 65536"/>
              <a:gd name="T8" fmla="*/ 0 60000 65536"/>
              <a:gd name="T9" fmla="*/ 0 w 21600"/>
              <a:gd name="T10" fmla="*/ 0 h 35812"/>
              <a:gd name="T11" fmla="*/ 21600 w 21600"/>
              <a:gd name="T12" fmla="*/ 35812 h 358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5812" fill="none" extrusionOk="0">
                <a:moveTo>
                  <a:pt x="6478" y="0"/>
                </a:moveTo>
                <a:cubicBezTo>
                  <a:pt x="15478" y="2830"/>
                  <a:pt x="21600" y="11172"/>
                  <a:pt x="21600" y="20606"/>
                </a:cubicBezTo>
                <a:cubicBezTo>
                  <a:pt x="21600" y="26301"/>
                  <a:pt x="19350" y="31766"/>
                  <a:pt x="15340" y="35811"/>
                </a:cubicBezTo>
              </a:path>
              <a:path w="21600" h="35812" stroke="0" extrusionOk="0">
                <a:moveTo>
                  <a:pt x="6478" y="0"/>
                </a:moveTo>
                <a:cubicBezTo>
                  <a:pt x="15478" y="2830"/>
                  <a:pt x="21600" y="11172"/>
                  <a:pt x="21600" y="20606"/>
                </a:cubicBezTo>
                <a:cubicBezTo>
                  <a:pt x="21600" y="26301"/>
                  <a:pt x="19350" y="31766"/>
                  <a:pt x="15340" y="35811"/>
                </a:cubicBezTo>
                <a:lnTo>
                  <a:pt x="0" y="20606"/>
                </a:lnTo>
                <a:lnTo>
                  <a:pt x="6478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32" name="Line 60"/>
          <p:cNvSpPr>
            <a:spLocks noChangeShapeType="1"/>
          </p:cNvSpPr>
          <p:nvPr/>
        </p:nvSpPr>
        <p:spPr bwMode="auto">
          <a:xfrm flipH="1">
            <a:off x="2419350" y="4522788"/>
            <a:ext cx="334963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54" name="Line 82"/>
          <p:cNvSpPr>
            <a:spLocks noChangeShapeType="1"/>
          </p:cNvSpPr>
          <p:nvPr/>
        </p:nvSpPr>
        <p:spPr bwMode="auto">
          <a:xfrm flipV="1">
            <a:off x="2916238" y="2636838"/>
            <a:ext cx="107950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56" name="Line 84"/>
          <p:cNvSpPr>
            <a:spLocks noChangeShapeType="1"/>
          </p:cNvSpPr>
          <p:nvPr/>
        </p:nvSpPr>
        <p:spPr bwMode="auto">
          <a:xfrm flipV="1">
            <a:off x="2195513" y="1844675"/>
            <a:ext cx="1800225" cy="1944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57" name="Line 85"/>
          <p:cNvSpPr>
            <a:spLocks noChangeShapeType="1"/>
          </p:cNvSpPr>
          <p:nvPr/>
        </p:nvSpPr>
        <p:spPr bwMode="auto">
          <a:xfrm flipV="1">
            <a:off x="2411413" y="1844675"/>
            <a:ext cx="1800225" cy="1944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60" name="Line 88"/>
          <p:cNvSpPr>
            <a:spLocks noChangeShapeType="1"/>
          </p:cNvSpPr>
          <p:nvPr/>
        </p:nvSpPr>
        <p:spPr bwMode="auto">
          <a:xfrm flipV="1">
            <a:off x="2124075" y="4508500"/>
            <a:ext cx="503238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63" name="Line 91"/>
          <p:cNvSpPr>
            <a:spLocks noChangeShapeType="1"/>
          </p:cNvSpPr>
          <p:nvPr/>
        </p:nvSpPr>
        <p:spPr bwMode="auto">
          <a:xfrm flipV="1">
            <a:off x="5156200" y="4300538"/>
            <a:ext cx="71438" cy="73025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64" name="Line 92"/>
          <p:cNvSpPr>
            <a:spLocks noChangeShapeType="1"/>
          </p:cNvSpPr>
          <p:nvPr/>
        </p:nvSpPr>
        <p:spPr bwMode="auto">
          <a:xfrm flipV="1">
            <a:off x="4419600" y="4221163"/>
            <a:ext cx="144463" cy="144462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65" name="Line 93"/>
          <p:cNvSpPr>
            <a:spLocks noChangeShapeType="1"/>
          </p:cNvSpPr>
          <p:nvPr/>
        </p:nvSpPr>
        <p:spPr bwMode="auto">
          <a:xfrm flipV="1">
            <a:off x="4572000" y="3573463"/>
            <a:ext cx="71438" cy="73025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66" name="Line 94"/>
          <p:cNvSpPr>
            <a:spLocks noChangeShapeType="1"/>
          </p:cNvSpPr>
          <p:nvPr/>
        </p:nvSpPr>
        <p:spPr bwMode="auto">
          <a:xfrm flipV="1">
            <a:off x="4471988" y="3482975"/>
            <a:ext cx="71437" cy="73025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67" name="Line 95"/>
          <p:cNvSpPr>
            <a:spLocks noChangeShapeType="1"/>
          </p:cNvSpPr>
          <p:nvPr/>
        </p:nvSpPr>
        <p:spPr bwMode="auto">
          <a:xfrm flipV="1">
            <a:off x="4716463" y="4203700"/>
            <a:ext cx="71437" cy="73025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68" name="Line 96"/>
          <p:cNvSpPr>
            <a:spLocks noChangeShapeType="1"/>
          </p:cNvSpPr>
          <p:nvPr/>
        </p:nvSpPr>
        <p:spPr bwMode="auto">
          <a:xfrm flipV="1">
            <a:off x="2760663" y="3351213"/>
            <a:ext cx="71437" cy="73025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69" name="Line 97"/>
          <p:cNvSpPr>
            <a:spLocks noChangeShapeType="1"/>
          </p:cNvSpPr>
          <p:nvPr/>
        </p:nvSpPr>
        <p:spPr bwMode="auto">
          <a:xfrm flipV="1">
            <a:off x="2501900" y="3386138"/>
            <a:ext cx="71438" cy="73025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70" name="Line 98"/>
          <p:cNvSpPr>
            <a:spLocks noChangeShapeType="1"/>
          </p:cNvSpPr>
          <p:nvPr/>
        </p:nvSpPr>
        <p:spPr bwMode="auto">
          <a:xfrm flipV="1">
            <a:off x="2124075" y="3213100"/>
            <a:ext cx="71438" cy="73025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71" name="Line 99"/>
          <p:cNvSpPr>
            <a:spLocks noChangeShapeType="1"/>
          </p:cNvSpPr>
          <p:nvPr/>
        </p:nvSpPr>
        <p:spPr bwMode="auto">
          <a:xfrm flipV="1">
            <a:off x="3409950" y="3421063"/>
            <a:ext cx="71438" cy="73025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72" name="Line 100"/>
          <p:cNvSpPr>
            <a:spLocks noChangeShapeType="1"/>
          </p:cNvSpPr>
          <p:nvPr/>
        </p:nvSpPr>
        <p:spPr bwMode="auto">
          <a:xfrm flipV="1">
            <a:off x="3203575" y="3411538"/>
            <a:ext cx="71438" cy="73025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73" name="Line 101"/>
          <p:cNvSpPr>
            <a:spLocks noChangeShapeType="1"/>
          </p:cNvSpPr>
          <p:nvPr/>
        </p:nvSpPr>
        <p:spPr bwMode="auto">
          <a:xfrm flipV="1">
            <a:off x="3660775" y="3284538"/>
            <a:ext cx="71438" cy="73025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74" name="Line 102"/>
          <p:cNvSpPr>
            <a:spLocks noChangeShapeType="1"/>
          </p:cNvSpPr>
          <p:nvPr/>
        </p:nvSpPr>
        <p:spPr bwMode="auto">
          <a:xfrm flipV="1">
            <a:off x="3668713" y="3500438"/>
            <a:ext cx="71437" cy="73025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75" name="Line 103"/>
          <p:cNvSpPr>
            <a:spLocks noChangeShapeType="1"/>
          </p:cNvSpPr>
          <p:nvPr/>
        </p:nvSpPr>
        <p:spPr bwMode="auto">
          <a:xfrm flipV="1">
            <a:off x="4211638" y="3375025"/>
            <a:ext cx="71437" cy="73025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24" name="Line 52"/>
          <p:cNvSpPr>
            <a:spLocks noChangeShapeType="1"/>
          </p:cNvSpPr>
          <p:nvPr/>
        </p:nvSpPr>
        <p:spPr bwMode="auto">
          <a:xfrm flipV="1">
            <a:off x="3708400" y="1844675"/>
            <a:ext cx="2519363" cy="273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25" name="Line 53"/>
          <p:cNvSpPr>
            <a:spLocks noChangeShapeType="1"/>
          </p:cNvSpPr>
          <p:nvPr/>
        </p:nvSpPr>
        <p:spPr bwMode="auto">
          <a:xfrm flipV="1">
            <a:off x="3708400" y="2636838"/>
            <a:ext cx="2519363" cy="273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26" name="Line 54"/>
          <p:cNvSpPr>
            <a:spLocks noChangeShapeType="1"/>
          </p:cNvSpPr>
          <p:nvPr/>
        </p:nvSpPr>
        <p:spPr bwMode="auto">
          <a:xfrm flipV="1">
            <a:off x="3492500" y="2636838"/>
            <a:ext cx="2519363" cy="273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55" name="Line 83"/>
          <p:cNvSpPr>
            <a:spLocks noChangeShapeType="1"/>
          </p:cNvSpPr>
          <p:nvPr/>
        </p:nvSpPr>
        <p:spPr bwMode="auto">
          <a:xfrm flipV="1">
            <a:off x="3132138" y="2636838"/>
            <a:ext cx="107950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58" name="Line 86"/>
          <p:cNvSpPr>
            <a:spLocks noChangeShapeType="1"/>
          </p:cNvSpPr>
          <p:nvPr/>
        </p:nvSpPr>
        <p:spPr bwMode="auto">
          <a:xfrm flipV="1">
            <a:off x="3276600" y="2276475"/>
            <a:ext cx="1366838" cy="151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80" name="Freeform 108"/>
          <p:cNvSpPr>
            <a:spLocks/>
          </p:cNvSpPr>
          <p:nvPr/>
        </p:nvSpPr>
        <p:spPr bwMode="auto">
          <a:xfrm>
            <a:off x="3995738" y="1268413"/>
            <a:ext cx="2233612" cy="1949450"/>
          </a:xfrm>
          <a:custGeom>
            <a:avLst/>
            <a:gdLst>
              <a:gd name="T0" fmla="*/ 0 w 1407"/>
              <a:gd name="T1" fmla="*/ 0 h 1228"/>
              <a:gd name="T2" fmla="*/ 2147483647 w 1407"/>
              <a:gd name="T3" fmla="*/ 0 h 1228"/>
              <a:gd name="T4" fmla="*/ 2147483647 w 1407"/>
              <a:gd name="T5" fmla="*/ 2147483647 h 1228"/>
              <a:gd name="T6" fmla="*/ 2147483647 w 1407"/>
              <a:gd name="T7" fmla="*/ 2147483647 h 1228"/>
              <a:gd name="T8" fmla="*/ 2147483647 w 1407"/>
              <a:gd name="T9" fmla="*/ 2147483647 h 1228"/>
              <a:gd name="T10" fmla="*/ 2147483647 w 1407"/>
              <a:gd name="T11" fmla="*/ 2147483647 h 1228"/>
              <a:gd name="T12" fmla="*/ 2147483647 w 1407"/>
              <a:gd name="T13" fmla="*/ 2147483647 h 1228"/>
              <a:gd name="T14" fmla="*/ 0 w 1407"/>
              <a:gd name="T15" fmla="*/ 2147483647 h 1228"/>
              <a:gd name="T16" fmla="*/ 0 w 1407"/>
              <a:gd name="T17" fmla="*/ 2147483647 h 1228"/>
              <a:gd name="T18" fmla="*/ 2147483647 w 1407"/>
              <a:gd name="T19" fmla="*/ 2147483647 h 1228"/>
              <a:gd name="T20" fmla="*/ 2147483647 w 1407"/>
              <a:gd name="T21" fmla="*/ 2147483647 h 1228"/>
              <a:gd name="T22" fmla="*/ 0 w 1407"/>
              <a:gd name="T23" fmla="*/ 2147483647 h 1228"/>
              <a:gd name="T24" fmla="*/ 0 w 1407"/>
              <a:gd name="T25" fmla="*/ 0 h 122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407"/>
              <a:gd name="T40" fmla="*/ 0 h 1228"/>
              <a:gd name="T41" fmla="*/ 1407 w 1407"/>
              <a:gd name="T42" fmla="*/ 1228 h 122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407" h="1228">
                <a:moveTo>
                  <a:pt x="0" y="0"/>
                </a:moveTo>
                <a:lnTo>
                  <a:pt x="1407" y="0"/>
                </a:lnTo>
                <a:lnTo>
                  <a:pt x="1407" y="364"/>
                </a:lnTo>
                <a:lnTo>
                  <a:pt x="1266" y="364"/>
                </a:lnTo>
                <a:lnTo>
                  <a:pt x="1266" y="864"/>
                </a:lnTo>
                <a:lnTo>
                  <a:pt x="1402" y="864"/>
                </a:lnTo>
                <a:lnTo>
                  <a:pt x="1402" y="1228"/>
                </a:lnTo>
                <a:lnTo>
                  <a:pt x="0" y="1228"/>
                </a:lnTo>
                <a:lnTo>
                  <a:pt x="0" y="853"/>
                </a:lnTo>
                <a:lnTo>
                  <a:pt x="136" y="853"/>
                </a:lnTo>
                <a:lnTo>
                  <a:pt x="136" y="364"/>
                </a:lnTo>
                <a:lnTo>
                  <a:pt x="0" y="364"/>
                </a:lnTo>
                <a:lnTo>
                  <a:pt x="0" y="0"/>
                </a:lnTo>
                <a:close/>
              </a:path>
            </a:pathLst>
          </a:custGeom>
          <a:solidFill>
            <a:srgbClr val="FF6600">
              <a:alpha val="30196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81" name="Oval 109"/>
          <p:cNvSpPr>
            <a:spLocks noChangeArrowheads="1"/>
          </p:cNvSpPr>
          <p:nvPr/>
        </p:nvSpPr>
        <p:spPr bwMode="auto">
          <a:xfrm>
            <a:off x="4610100" y="1798638"/>
            <a:ext cx="1008063" cy="93821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3127" name="Line 55"/>
          <p:cNvSpPr>
            <a:spLocks noChangeShapeType="1"/>
          </p:cNvSpPr>
          <p:nvPr/>
        </p:nvSpPr>
        <p:spPr bwMode="auto">
          <a:xfrm flipV="1">
            <a:off x="3708400" y="1268413"/>
            <a:ext cx="2519363" cy="273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59" name="Line 87"/>
          <p:cNvSpPr>
            <a:spLocks noChangeShapeType="1"/>
          </p:cNvSpPr>
          <p:nvPr/>
        </p:nvSpPr>
        <p:spPr bwMode="auto">
          <a:xfrm flipV="1">
            <a:off x="3924300" y="2301875"/>
            <a:ext cx="1693863" cy="1847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07" name="Text Box 111"/>
          <p:cNvSpPr txBox="1">
            <a:spLocks noChangeArrowheads="1"/>
          </p:cNvSpPr>
          <p:nvPr/>
        </p:nvSpPr>
        <p:spPr bwMode="auto">
          <a:xfrm>
            <a:off x="4275138" y="4437063"/>
            <a:ext cx="4868862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i="1"/>
              <a:t> </a:t>
            </a:r>
            <a:r>
              <a:rPr lang="ru-RU" altLang="ru-RU" sz="2000" i="1"/>
              <a:t>Вертикальную плоскость проекций (</a:t>
            </a:r>
            <a:r>
              <a:rPr lang="en-US" altLang="ru-RU" sz="2000" i="1"/>
              <a:t>V</a:t>
            </a:r>
            <a:r>
              <a:rPr lang="ru-RU" altLang="ru-RU" sz="2000" i="1"/>
              <a:t>), расположенную перед зрителем, называют </a:t>
            </a:r>
            <a:r>
              <a:rPr lang="ru-RU" altLang="ru-RU" sz="2000" b="1" i="1"/>
              <a:t>фронтальной</a:t>
            </a:r>
            <a:r>
              <a:rPr lang="ru-RU" altLang="ru-RU" sz="2000" i="1"/>
              <a:t>.  Чтобы построить проекцию предмета, проведем через вершины и точки отверстий предмета проецирующие лучи, перпендикулярные плоскости </a:t>
            </a:r>
            <a:r>
              <a:rPr lang="en-US" altLang="ru-RU" sz="2000" b="1" i="1"/>
              <a:t>V</a:t>
            </a:r>
            <a:endParaRPr lang="ru-RU" altLang="ru-RU" sz="2000" i="1"/>
          </a:p>
        </p:txBody>
      </p:sp>
      <p:pic>
        <p:nvPicPr>
          <p:cNvPr id="10308" name="Picture 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2275" y="23813"/>
            <a:ext cx="4441825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9" grpId="0" animBg="1"/>
      <p:bldP spid="3123" grpId="0" animBg="1"/>
      <p:bldP spid="3128" grpId="0" animBg="1"/>
      <p:bldP spid="3132" grpId="0" animBg="1"/>
      <p:bldP spid="3154" grpId="0" animBg="1"/>
      <p:bldP spid="3156" grpId="0" animBg="1"/>
      <p:bldP spid="3157" grpId="0" animBg="1"/>
      <p:bldP spid="3160" grpId="0" animBg="1"/>
      <p:bldP spid="3163" grpId="0" animBg="1"/>
      <p:bldP spid="3164" grpId="0" animBg="1"/>
      <p:bldP spid="3165" grpId="0" animBg="1"/>
      <p:bldP spid="3166" grpId="0" animBg="1"/>
      <p:bldP spid="3167" grpId="0" animBg="1"/>
      <p:bldP spid="3168" grpId="0" animBg="1"/>
      <p:bldP spid="3169" grpId="0" animBg="1"/>
      <p:bldP spid="3170" grpId="0" animBg="1"/>
      <p:bldP spid="3171" grpId="0" animBg="1"/>
      <p:bldP spid="3172" grpId="0" animBg="1"/>
      <p:bldP spid="3173" grpId="0" animBg="1"/>
      <p:bldP spid="3174" grpId="0" animBg="1"/>
      <p:bldP spid="3175" grpId="0" animBg="1"/>
      <p:bldP spid="3124" grpId="0" animBg="1"/>
      <p:bldP spid="3125" grpId="0" animBg="1"/>
      <p:bldP spid="3126" grpId="0" animBg="1"/>
      <p:bldP spid="3155" grpId="0" animBg="1"/>
      <p:bldP spid="3158" grpId="0" animBg="1"/>
      <p:bldP spid="3180" grpId="0" animBg="1"/>
      <p:bldP spid="3181" grpId="0" animBg="1"/>
      <p:bldP spid="3127" grpId="0" animBg="1"/>
      <p:bldP spid="315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969696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252088" dir="2454863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ru-RU" altLang="ru-RU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79488" y="333375"/>
            <a:ext cx="7561262" cy="512763"/>
          </a:xfrm>
          <a:effectLst>
            <a:outerShdw dist="35921" dir="2700000" algn="ctr" rotWithShape="0">
              <a:schemeClr val="bg1"/>
            </a:outerShdw>
          </a:effectLst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800" b="1" i="1" dirty="0">
                <a:solidFill>
                  <a:srgbClr val="292929"/>
                </a:solidFill>
              </a:rPr>
              <a:t>Фронтальная проекция</a:t>
            </a:r>
          </a:p>
        </p:txBody>
      </p:sp>
      <p:sp>
        <p:nvSpPr>
          <p:cNvPr id="10244" name="Freeform 6"/>
          <p:cNvSpPr>
            <a:spLocks/>
          </p:cNvSpPr>
          <p:nvPr/>
        </p:nvSpPr>
        <p:spPr bwMode="auto">
          <a:xfrm>
            <a:off x="2636838" y="1179513"/>
            <a:ext cx="4319587" cy="3643312"/>
          </a:xfrm>
          <a:custGeom>
            <a:avLst/>
            <a:gdLst>
              <a:gd name="T0" fmla="*/ 0 w 2177"/>
              <a:gd name="T1" fmla="*/ 2147483646 h 1510"/>
              <a:gd name="T2" fmla="*/ 0 w 2177"/>
              <a:gd name="T3" fmla="*/ 0 h 1510"/>
              <a:gd name="T4" fmla="*/ 2147483646 w 2177"/>
              <a:gd name="T5" fmla="*/ 0 h 1510"/>
              <a:gd name="T6" fmla="*/ 2147483646 w 2177"/>
              <a:gd name="T7" fmla="*/ 2147483646 h 1510"/>
              <a:gd name="T8" fmla="*/ 2147483646 w 2177"/>
              <a:gd name="T9" fmla="*/ 2147483646 h 1510"/>
              <a:gd name="T10" fmla="*/ 2147483646 w 2177"/>
              <a:gd name="T11" fmla="*/ 2147483646 h 1510"/>
              <a:gd name="T12" fmla="*/ 2147483646 w 2177"/>
              <a:gd name="T13" fmla="*/ 2147483646 h 1510"/>
              <a:gd name="T14" fmla="*/ 2147483646 w 2177"/>
              <a:gd name="T15" fmla="*/ 2147483646 h 1510"/>
              <a:gd name="T16" fmla="*/ 2147483646 w 2177"/>
              <a:gd name="T17" fmla="*/ 2147483646 h 1510"/>
              <a:gd name="T18" fmla="*/ 0 w 2177"/>
              <a:gd name="T19" fmla="*/ 2147483646 h 151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177" h="1510">
                <a:moveTo>
                  <a:pt x="0" y="1497"/>
                </a:moveTo>
                <a:lnTo>
                  <a:pt x="0" y="0"/>
                </a:lnTo>
                <a:lnTo>
                  <a:pt x="2177" y="0"/>
                </a:lnTo>
                <a:lnTo>
                  <a:pt x="2177" y="1451"/>
                </a:lnTo>
                <a:cubicBezTo>
                  <a:pt x="2123" y="1397"/>
                  <a:pt x="2060" y="1479"/>
                  <a:pt x="2002" y="1482"/>
                </a:cubicBezTo>
                <a:cubicBezTo>
                  <a:pt x="1893" y="1487"/>
                  <a:pt x="1785" y="1488"/>
                  <a:pt x="1676" y="1491"/>
                </a:cubicBezTo>
                <a:cubicBezTo>
                  <a:pt x="1424" y="1487"/>
                  <a:pt x="1211" y="1510"/>
                  <a:pt x="979" y="1457"/>
                </a:cubicBezTo>
                <a:cubicBezTo>
                  <a:pt x="852" y="1390"/>
                  <a:pt x="807" y="1434"/>
                  <a:pt x="601" y="1439"/>
                </a:cubicBezTo>
                <a:cubicBezTo>
                  <a:pt x="480" y="1450"/>
                  <a:pt x="362" y="1473"/>
                  <a:pt x="240" y="1482"/>
                </a:cubicBezTo>
                <a:cubicBezTo>
                  <a:pt x="121" y="1500"/>
                  <a:pt x="200" y="1490"/>
                  <a:pt x="0" y="149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269" name="Freeform 8"/>
          <p:cNvSpPr>
            <a:spLocks/>
          </p:cNvSpPr>
          <p:nvPr/>
        </p:nvSpPr>
        <p:spPr bwMode="auto">
          <a:xfrm>
            <a:off x="3635375" y="1844675"/>
            <a:ext cx="2305050" cy="2087563"/>
          </a:xfrm>
          <a:custGeom>
            <a:avLst/>
            <a:gdLst>
              <a:gd name="T0" fmla="*/ 0 w 1406"/>
              <a:gd name="T1" fmla="*/ 2147483647 h 1225"/>
              <a:gd name="T2" fmla="*/ 0 w 1406"/>
              <a:gd name="T3" fmla="*/ 2147483647 h 1225"/>
              <a:gd name="T4" fmla="*/ 2147483647 w 1406"/>
              <a:gd name="T5" fmla="*/ 2147483647 h 1225"/>
              <a:gd name="T6" fmla="*/ 2147483647 w 1406"/>
              <a:gd name="T7" fmla="*/ 2147483647 h 1225"/>
              <a:gd name="T8" fmla="*/ 0 w 1406"/>
              <a:gd name="T9" fmla="*/ 2147483647 h 1225"/>
              <a:gd name="T10" fmla="*/ 0 w 1406"/>
              <a:gd name="T11" fmla="*/ 0 h 1225"/>
              <a:gd name="T12" fmla="*/ 2147483647 w 1406"/>
              <a:gd name="T13" fmla="*/ 0 h 1225"/>
              <a:gd name="T14" fmla="*/ 2147483647 w 1406"/>
              <a:gd name="T15" fmla="*/ 2147483647 h 1225"/>
              <a:gd name="T16" fmla="*/ 2147483647 w 1406"/>
              <a:gd name="T17" fmla="*/ 2147483647 h 1225"/>
              <a:gd name="T18" fmla="*/ 2147483647 w 1406"/>
              <a:gd name="T19" fmla="*/ 2147483647 h 1225"/>
              <a:gd name="T20" fmla="*/ 2147483647 w 1406"/>
              <a:gd name="T21" fmla="*/ 2147483647 h 1225"/>
              <a:gd name="T22" fmla="*/ 2147483647 w 1406"/>
              <a:gd name="T23" fmla="*/ 2147483647 h 1225"/>
              <a:gd name="T24" fmla="*/ 0 w 1406"/>
              <a:gd name="T25" fmla="*/ 2147483647 h 122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406"/>
              <a:gd name="T40" fmla="*/ 0 h 1225"/>
              <a:gd name="T41" fmla="*/ 1406 w 1406"/>
              <a:gd name="T42" fmla="*/ 1225 h 122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406" h="1225">
                <a:moveTo>
                  <a:pt x="0" y="1225"/>
                </a:moveTo>
                <a:lnTo>
                  <a:pt x="0" y="862"/>
                </a:lnTo>
                <a:lnTo>
                  <a:pt x="136" y="862"/>
                </a:lnTo>
                <a:lnTo>
                  <a:pt x="136" y="363"/>
                </a:lnTo>
                <a:lnTo>
                  <a:pt x="0" y="363"/>
                </a:lnTo>
                <a:lnTo>
                  <a:pt x="0" y="0"/>
                </a:lnTo>
                <a:lnTo>
                  <a:pt x="1406" y="0"/>
                </a:lnTo>
                <a:lnTo>
                  <a:pt x="1406" y="363"/>
                </a:lnTo>
                <a:lnTo>
                  <a:pt x="1270" y="363"/>
                </a:lnTo>
                <a:lnTo>
                  <a:pt x="1270" y="862"/>
                </a:lnTo>
                <a:lnTo>
                  <a:pt x="1406" y="862"/>
                </a:lnTo>
                <a:lnTo>
                  <a:pt x="1406" y="1225"/>
                </a:lnTo>
                <a:lnTo>
                  <a:pt x="0" y="1225"/>
                </a:lnTo>
                <a:close/>
              </a:path>
            </a:pathLst>
          </a:custGeom>
          <a:solidFill>
            <a:schemeClr val="bg1">
              <a:alpha val="43137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0" name="Oval 9"/>
          <p:cNvSpPr>
            <a:spLocks noChangeArrowheads="1"/>
          </p:cNvSpPr>
          <p:nvPr/>
        </p:nvSpPr>
        <p:spPr bwMode="auto">
          <a:xfrm rot="-123108">
            <a:off x="4284663" y="2349500"/>
            <a:ext cx="1008062" cy="97313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11271" name="Line 10"/>
          <p:cNvSpPr>
            <a:spLocks noChangeShapeType="1"/>
          </p:cNvSpPr>
          <p:nvPr/>
        </p:nvSpPr>
        <p:spPr bwMode="auto">
          <a:xfrm>
            <a:off x="4787900" y="1628775"/>
            <a:ext cx="0" cy="2447925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2" name="Line 11"/>
          <p:cNvSpPr>
            <a:spLocks noChangeShapeType="1"/>
          </p:cNvSpPr>
          <p:nvPr/>
        </p:nvSpPr>
        <p:spPr bwMode="auto">
          <a:xfrm>
            <a:off x="4140200" y="2852738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3" name="Text Box 13"/>
          <p:cNvSpPr txBox="1">
            <a:spLocks noChangeArrowheads="1"/>
          </p:cNvSpPr>
          <p:nvPr/>
        </p:nvSpPr>
        <p:spPr bwMode="auto">
          <a:xfrm>
            <a:off x="2771775" y="1412875"/>
            <a:ext cx="433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ru-RU" b="1"/>
              <a:t>V</a:t>
            </a:r>
            <a:endParaRPr lang="ru-RU" altLang="ru-RU" b="1"/>
          </a:p>
        </p:txBody>
      </p:sp>
      <p:sp>
        <p:nvSpPr>
          <p:cNvPr id="11274" name="Line 18"/>
          <p:cNvSpPr>
            <a:spLocks noChangeShapeType="1"/>
          </p:cNvSpPr>
          <p:nvPr/>
        </p:nvSpPr>
        <p:spPr bwMode="auto">
          <a:xfrm flipV="1">
            <a:off x="5219700" y="1628775"/>
            <a:ext cx="5048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5" name="Line 19"/>
          <p:cNvSpPr>
            <a:spLocks noChangeShapeType="1"/>
          </p:cNvSpPr>
          <p:nvPr/>
        </p:nvSpPr>
        <p:spPr bwMode="auto">
          <a:xfrm>
            <a:off x="5724525" y="1628775"/>
            <a:ext cx="503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5724525" y="1341438"/>
            <a:ext cx="503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ru-RU" sz="1600" i="1">
                <a:solidFill>
                  <a:srgbClr val="FF0000"/>
                </a:solidFill>
              </a:rPr>
              <a:t>S</a:t>
            </a:r>
            <a:r>
              <a:rPr lang="en-US" altLang="ru-RU" sz="1600" i="1"/>
              <a:t> </a:t>
            </a:r>
            <a:r>
              <a:rPr lang="en-US" altLang="ru-RU" sz="1600" i="1">
                <a:solidFill>
                  <a:srgbClr val="FF0000"/>
                </a:solidFill>
              </a:rPr>
              <a:t>6</a:t>
            </a:r>
            <a:endParaRPr lang="ru-RU" altLang="ru-RU" sz="1600" i="1">
              <a:solidFill>
                <a:srgbClr val="FF0000"/>
              </a:solidFill>
            </a:endParaRPr>
          </a:p>
        </p:txBody>
      </p:sp>
      <p:sp>
        <p:nvSpPr>
          <p:cNvPr id="11277" name="Oval 21"/>
          <p:cNvSpPr>
            <a:spLocks noChangeArrowheads="1"/>
          </p:cNvSpPr>
          <p:nvPr/>
        </p:nvSpPr>
        <p:spPr bwMode="auto">
          <a:xfrm>
            <a:off x="5148263" y="2060575"/>
            <a:ext cx="71437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11278" name="Text Box 17"/>
          <p:cNvSpPr txBox="1">
            <a:spLocks noChangeArrowheads="1"/>
          </p:cNvSpPr>
          <p:nvPr/>
        </p:nvSpPr>
        <p:spPr bwMode="auto">
          <a:xfrm>
            <a:off x="1195388" y="4822825"/>
            <a:ext cx="7129462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i="1"/>
              <a:t> </a:t>
            </a:r>
            <a:r>
              <a:rPr lang="ru-RU" altLang="ru-RU" sz="2400" i="1"/>
              <a:t>По полученной проекции мы можем судить о двух измерениях предмета – высоте и ширине. Чтобы по такому изображению можно было судить о форме плоской детали, его дополняют указанием толщины (</a:t>
            </a:r>
            <a:r>
              <a:rPr lang="en-US" altLang="ru-RU" sz="2400" b="1" i="1"/>
              <a:t>S</a:t>
            </a:r>
            <a:r>
              <a:rPr lang="ru-RU" altLang="ru-RU" sz="2400" i="1"/>
              <a:t>) детали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5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4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1" descr="http://img.megatorrents.kz/graphic/images/2011/January/11/3ADC_4D2C3A17.jpg">
            <a:hlinkClick r:id="rId2" tooltip="http://img.megatorrents.kz/share.php?id=3ADC_4D2C3A17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2492375"/>
            <a:ext cx="3960813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5450" y="260350"/>
            <a:ext cx="8261350" cy="15843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dirty="0" smtClean="0"/>
              <a:t>Установите соответствие главных видов, обозначенных цифрами, деталям, обозначенным буквами, и запишите ответ в тетради </a:t>
            </a:r>
            <a:br>
              <a:rPr lang="ru-RU" sz="2000" dirty="0" smtClean="0"/>
            </a:br>
            <a:r>
              <a:rPr lang="ru-RU" sz="2000" dirty="0" smtClean="0"/>
              <a:t>(в виде таблицы).</a:t>
            </a:r>
            <a:r>
              <a:rPr lang="ru-RU" sz="2000" b="1" dirty="0" smtClean="0"/>
              <a:t> </a:t>
            </a:r>
            <a:endParaRPr lang="ru-RU" sz="2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716463" y="2492375"/>
          <a:ext cx="4056112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8056"/>
                <a:gridCol w="2028056"/>
              </a:tblGrid>
              <a:tr h="22419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изображения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Детали</a:t>
                      </a:r>
                      <a:endParaRPr lang="ru-RU" dirty="0"/>
                    </a:p>
                  </a:txBody>
                  <a:tcPr/>
                </a:tc>
              </a:tr>
              <a:tr h="224195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24195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195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195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969696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252088" dir="2454863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ru-RU" altLang="ru-RU"/>
          </a:p>
        </p:txBody>
      </p:sp>
      <p:pic>
        <p:nvPicPr>
          <p:cNvPr id="13315" name="Picture 2" descr="C9F4_4D2C3A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5600" y="2019300"/>
            <a:ext cx="8382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177800" y="98425"/>
            <a:ext cx="8763000" cy="166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altLang="ru-RU" sz="2800" i="1">
                <a:cs typeface="Times New Roman" pitchFamily="18" charset="0"/>
              </a:rPr>
              <a:t>Проанализируйте геометрическую форму </a:t>
            </a:r>
            <a:endParaRPr lang="en-US" altLang="ru-RU" sz="2800" i="1">
              <a:cs typeface="Times New Roman" pitchFamily="18" charset="0"/>
            </a:endParaRPr>
          </a:p>
          <a:p>
            <a:pPr algn="ctr"/>
            <a:r>
              <a:rPr lang="ru-RU" altLang="ru-RU" sz="2800" i="1">
                <a:cs typeface="Times New Roman" pitchFamily="18" charset="0"/>
              </a:rPr>
              <a:t>детали на фронтальной</a:t>
            </a:r>
            <a:r>
              <a:rPr lang="en-US" altLang="ru-RU" sz="2800" i="1">
                <a:cs typeface="Times New Roman" pitchFamily="18" charset="0"/>
              </a:rPr>
              <a:t> </a:t>
            </a:r>
            <a:r>
              <a:rPr lang="ru-RU" altLang="ru-RU" sz="2800" i="1">
                <a:cs typeface="Times New Roman" pitchFamily="18" charset="0"/>
              </a:rPr>
              <a:t>проекции и</a:t>
            </a:r>
            <a:r>
              <a:rPr lang="en-US" altLang="ru-RU" sz="2800" i="1">
                <a:cs typeface="Times New Roman" pitchFamily="18" charset="0"/>
              </a:rPr>
              <a:t>  </a:t>
            </a:r>
            <a:r>
              <a:rPr lang="ru-RU" altLang="ru-RU" sz="2800" i="1">
                <a:cs typeface="Times New Roman" pitchFamily="18" charset="0"/>
              </a:rPr>
              <a:t>найдите эту деталь среди наглядных изображений.</a:t>
            </a:r>
            <a:endParaRPr lang="ru-RU" altLang="ru-RU" sz="2800"/>
          </a:p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969696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252088" dir="2454863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ru-RU" altLang="ru-RU"/>
          </a:p>
        </p:txBody>
      </p:sp>
      <p:pic>
        <p:nvPicPr>
          <p:cNvPr id="14339" name="Picture 2" descr="C9F4_4D2C3A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924175"/>
            <a:ext cx="7548562" cy="377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179388" y="476250"/>
            <a:ext cx="87630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 i="1"/>
              <a:t>Вывод: </a:t>
            </a:r>
            <a:r>
              <a:rPr lang="ru-RU" sz="2000" i="1"/>
              <a:t>все 6 деталей имеют одинаковую фронтальную проекцию. Значит, одна проекция не всегда дает полное представление о форме и конструкции детали. </a:t>
            </a:r>
            <a:r>
              <a:rPr lang="ru-RU" sz="2000" b="1" i="1"/>
              <a:t/>
            </a:r>
            <a:br>
              <a:rPr lang="ru-RU" sz="2000" b="1" i="1"/>
            </a:br>
            <a:r>
              <a:rPr lang="ru-RU" sz="2000" b="1" i="1"/>
              <a:t>- Какой выход из этой ситуации? (Посмотреть на деталь с другой стороны). </a:t>
            </a:r>
            <a:br>
              <a:rPr lang="ru-RU" sz="2000" b="1" i="1"/>
            </a:br>
            <a:r>
              <a:rPr lang="ru-RU" sz="2000" i="1"/>
              <a:t>Появилась потребность применения ещё одной плоскости проекций. </a:t>
            </a:r>
          </a:p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1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969696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252088" dir="2454863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ru-RU" altLang="ru-RU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93775" y="188913"/>
            <a:ext cx="7561263" cy="431800"/>
          </a:xfrm>
          <a:effectLst>
            <a:outerShdw dist="35921" dir="2700000" algn="ctr" rotWithShape="0">
              <a:schemeClr val="bg1"/>
            </a:outerShdw>
          </a:effectLst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800" b="1" i="1" dirty="0">
                <a:solidFill>
                  <a:srgbClr val="292929"/>
                </a:solidFill>
              </a:rPr>
              <a:t>Прямоугольное проецирование</a:t>
            </a:r>
          </a:p>
        </p:txBody>
      </p:sp>
      <p:sp>
        <p:nvSpPr>
          <p:cNvPr id="15364" name="Freeform 4"/>
          <p:cNvSpPr>
            <a:spLocks/>
          </p:cNvSpPr>
          <p:nvPr/>
        </p:nvSpPr>
        <p:spPr bwMode="auto">
          <a:xfrm rot="10800000">
            <a:off x="1476375" y="765175"/>
            <a:ext cx="3600450" cy="2879725"/>
          </a:xfrm>
          <a:custGeom>
            <a:avLst/>
            <a:gdLst>
              <a:gd name="T0" fmla="*/ 0 w 2177"/>
              <a:gd name="T1" fmla="*/ 2147483647 h 1510"/>
              <a:gd name="T2" fmla="*/ 0 w 2177"/>
              <a:gd name="T3" fmla="*/ 0 h 1510"/>
              <a:gd name="T4" fmla="*/ 2147483647 w 2177"/>
              <a:gd name="T5" fmla="*/ 0 h 1510"/>
              <a:gd name="T6" fmla="*/ 2147483647 w 2177"/>
              <a:gd name="T7" fmla="*/ 2147483647 h 1510"/>
              <a:gd name="T8" fmla="*/ 2147483647 w 2177"/>
              <a:gd name="T9" fmla="*/ 2147483647 h 1510"/>
              <a:gd name="T10" fmla="*/ 2147483647 w 2177"/>
              <a:gd name="T11" fmla="*/ 2147483647 h 1510"/>
              <a:gd name="T12" fmla="*/ 2147483647 w 2177"/>
              <a:gd name="T13" fmla="*/ 2147483647 h 1510"/>
              <a:gd name="T14" fmla="*/ 2147483647 w 2177"/>
              <a:gd name="T15" fmla="*/ 2147483647 h 1510"/>
              <a:gd name="T16" fmla="*/ 2147483647 w 2177"/>
              <a:gd name="T17" fmla="*/ 2147483647 h 1510"/>
              <a:gd name="T18" fmla="*/ 0 w 2177"/>
              <a:gd name="T19" fmla="*/ 2147483647 h 151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177"/>
              <a:gd name="T31" fmla="*/ 0 h 1510"/>
              <a:gd name="T32" fmla="*/ 2177 w 2177"/>
              <a:gd name="T33" fmla="*/ 1510 h 151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77" h="1510">
                <a:moveTo>
                  <a:pt x="0" y="1497"/>
                </a:moveTo>
                <a:lnTo>
                  <a:pt x="0" y="0"/>
                </a:lnTo>
                <a:lnTo>
                  <a:pt x="2177" y="0"/>
                </a:lnTo>
                <a:lnTo>
                  <a:pt x="2177" y="1451"/>
                </a:lnTo>
                <a:cubicBezTo>
                  <a:pt x="2123" y="1397"/>
                  <a:pt x="2060" y="1479"/>
                  <a:pt x="2002" y="1482"/>
                </a:cubicBezTo>
                <a:cubicBezTo>
                  <a:pt x="1893" y="1487"/>
                  <a:pt x="1785" y="1488"/>
                  <a:pt x="1676" y="1491"/>
                </a:cubicBezTo>
                <a:cubicBezTo>
                  <a:pt x="1424" y="1487"/>
                  <a:pt x="1211" y="1510"/>
                  <a:pt x="979" y="1457"/>
                </a:cubicBezTo>
                <a:cubicBezTo>
                  <a:pt x="852" y="1390"/>
                  <a:pt x="807" y="1434"/>
                  <a:pt x="601" y="1439"/>
                </a:cubicBezTo>
                <a:cubicBezTo>
                  <a:pt x="480" y="1450"/>
                  <a:pt x="362" y="1473"/>
                  <a:pt x="240" y="1482"/>
                </a:cubicBezTo>
                <a:cubicBezTo>
                  <a:pt x="121" y="1500"/>
                  <a:pt x="200" y="1490"/>
                  <a:pt x="0" y="1497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5" name="Freeform 10"/>
          <p:cNvSpPr>
            <a:spLocks/>
          </p:cNvSpPr>
          <p:nvPr/>
        </p:nvSpPr>
        <p:spPr bwMode="auto">
          <a:xfrm>
            <a:off x="1476375" y="3644900"/>
            <a:ext cx="5327650" cy="1512888"/>
          </a:xfrm>
          <a:custGeom>
            <a:avLst/>
            <a:gdLst>
              <a:gd name="T0" fmla="*/ 0 w 3354"/>
              <a:gd name="T1" fmla="*/ 0 h 1226"/>
              <a:gd name="T2" fmla="*/ 2147483647 w 3354"/>
              <a:gd name="T3" fmla="*/ 2147483647 h 1226"/>
              <a:gd name="T4" fmla="*/ 2147483647 w 3354"/>
              <a:gd name="T5" fmla="*/ 2147483647 h 1226"/>
              <a:gd name="T6" fmla="*/ 2147483647 w 3354"/>
              <a:gd name="T7" fmla="*/ 2147483647 h 1226"/>
              <a:gd name="T8" fmla="*/ 2147483647 w 3354"/>
              <a:gd name="T9" fmla="*/ 2147483647 h 1226"/>
              <a:gd name="T10" fmla="*/ 2147483647 w 3354"/>
              <a:gd name="T11" fmla="*/ 2147483647 h 1226"/>
              <a:gd name="T12" fmla="*/ 2147483647 w 3354"/>
              <a:gd name="T13" fmla="*/ 2147483647 h 1226"/>
              <a:gd name="T14" fmla="*/ 2147483647 w 3354"/>
              <a:gd name="T15" fmla="*/ 2147483647 h 1226"/>
              <a:gd name="T16" fmla="*/ 2147483647 w 3354"/>
              <a:gd name="T17" fmla="*/ 2147483647 h 1226"/>
              <a:gd name="T18" fmla="*/ 2147483647 w 3354"/>
              <a:gd name="T19" fmla="*/ 2147483647 h 1226"/>
              <a:gd name="T20" fmla="*/ 2147483647 w 3354"/>
              <a:gd name="T21" fmla="*/ 2147483647 h 1226"/>
              <a:gd name="T22" fmla="*/ 2147483647 w 3354"/>
              <a:gd name="T23" fmla="*/ 2147483647 h 1226"/>
              <a:gd name="T24" fmla="*/ 2147483647 w 3354"/>
              <a:gd name="T25" fmla="*/ 2147483647 h 1226"/>
              <a:gd name="T26" fmla="*/ 2147483647 w 3354"/>
              <a:gd name="T27" fmla="*/ 0 h 1226"/>
              <a:gd name="T28" fmla="*/ 0 w 3354"/>
              <a:gd name="T29" fmla="*/ 0 h 122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354"/>
              <a:gd name="T46" fmla="*/ 0 h 1226"/>
              <a:gd name="T47" fmla="*/ 3354 w 3354"/>
              <a:gd name="T48" fmla="*/ 1226 h 122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354" h="1226">
                <a:moveTo>
                  <a:pt x="0" y="0"/>
                </a:moveTo>
                <a:lnTo>
                  <a:pt x="1134" y="1225"/>
                </a:lnTo>
                <a:cubicBezTo>
                  <a:pt x="1163" y="1226"/>
                  <a:pt x="1185" y="1206"/>
                  <a:pt x="1208" y="1205"/>
                </a:cubicBezTo>
                <a:cubicBezTo>
                  <a:pt x="1311" y="1198"/>
                  <a:pt x="1415" y="1200"/>
                  <a:pt x="1518" y="1198"/>
                </a:cubicBezTo>
                <a:cubicBezTo>
                  <a:pt x="1572" y="1176"/>
                  <a:pt x="1608" y="1169"/>
                  <a:pt x="1662" y="1154"/>
                </a:cubicBezTo>
                <a:cubicBezTo>
                  <a:pt x="1928" y="1163"/>
                  <a:pt x="2122" y="1166"/>
                  <a:pt x="2404" y="1162"/>
                </a:cubicBezTo>
                <a:cubicBezTo>
                  <a:pt x="2509" y="1154"/>
                  <a:pt x="2616" y="1143"/>
                  <a:pt x="2720" y="1169"/>
                </a:cubicBezTo>
                <a:cubicBezTo>
                  <a:pt x="2797" y="1166"/>
                  <a:pt x="2888" y="1173"/>
                  <a:pt x="2965" y="1147"/>
                </a:cubicBezTo>
                <a:cubicBezTo>
                  <a:pt x="3063" y="1152"/>
                  <a:pt x="3156" y="1163"/>
                  <a:pt x="3253" y="1169"/>
                </a:cubicBezTo>
                <a:cubicBezTo>
                  <a:pt x="3345" y="1162"/>
                  <a:pt x="3311" y="1162"/>
                  <a:pt x="3354" y="1162"/>
                </a:cubicBezTo>
                <a:cubicBezTo>
                  <a:pt x="3314" y="1099"/>
                  <a:pt x="3255" y="1055"/>
                  <a:pt x="3203" y="1003"/>
                </a:cubicBezTo>
                <a:cubicBezTo>
                  <a:pt x="3175" y="975"/>
                  <a:pt x="3149" y="938"/>
                  <a:pt x="3116" y="917"/>
                </a:cubicBezTo>
                <a:cubicBezTo>
                  <a:pt x="3111" y="910"/>
                  <a:pt x="3102" y="895"/>
                  <a:pt x="3102" y="895"/>
                </a:cubicBezTo>
                <a:lnTo>
                  <a:pt x="226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6" name="Text Box 11"/>
          <p:cNvSpPr txBox="1">
            <a:spLocks noChangeArrowheads="1"/>
          </p:cNvSpPr>
          <p:nvPr/>
        </p:nvSpPr>
        <p:spPr bwMode="auto">
          <a:xfrm>
            <a:off x="1547813" y="981075"/>
            <a:ext cx="433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ru-RU" b="1"/>
              <a:t>V</a:t>
            </a:r>
            <a:endParaRPr lang="ru-RU" altLang="ru-RU" b="1"/>
          </a:p>
        </p:txBody>
      </p:sp>
      <p:sp>
        <p:nvSpPr>
          <p:cNvPr id="15367" name="Text Box 19"/>
          <p:cNvSpPr txBox="1">
            <a:spLocks noChangeArrowheads="1"/>
          </p:cNvSpPr>
          <p:nvPr/>
        </p:nvSpPr>
        <p:spPr bwMode="auto">
          <a:xfrm>
            <a:off x="3203575" y="4724400"/>
            <a:ext cx="371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b="1"/>
              <a:t>Н</a:t>
            </a:r>
          </a:p>
        </p:txBody>
      </p:sp>
      <p:sp>
        <p:nvSpPr>
          <p:cNvPr id="15368" name="Freeform 33"/>
          <p:cNvSpPr>
            <a:spLocks/>
          </p:cNvSpPr>
          <p:nvPr/>
        </p:nvSpPr>
        <p:spPr bwMode="auto">
          <a:xfrm>
            <a:off x="4140200" y="1844675"/>
            <a:ext cx="1152525" cy="576263"/>
          </a:xfrm>
          <a:custGeom>
            <a:avLst/>
            <a:gdLst>
              <a:gd name="T0" fmla="*/ 2147483647 w 681"/>
              <a:gd name="T1" fmla="*/ 2147483647 h 317"/>
              <a:gd name="T2" fmla="*/ 0 w 681"/>
              <a:gd name="T3" fmla="*/ 0 h 317"/>
              <a:gd name="T4" fmla="*/ 2147483647 w 681"/>
              <a:gd name="T5" fmla="*/ 0 h 317"/>
              <a:gd name="T6" fmla="*/ 2147483647 w 681"/>
              <a:gd name="T7" fmla="*/ 2147483647 h 317"/>
              <a:gd name="T8" fmla="*/ 2147483647 w 681"/>
              <a:gd name="T9" fmla="*/ 2147483647 h 3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1"/>
              <a:gd name="T16" fmla="*/ 0 h 317"/>
              <a:gd name="T17" fmla="*/ 681 w 681"/>
              <a:gd name="T18" fmla="*/ 317 h 3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1" h="317">
                <a:moveTo>
                  <a:pt x="408" y="317"/>
                </a:moveTo>
                <a:lnTo>
                  <a:pt x="0" y="0"/>
                </a:lnTo>
                <a:lnTo>
                  <a:pt x="272" y="0"/>
                </a:lnTo>
                <a:lnTo>
                  <a:pt x="681" y="317"/>
                </a:lnTo>
                <a:lnTo>
                  <a:pt x="408" y="317"/>
                </a:lnTo>
                <a:close/>
              </a:path>
            </a:pathLst>
          </a:custGeom>
          <a:solidFill>
            <a:srgbClr val="FFFDB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9" name="Line 40"/>
          <p:cNvSpPr>
            <a:spLocks noChangeShapeType="1"/>
          </p:cNvSpPr>
          <p:nvPr/>
        </p:nvSpPr>
        <p:spPr bwMode="auto">
          <a:xfrm>
            <a:off x="3851275" y="3213100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0" name="Line 42"/>
          <p:cNvSpPr>
            <a:spLocks noChangeShapeType="1"/>
          </p:cNvSpPr>
          <p:nvPr/>
        </p:nvSpPr>
        <p:spPr bwMode="auto">
          <a:xfrm>
            <a:off x="3348038" y="3213100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1" name="Line 43"/>
          <p:cNvSpPr>
            <a:spLocks noChangeShapeType="1"/>
          </p:cNvSpPr>
          <p:nvPr/>
        </p:nvSpPr>
        <p:spPr bwMode="auto">
          <a:xfrm>
            <a:off x="3563938" y="34290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2" name="Line 45"/>
          <p:cNvSpPr>
            <a:spLocks noChangeShapeType="1"/>
          </p:cNvSpPr>
          <p:nvPr/>
        </p:nvSpPr>
        <p:spPr bwMode="auto">
          <a:xfrm>
            <a:off x="3132138" y="2997200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3" name="Line 46"/>
          <p:cNvSpPr>
            <a:spLocks noChangeShapeType="1"/>
          </p:cNvSpPr>
          <p:nvPr/>
        </p:nvSpPr>
        <p:spPr bwMode="auto">
          <a:xfrm>
            <a:off x="3132138" y="3357563"/>
            <a:ext cx="21590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4" name="Line 47"/>
          <p:cNvSpPr>
            <a:spLocks noChangeShapeType="1"/>
          </p:cNvSpPr>
          <p:nvPr/>
        </p:nvSpPr>
        <p:spPr bwMode="auto">
          <a:xfrm>
            <a:off x="3348038" y="32131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5" name="Line 49"/>
          <p:cNvSpPr>
            <a:spLocks noChangeShapeType="1"/>
          </p:cNvSpPr>
          <p:nvPr/>
        </p:nvSpPr>
        <p:spPr bwMode="auto">
          <a:xfrm>
            <a:off x="3132138" y="2997200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6" name="Line 50"/>
          <p:cNvSpPr>
            <a:spLocks noChangeShapeType="1"/>
          </p:cNvSpPr>
          <p:nvPr/>
        </p:nvSpPr>
        <p:spPr bwMode="auto">
          <a:xfrm>
            <a:off x="3132138" y="29972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7" name="Line 51"/>
          <p:cNvSpPr>
            <a:spLocks noChangeShapeType="1"/>
          </p:cNvSpPr>
          <p:nvPr/>
        </p:nvSpPr>
        <p:spPr bwMode="auto">
          <a:xfrm>
            <a:off x="3348038" y="35734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8" name="Line 52"/>
          <p:cNvSpPr>
            <a:spLocks noChangeShapeType="1"/>
          </p:cNvSpPr>
          <p:nvPr/>
        </p:nvSpPr>
        <p:spPr bwMode="auto">
          <a:xfrm>
            <a:off x="3563938" y="3789363"/>
            <a:ext cx="21590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9" name="Freeform 54"/>
          <p:cNvSpPr>
            <a:spLocks/>
          </p:cNvSpPr>
          <p:nvPr/>
        </p:nvSpPr>
        <p:spPr bwMode="auto">
          <a:xfrm>
            <a:off x="4140200" y="1844675"/>
            <a:ext cx="719138" cy="1800225"/>
          </a:xfrm>
          <a:custGeom>
            <a:avLst/>
            <a:gdLst>
              <a:gd name="T0" fmla="*/ 0 w 408"/>
              <a:gd name="T1" fmla="*/ 2147483647 h 998"/>
              <a:gd name="T2" fmla="*/ 2147483647 w 408"/>
              <a:gd name="T3" fmla="*/ 2147483647 h 998"/>
              <a:gd name="T4" fmla="*/ 2147483647 w 408"/>
              <a:gd name="T5" fmla="*/ 2147483647 h 998"/>
              <a:gd name="T6" fmla="*/ 0 w 408"/>
              <a:gd name="T7" fmla="*/ 0 h 998"/>
              <a:gd name="T8" fmla="*/ 0 w 408"/>
              <a:gd name="T9" fmla="*/ 2147483647 h 9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8"/>
              <a:gd name="T16" fmla="*/ 0 h 998"/>
              <a:gd name="T17" fmla="*/ 408 w 408"/>
              <a:gd name="T18" fmla="*/ 998 h 9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8" h="998">
                <a:moveTo>
                  <a:pt x="0" y="635"/>
                </a:moveTo>
                <a:lnTo>
                  <a:pt x="408" y="998"/>
                </a:lnTo>
                <a:lnTo>
                  <a:pt x="408" y="317"/>
                </a:lnTo>
                <a:lnTo>
                  <a:pt x="0" y="0"/>
                </a:lnTo>
                <a:lnTo>
                  <a:pt x="0" y="635"/>
                </a:lnTo>
                <a:close/>
              </a:path>
            </a:pathLst>
          </a:custGeom>
          <a:solidFill>
            <a:srgbClr val="B3FFB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0" name="Line 55"/>
          <p:cNvSpPr>
            <a:spLocks noChangeShapeType="1"/>
          </p:cNvSpPr>
          <p:nvPr/>
        </p:nvSpPr>
        <p:spPr bwMode="auto">
          <a:xfrm>
            <a:off x="3851275" y="32131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1" name="Freeform 57"/>
          <p:cNvSpPr>
            <a:spLocks/>
          </p:cNvSpPr>
          <p:nvPr/>
        </p:nvSpPr>
        <p:spPr bwMode="auto">
          <a:xfrm>
            <a:off x="3132138" y="2997200"/>
            <a:ext cx="215900" cy="576263"/>
          </a:xfrm>
          <a:custGeom>
            <a:avLst/>
            <a:gdLst>
              <a:gd name="T0" fmla="*/ 0 w 136"/>
              <a:gd name="T1" fmla="*/ 2147483647 h 363"/>
              <a:gd name="T2" fmla="*/ 0 w 136"/>
              <a:gd name="T3" fmla="*/ 0 h 363"/>
              <a:gd name="T4" fmla="*/ 2147483647 w 136"/>
              <a:gd name="T5" fmla="*/ 2147483647 h 363"/>
              <a:gd name="T6" fmla="*/ 2147483647 w 136"/>
              <a:gd name="T7" fmla="*/ 2147483647 h 363"/>
              <a:gd name="T8" fmla="*/ 0 w 136"/>
              <a:gd name="T9" fmla="*/ 2147483647 h 3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6"/>
              <a:gd name="T16" fmla="*/ 0 h 363"/>
              <a:gd name="T17" fmla="*/ 136 w 136"/>
              <a:gd name="T18" fmla="*/ 363 h 3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6" h="363">
                <a:moveTo>
                  <a:pt x="0" y="227"/>
                </a:moveTo>
                <a:lnTo>
                  <a:pt x="0" y="0"/>
                </a:lnTo>
                <a:lnTo>
                  <a:pt x="136" y="136"/>
                </a:lnTo>
                <a:lnTo>
                  <a:pt x="136" y="363"/>
                </a:lnTo>
                <a:lnTo>
                  <a:pt x="0" y="227"/>
                </a:lnTo>
                <a:close/>
              </a:path>
            </a:pathLst>
          </a:custGeom>
          <a:solidFill>
            <a:srgbClr val="B3FFB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2" name="Freeform 58"/>
          <p:cNvSpPr>
            <a:spLocks/>
          </p:cNvSpPr>
          <p:nvPr/>
        </p:nvSpPr>
        <p:spPr bwMode="auto">
          <a:xfrm>
            <a:off x="3563938" y="3429000"/>
            <a:ext cx="215900" cy="576263"/>
          </a:xfrm>
          <a:custGeom>
            <a:avLst/>
            <a:gdLst>
              <a:gd name="T0" fmla="*/ 0 w 136"/>
              <a:gd name="T1" fmla="*/ 2147483647 h 363"/>
              <a:gd name="T2" fmla="*/ 0 w 136"/>
              <a:gd name="T3" fmla="*/ 0 h 363"/>
              <a:gd name="T4" fmla="*/ 2147483647 w 136"/>
              <a:gd name="T5" fmla="*/ 2147483647 h 363"/>
              <a:gd name="T6" fmla="*/ 2147483647 w 136"/>
              <a:gd name="T7" fmla="*/ 2147483647 h 363"/>
              <a:gd name="T8" fmla="*/ 0 w 136"/>
              <a:gd name="T9" fmla="*/ 2147483647 h 3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6"/>
              <a:gd name="T16" fmla="*/ 0 h 363"/>
              <a:gd name="T17" fmla="*/ 136 w 136"/>
              <a:gd name="T18" fmla="*/ 363 h 3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6" h="363">
                <a:moveTo>
                  <a:pt x="0" y="227"/>
                </a:moveTo>
                <a:lnTo>
                  <a:pt x="0" y="0"/>
                </a:lnTo>
                <a:lnTo>
                  <a:pt x="136" y="136"/>
                </a:lnTo>
                <a:lnTo>
                  <a:pt x="136" y="363"/>
                </a:lnTo>
                <a:lnTo>
                  <a:pt x="0" y="227"/>
                </a:lnTo>
                <a:close/>
              </a:path>
            </a:pathLst>
          </a:custGeom>
          <a:solidFill>
            <a:srgbClr val="B3FFB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3" name="Freeform 62"/>
          <p:cNvSpPr>
            <a:spLocks/>
          </p:cNvSpPr>
          <p:nvPr/>
        </p:nvSpPr>
        <p:spPr bwMode="auto">
          <a:xfrm>
            <a:off x="3779838" y="2420938"/>
            <a:ext cx="1512887" cy="1584325"/>
          </a:xfrm>
          <a:custGeom>
            <a:avLst/>
            <a:gdLst>
              <a:gd name="T0" fmla="*/ 0 w 953"/>
              <a:gd name="T1" fmla="*/ 2147483647 h 998"/>
              <a:gd name="T2" fmla="*/ 2147483647 w 953"/>
              <a:gd name="T3" fmla="*/ 2147483647 h 998"/>
              <a:gd name="T4" fmla="*/ 2147483647 w 953"/>
              <a:gd name="T5" fmla="*/ 0 h 998"/>
              <a:gd name="T6" fmla="*/ 2147483647 w 953"/>
              <a:gd name="T7" fmla="*/ 0 h 998"/>
              <a:gd name="T8" fmla="*/ 2147483647 w 953"/>
              <a:gd name="T9" fmla="*/ 2147483647 h 998"/>
              <a:gd name="T10" fmla="*/ 0 w 953"/>
              <a:gd name="T11" fmla="*/ 2147483647 h 998"/>
              <a:gd name="T12" fmla="*/ 0 w 953"/>
              <a:gd name="T13" fmla="*/ 2147483647 h 99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53"/>
              <a:gd name="T22" fmla="*/ 0 h 998"/>
              <a:gd name="T23" fmla="*/ 953 w 953"/>
              <a:gd name="T24" fmla="*/ 998 h 99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53" h="998">
                <a:moveTo>
                  <a:pt x="0" y="771"/>
                </a:moveTo>
                <a:lnTo>
                  <a:pt x="680" y="771"/>
                </a:lnTo>
                <a:lnTo>
                  <a:pt x="680" y="0"/>
                </a:lnTo>
                <a:lnTo>
                  <a:pt x="953" y="0"/>
                </a:lnTo>
                <a:lnTo>
                  <a:pt x="953" y="998"/>
                </a:lnTo>
                <a:lnTo>
                  <a:pt x="0" y="998"/>
                </a:lnTo>
                <a:lnTo>
                  <a:pt x="0" y="771"/>
                </a:lnTo>
                <a:close/>
              </a:path>
            </a:pathLst>
          </a:custGeom>
          <a:solidFill>
            <a:srgbClr val="FFAA7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4" name="Freeform 63"/>
          <p:cNvSpPr>
            <a:spLocks/>
          </p:cNvSpPr>
          <p:nvPr/>
        </p:nvSpPr>
        <p:spPr bwMode="auto">
          <a:xfrm>
            <a:off x="3348038" y="3213100"/>
            <a:ext cx="503237" cy="360363"/>
          </a:xfrm>
          <a:custGeom>
            <a:avLst/>
            <a:gdLst>
              <a:gd name="T0" fmla="*/ 0 w 317"/>
              <a:gd name="T1" fmla="*/ 2147483647 h 227"/>
              <a:gd name="T2" fmla="*/ 0 w 317"/>
              <a:gd name="T3" fmla="*/ 0 h 227"/>
              <a:gd name="T4" fmla="*/ 2147483647 w 317"/>
              <a:gd name="T5" fmla="*/ 0 h 227"/>
              <a:gd name="T6" fmla="*/ 2147483647 w 317"/>
              <a:gd name="T7" fmla="*/ 2147483647 h 227"/>
              <a:gd name="T8" fmla="*/ 2147483647 w 317"/>
              <a:gd name="T9" fmla="*/ 2147483647 h 227"/>
              <a:gd name="T10" fmla="*/ 2147483647 w 317"/>
              <a:gd name="T11" fmla="*/ 2147483647 h 227"/>
              <a:gd name="T12" fmla="*/ 0 w 317"/>
              <a:gd name="T13" fmla="*/ 2147483647 h 22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17"/>
              <a:gd name="T22" fmla="*/ 0 h 227"/>
              <a:gd name="T23" fmla="*/ 317 w 317"/>
              <a:gd name="T24" fmla="*/ 227 h 22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17" h="227">
                <a:moveTo>
                  <a:pt x="0" y="227"/>
                </a:moveTo>
                <a:lnTo>
                  <a:pt x="0" y="0"/>
                </a:lnTo>
                <a:lnTo>
                  <a:pt x="317" y="0"/>
                </a:lnTo>
                <a:lnTo>
                  <a:pt x="317" y="136"/>
                </a:lnTo>
                <a:lnTo>
                  <a:pt x="136" y="136"/>
                </a:lnTo>
                <a:lnTo>
                  <a:pt x="136" y="227"/>
                </a:lnTo>
                <a:lnTo>
                  <a:pt x="0" y="227"/>
                </a:lnTo>
                <a:close/>
              </a:path>
            </a:pathLst>
          </a:custGeom>
          <a:solidFill>
            <a:srgbClr val="FFAA7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5" name="Oval 32"/>
          <p:cNvSpPr>
            <a:spLocks noChangeArrowheads="1"/>
          </p:cNvSpPr>
          <p:nvPr/>
        </p:nvSpPr>
        <p:spPr bwMode="auto">
          <a:xfrm rot="-1372110">
            <a:off x="4341813" y="2408238"/>
            <a:ext cx="300037" cy="647700"/>
          </a:xfrm>
          <a:prstGeom prst="ellipse">
            <a:avLst/>
          </a:prstGeom>
          <a:gradFill rotWithShape="1">
            <a:gsLst>
              <a:gs pos="0">
                <a:srgbClr val="FFAA71"/>
              </a:gs>
              <a:gs pos="100000">
                <a:srgbClr val="FFFDBD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15386" name="Freeform 64"/>
          <p:cNvSpPr>
            <a:spLocks/>
          </p:cNvSpPr>
          <p:nvPr/>
        </p:nvSpPr>
        <p:spPr bwMode="auto">
          <a:xfrm>
            <a:off x="3851275" y="3213100"/>
            <a:ext cx="215900" cy="215900"/>
          </a:xfrm>
          <a:custGeom>
            <a:avLst/>
            <a:gdLst>
              <a:gd name="T0" fmla="*/ 0 w 136"/>
              <a:gd name="T1" fmla="*/ 2147483647 h 136"/>
              <a:gd name="T2" fmla="*/ 0 w 136"/>
              <a:gd name="T3" fmla="*/ 0 h 136"/>
              <a:gd name="T4" fmla="*/ 2147483647 w 136"/>
              <a:gd name="T5" fmla="*/ 2147483647 h 136"/>
              <a:gd name="T6" fmla="*/ 0 w 136"/>
              <a:gd name="T7" fmla="*/ 2147483647 h 136"/>
              <a:gd name="T8" fmla="*/ 0 60000 65536"/>
              <a:gd name="T9" fmla="*/ 0 60000 65536"/>
              <a:gd name="T10" fmla="*/ 0 60000 65536"/>
              <a:gd name="T11" fmla="*/ 0 60000 65536"/>
              <a:gd name="T12" fmla="*/ 0 w 136"/>
              <a:gd name="T13" fmla="*/ 0 h 136"/>
              <a:gd name="T14" fmla="*/ 136 w 136"/>
              <a:gd name="T15" fmla="*/ 136 h 1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6" h="136">
                <a:moveTo>
                  <a:pt x="0" y="136"/>
                </a:moveTo>
                <a:lnTo>
                  <a:pt x="0" y="0"/>
                </a:lnTo>
                <a:lnTo>
                  <a:pt x="136" y="136"/>
                </a:lnTo>
                <a:lnTo>
                  <a:pt x="0" y="136"/>
                </a:lnTo>
                <a:close/>
              </a:path>
            </a:pathLst>
          </a:custGeom>
          <a:solidFill>
            <a:srgbClr val="B3FFB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7" name="Freeform 65"/>
          <p:cNvSpPr>
            <a:spLocks/>
          </p:cNvSpPr>
          <p:nvPr/>
        </p:nvSpPr>
        <p:spPr bwMode="auto">
          <a:xfrm>
            <a:off x="3132138" y="2997200"/>
            <a:ext cx="1727200" cy="647700"/>
          </a:xfrm>
          <a:custGeom>
            <a:avLst/>
            <a:gdLst>
              <a:gd name="T0" fmla="*/ 2147483647 w 1088"/>
              <a:gd name="T1" fmla="*/ 2147483647 h 408"/>
              <a:gd name="T2" fmla="*/ 2147483647 w 1088"/>
              <a:gd name="T3" fmla="*/ 2147483647 h 408"/>
              <a:gd name="T4" fmla="*/ 2147483647 w 1088"/>
              <a:gd name="T5" fmla="*/ 2147483647 h 408"/>
              <a:gd name="T6" fmla="*/ 2147483647 w 1088"/>
              <a:gd name="T7" fmla="*/ 2147483647 h 408"/>
              <a:gd name="T8" fmla="*/ 2147483647 w 1088"/>
              <a:gd name="T9" fmla="*/ 2147483647 h 408"/>
              <a:gd name="T10" fmla="*/ 0 w 1088"/>
              <a:gd name="T11" fmla="*/ 0 h 408"/>
              <a:gd name="T12" fmla="*/ 2147483647 w 1088"/>
              <a:gd name="T13" fmla="*/ 0 h 408"/>
              <a:gd name="T14" fmla="*/ 2147483647 w 1088"/>
              <a:gd name="T15" fmla="*/ 2147483647 h 408"/>
              <a:gd name="T16" fmla="*/ 2147483647 w 1088"/>
              <a:gd name="T17" fmla="*/ 2147483647 h 4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088"/>
              <a:gd name="T28" fmla="*/ 0 h 408"/>
              <a:gd name="T29" fmla="*/ 1088 w 1088"/>
              <a:gd name="T30" fmla="*/ 408 h 40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088" h="408">
                <a:moveTo>
                  <a:pt x="408" y="408"/>
                </a:moveTo>
                <a:lnTo>
                  <a:pt x="272" y="272"/>
                </a:lnTo>
                <a:lnTo>
                  <a:pt x="589" y="272"/>
                </a:lnTo>
                <a:lnTo>
                  <a:pt x="453" y="136"/>
                </a:lnTo>
                <a:lnTo>
                  <a:pt x="136" y="136"/>
                </a:lnTo>
                <a:lnTo>
                  <a:pt x="0" y="0"/>
                </a:lnTo>
                <a:lnTo>
                  <a:pt x="635" y="0"/>
                </a:lnTo>
                <a:lnTo>
                  <a:pt x="1088" y="408"/>
                </a:lnTo>
                <a:lnTo>
                  <a:pt x="408" y="408"/>
                </a:lnTo>
                <a:close/>
              </a:path>
            </a:pathLst>
          </a:custGeom>
          <a:solidFill>
            <a:srgbClr val="FFFDB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86" name="Line 66"/>
          <p:cNvSpPr>
            <a:spLocks noChangeShapeType="1"/>
          </p:cNvSpPr>
          <p:nvPr/>
        </p:nvSpPr>
        <p:spPr bwMode="auto">
          <a:xfrm flipH="1" flipV="1">
            <a:off x="2565400" y="2789238"/>
            <a:ext cx="576263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91" name="Freeform 71"/>
          <p:cNvSpPr>
            <a:spLocks/>
          </p:cNvSpPr>
          <p:nvPr/>
        </p:nvSpPr>
        <p:spPr bwMode="auto">
          <a:xfrm>
            <a:off x="2555875" y="1268413"/>
            <a:ext cx="1439863" cy="1512887"/>
          </a:xfrm>
          <a:custGeom>
            <a:avLst/>
            <a:gdLst>
              <a:gd name="T0" fmla="*/ 0 w 953"/>
              <a:gd name="T1" fmla="*/ 2147483647 h 998"/>
              <a:gd name="T2" fmla="*/ 2147483647 w 953"/>
              <a:gd name="T3" fmla="*/ 2147483647 h 998"/>
              <a:gd name="T4" fmla="*/ 2147483647 w 953"/>
              <a:gd name="T5" fmla="*/ 0 h 998"/>
              <a:gd name="T6" fmla="*/ 2147483647 w 953"/>
              <a:gd name="T7" fmla="*/ 0 h 998"/>
              <a:gd name="T8" fmla="*/ 2147483647 w 953"/>
              <a:gd name="T9" fmla="*/ 2147483647 h 998"/>
              <a:gd name="T10" fmla="*/ 0 w 953"/>
              <a:gd name="T11" fmla="*/ 2147483647 h 998"/>
              <a:gd name="T12" fmla="*/ 0 w 953"/>
              <a:gd name="T13" fmla="*/ 2147483647 h 99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53"/>
              <a:gd name="T22" fmla="*/ 0 h 998"/>
              <a:gd name="T23" fmla="*/ 953 w 953"/>
              <a:gd name="T24" fmla="*/ 998 h 99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53" h="998">
                <a:moveTo>
                  <a:pt x="0" y="771"/>
                </a:moveTo>
                <a:lnTo>
                  <a:pt x="680" y="771"/>
                </a:lnTo>
                <a:lnTo>
                  <a:pt x="680" y="0"/>
                </a:lnTo>
                <a:lnTo>
                  <a:pt x="953" y="0"/>
                </a:lnTo>
                <a:lnTo>
                  <a:pt x="953" y="998"/>
                </a:lnTo>
                <a:lnTo>
                  <a:pt x="0" y="998"/>
                </a:lnTo>
                <a:lnTo>
                  <a:pt x="0" y="771"/>
                </a:lnTo>
                <a:close/>
              </a:path>
            </a:pathLst>
          </a:custGeom>
          <a:solidFill>
            <a:srgbClr val="FFAA71">
              <a:alpha val="38823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92" name="Line 72"/>
          <p:cNvSpPr>
            <a:spLocks noChangeShapeType="1"/>
          </p:cNvSpPr>
          <p:nvPr/>
        </p:nvSpPr>
        <p:spPr bwMode="auto">
          <a:xfrm flipH="1" flipV="1">
            <a:off x="2590800" y="2455863"/>
            <a:ext cx="576263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93" name="Line 73"/>
          <p:cNvSpPr>
            <a:spLocks noChangeShapeType="1"/>
          </p:cNvSpPr>
          <p:nvPr/>
        </p:nvSpPr>
        <p:spPr bwMode="auto">
          <a:xfrm flipH="1" flipV="1">
            <a:off x="3563938" y="2420938"/>
            <a:ext cx="576262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94" name="Line 74"/>
          <p:cNvSpPr>
            <a:spLocks noChangeShapeType="1"/>
          </p:cNvSpPr>
          <p:nvPr/>
        </p:nvSpPr>
        <p:spPr bwMode="auto">
          <a:xfrm flipH="1" flipV="1">
            <a:off x="3995738" y="1268413"/>
            <a:ext cx="6096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95" name="Line 75"/>
          <p:cNvSpPr>
            <a:spLocks noChangeShapeType="1"/>
          </p:cNvSpPr>
          <p:nvPr/>
        </p:nvSpPr>
        <p:spPr bwMode="auto">
          <a:xfrm flipH="1" flipV="1">
            <a:off x="3579813" y="1276350"/>
            <a:ext cx="558800" cy="55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96" name="Line 76"/>
          <p:cNvSpPr>
            <a:spLocks noChangeShapeType="1"/>
          </p:cNvSpPr>
          <p:nvPr/>
        </p:nvSpPr>
        <p:spPr bwMode="auto">
          <a:xfrm flipH="1" flipV="1">
            <a:off x="3995738" y="2781300"/>
            <a:ext cx="144462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97" name="Line 77"/>
          <p:cNvSpPr>
            <a:spLocks noChangeShapeType="1"/>
          </p:cNvSpPr>
          <p:nvPr/>
        </p:nvSpPr>
        <p:spPr bwMode="auto">
          <a:xfrm flipH="1" flipV="1">
            <a:off x="3059113" y="2420938"/>
            <a:ext cx="79375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98" name="Line 78"/>
          <p:cNvSpPr>
            <a:spLocks noChangeShapeType="1"/>
          </p:cNvSpPr>
          <p:nvPr/>
        </p:nvSpPr>
        <p:spPr bwMode="auto">
          <a:xfrm>
            <a:off x="3059113" y="2420938"/>
            <a:ext cx="0" cy="36036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99" name="Line 79"/>
          <p:cNvSpPr>
            <a:spLocks noChangeShapeType="1"/>
          </p:cNvSpPr>
          <p:nvPr/>
        </p:nvSpPr>
        <p:spPr bwMode="auto">
          <a:xfrm flipH="1" flipV="1">
            <a:off x="3563938" y="2060575"/>
            <a:ext cx="86360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00" name="Line 80"/>
          <p:cNvSpPr>
            <a:spLocks noChangeShapeType="1"/>
          </p:cNvSpPr>
          <p:nvPr/>
        </p:nvSpPr>
        <p:spPr bwMode="auto">
          <a:xfrm flipH="1" flipV="1">
            <a:off x="3563938" y="1557338"/>
            <a:ext cx="923925" cy="911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01" name="Line 81"/>
          <p:cNvSpPr>
            <a:spLocks noChangeShapeType="1"/>
          </p:cNvSpPr>
          <p:nvPr/>
        </p:nvSpPr>
        <p:spPr bwMode="auto">
          <a:xfrm>
            <a:off x="3563938" y="1557338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02" name="Line 82"/>
          <p:cNvSpPr>
            <a:spLocks noChangeShapeType="1"/>
          </p:cNvSpPr>
          <p:nvPr/>
        </p:nvSpPr>
        <p:spPr bwMode="auto">
          <a:xfrm>
            <a:off x="3563938" y="2060575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03" name="Line 83"/>
          <p:cNvSpPr>
            <a:spLocks noChangeShapeType="1"/>
          </p:cNvSpPr>
          <p:nvPr/>
        </p:nvSpPr>
        <p:spPr bwMode="auto">
          <a:xfrm>
            <a:off x="3419475" y="1844675"/>
            <a:ext cx="6477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04" name="Line 84"/>
          <p:cNvSpPr>
            <a:spLocks noChangeShapeType="1"/>
          </p:cNvSpPr>
          <p:nvPr/>
        </p:nvSpPr>
        <p:spPr bwMode="auto">
          <a:xfrm>
            <a:off x="3132138" y="335756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05" name="Freeform 85"/>
          <p:cNvSpPr>
            <a:spLocks/>
          </p:cNvSpPr>
          <p:nvPr/>
        </p:nvSpPr>
        <p:spPr bwMode="auto">
          <a:xfrm>
            <a:off x="3132138" y="4221163"/>
            <a:ext cx="1727200" cy="647700"/>
          </a:xfrm>
          <a:custGeom>
            <a:avLst/>
            <a:gdLst>
              <a:gd name="T0" fmla="*/ 2147483647 w 1088"/>
              <a:gd name="T1" fmla="*/ 2147483647 h 408"/>
              <a:gd name="T2" fmla="*/ 2147483647 w 1088"/>
              <a:gd name="T3" fmla="*/ 2147483647 h 408"/>
              <a:gd name="T4" fmla="*/ 2147483647 w 1088"/>
              <a:gd name="T5" fmla="*/ 2147483647 h 408"/>
              <a:gd name="T6" fmla="*/ 2147483647 w 1088"/>
              <a:gd name="T7" fmla="*/ 2147483647 h 408"/>
              <a:gd name="T8" fmla="*/ 2147483647 w 1088"/>
              <a:gd name="T9" fmla="*/ 2147483647 h 408"/>
              <a:gd name="T10" fmla="*/ 0 w 1088"/>
              <a:gd name="T11" fmla="*/ 0 h 408"/>
              <a:gd name="T12" fmla="*/ 2147483647 w 1088"/>
              <a:gd name="T13" fmla="*/ 0 h 408"/>
              <a:gd name="T14" fmla="*/ 2147483647 w 1088"/>
              <a:gd name="T15" fmla="*/ 2147483647 h 408"/>
              <a:gd name="T16" fmla="*/ 2147483647 w 1088"/>
              <a:gd name="T17" fmla="*/ 2147483647 h 4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088"/>
              <a:gd name="T28" fmla="*/ 0 h 408"/>
              <a:gd name="T29" fmla="*/ 1088 w 1088"/>
              <a:gd name="T30" fmla="*/ 408 h 40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088" h="408">
                <a:moveTo>
                  <a:pt x="408" y="408"/>
                </a:moveTo>
                <a:lnTo>
                  <a:pt x="272" y="272"/>
                </a:lnTo>
                <a:lnTo>
                  <a:pt x="589" y="272"/>
                </a:lnTo>
                <a:lnTo>
                  <a:pt x="453" y="136"/>
                </a:lnTo>
                <a:lnTo>
                  <a:pt x="136" y="136"/>
                </a:lnTo>
                <a:lnTo>
                  <a:pt x="0" y="0"/>
                </a:lnTo>
                <a:lnTo>
                  <a:pt x="635" y="0"/>
                </a:lnTo>
                <a:lnTo>
                  <a:pt x="1088" y="408"/>
                </a:lnTo>
                <a:lnTo>
                  <a:pt x="408" y="408"/>
                </a:lnTo>
                <a:close/>
              </a:path>
            </a:pathLst>
          </a:custGeom>
          <a:solidFill>
            <a:srgbClr val="FFFDBD">
              <a:alpha val="50980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06" name="Freeform 86"/>
          <p:cNvSpPr>
            <a:spLocks/>
          </p:cNvSpPr>
          <p:nvPr/>
        </p:nvSpPr>
        <p:spPr bwMode="auto">
          <a:xfrm>
            <a:off x="4140200" y="4221163"/>
            <a:ext cx="1152525" cy="647700"/>
          </a:xfrm>
          <a:custGeom>
            <a:avLst/>
            <a:gdLst>
              <a:gd name="T0" fmla="*/ 2147483647 w 681"/>
              <a:gd name="T1" fmla="*/ 2147483647 h 317"/>
              <a:gd name="T2" fmla="*/ 0 w 681"/>
              <a:gd name="T3" fmla="*/ 0 h 317"/>
              <a:gd name="T4" fmla="*/ 2147483647 w 681"/>
              <a:gd name="T5" fmla="*/ 0 h 317"/>
              <a:gd name="T6" fmla="*/ 2147483647 w 681"/>
              <a:gd name="T7" fmla="*/ 2147483647 h 317"/>
              <a:gd name="T8" fmla="*/ 2147483647 w 681"/>
              <a:gd name="T9" fmla="*/ 2147483647 h 3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1"/>
              <a:gd name="T16" fmla="*/ 0 h 317"/>
              <a:gd name="T17" fmla="*/ 681 w 681"/>
              <a:gd name="T18" fmla="*/ 317 h 3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1" h="317">
                <a:moveTo>
                  <a:pt x="408" y="317"/>
                </a:moveTo>
                <a:lnTo>
                  <a:pt x="0" y="0"/>
                </a:lnTo>
                <a:lnTo>
                  <a:pt x="272" y="0"/>
                </a:lnTo>
                <a:lnTo>
                  <a:pt x="681" y="317"/>
                </a:lnTo>
                <a:lnTo>
                  <a:pt x="408" y="317"/>
                </a:lnTo>
                <a:close/>
              </a:path>
            </a:pathLst>
          </a:custGeom>
          <a:solidFill>
            <a:srgbClr val="FFFDBD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07" name="Line 87"/>
          <p:cNvSpPr>
            <a:spLocks noChangeShapeType="1"/>
          </p:cNvSpPr>
          <p:nvPr/>
        </p:nvSpPr>
        <p:spPr bwMode="auto">
          <a:xfrm>
            <a:off x="3348038" y="357346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08" name="Line 88"/>
          <p:cNvSpPr>
            <a:spLocks noChangeShapeType="1"/>
          </p:cNvSpPr>
          <p:nvPr/>
        </p:nvSpPr>
        <p:spPr bwMode="auto">
          <a:xfrm>
            <a:off x="3563938" y="378936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09" name="Line 89"/>
          <p:cNvSpPr>
            <a:spLocks noChangeShapeType="1"/>
          </p:cNvSpPr>
          <p:nvPr/>
        </p:nvSpPr>
        <p:spPr bwMode="auto">
          <a:xfrm>
            <a:off x="3779838" y="400526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10" name="Line 90"/>
          <p:cNvSpPr>
            <a:spLocks noChangeShapeType="1"/>
          </p:cNvSpPr>
          <p:nvPr/>
        </p:nvSpPr>
        <p:spPr bwMode="auto">
          <a:xfrm>
            <a:off x="5292725" y="400526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11" name="Line 91"/>
          <p:cNvSpPr>
            <a:spLocks noChangeShapeType="1"/>
          </p:cNvSpPr>
          <p:nvPr/>
        </p:nvSpPr>
        <p:spPr bwMode="auto">
          <a:xfrm>
            <a:off x="4859338" y="3644900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12" name="Line 92"/>
          <p:cNvSpPr>
            <a:spLocks noChangeShapeType="1"/>
          </p:cNvSpPr>
          <p:nvPr/>
        </p:nvSpPr>
        <p:spPr bwMode="auto">
          <a:xfrm>
            <a:off x="4067175" y="40052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13" name="Line 93"/>
          <p:cNvSpPr>
            <a:spLocks noChangeShapeType="1"/>
          </p:cNvSpPr>
          <p:nvPr/>
        </p:nvSpPr>
        <p:spPr bwMode="auto">
          <a:xfrm>
            <a:off x="3851275" y="40052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14" name="Line 94"/>
          <p:cNvSpPr>
            <a:spLocks noChangeShapeType="1"/>
          </p:cNvSpPr>
          <p:nvPr/>
        </p:nvSpPr>
        <p:spPr bwMode="auto">
          <a:xfrm>
            <a:off x="3635375" y="4508500"/>
            <a:ext cx="1512888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15" name="Line 95"/>
          <p:cNvSpPr>
            <a:spLocks noChangeShapeType="1"/>
          </p:cNvSpPr>
          <p:nvPr/>
        </p:nvSpPr>
        <p:spPr bwMode="auto">
          <a:xfrm>
            <a:off x="2555875" y="2781300"/>
            <a:ext cx="0" cy="86360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16" name="Line 96"/>
          <p:cNvSpPr>
            <a:spLocks noChangeShapeType="1"/>
          </p:cNvSpPr>
          <p:nvPr/>
        </p:nvSpPr>
        <p:spPr bwMode="auto">
          <a:xfrm>
            <a:off x="2555875" y="3644900"/>
            <a:ext cx="576263" cy="576263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17" name="Line 97"/>
          <p:cNvSpPr>
            <a:spLocks noChangeShapeType="1"/>
          </p:cNvSpPr>
          <p:nvPr/>
        </p:nvSpPr>
        <p:spPr bwMode="auto">
          <a:xfrm>
            <a:off x="3995738" y="2781300"/>
            <a:ext cx="0" cy="21590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18" name="Line 98"/>
          <p:cNvSpPr>
            <a:spLocks noChangeShapeType="1"/>
          </p:cNvSpPr>
          <p:nvPr/>
        </p:nvSpPr>
        <p:spPr bwMode="auto">
          <a:xfrm flipH="1" flipV="1">
            <a:off x="4356100" y="4005263"/>
            <a:ext cx="936625" cy="86360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19" name="Line 99"/>
          <p:cNvSpPr>
            <a:spLocks noChangeShapeType="1"/>
          </p:cNvSpPr>
          <p:nvPr/>
        </p:nvSpPr>
        <p:spPr bwMode="auto">
          <a:xfrm>
            <a:off x="3563938" y="2420938"/>
            <a:ext cx="0" cy="576262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18" name="Line 100"/>
          <p:cNvSpPr>
            <a:spLocks noChangeShapeType="1"/>
          </p:cNvSpPr>
          <p:nvPr/>
        </p:nvSpPr>
        <p:spPr bwMode="auto">
          <a:xfrm>
            <a:off x="4859338" y="48688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3" name="Line 103"/>
          <p:cNvSpPr>
            <a:spLocks noChangeShapeType="1"/>
          </p:cNvSpPr>
          <p:nvPr/>
        </p:nvSpPr>
        <p:spPr bwMode="auto">
          <a:xfrm flipV="1">
            <a:off x="4572000" y="40052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4" name="Line 104"/>
          <p:cNvSpPr>
            <a:spLocks noChangeShapeType="1"/>
          </p:cNvSpPr>
          <p:nvPr/>
        </p:nvSpPr>
        <p:spPr bwMode="auto">
          <a:xfrm>
            <a:off x="4284663" y="4365625"/>
            <a:ext cx="5032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5" name="Line 105"/>
          <p:cNvSpPr>
            <a:spLocks noChangeShapeType="1"/>
          </p:cNvSpPr>
          <p:nvPr/>
        </p:nvSpPr>
        <p:spPr bwMode="auto">
          <a:xfrm>
            <a:off x="4572000" y="4652963"/>
            <a:ext cx="5048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22" name="Line 108"/>
          <p:cNvSpPr>
            <a:spLocks noChangeShapeType="1"/>
          </p:cNvSpPr>
          <p:nvPr/>
        </p:nvSpPr>
        <p:spPr bwMode="auto">
          <a:xfrm flipH="1">
            <a:off x="971550" y="36449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423" name="Text Box 109"/>
          <p:cNvSpPr txBox="1">
            <a:spLocks noChangeArrowheads="1"/>
          </p:cNvSpPr>
          <p:nvPr/>
        </p:nvSpPr>
        <p:spPr bwMode="auto">
          <a:xfrm>
            <a:off x="827088" y="32131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ru-RU" i="1"/>
              <a:t>X</a:t>
            </a:r>
            <a:endParaRPr lang="ru-RU" altLang="ru-RU" i="1"/>
          </a:p>
        </p:txBody>
      </p:sp>
      <p:sp>
        <p:nvSpPr>
          <p:cNvPr id="5230" name="Line 110"/>
          <p:cNvSpPr>
            <a:spLocks noChangeShapeType="1"/>
          </p:cNvSpPr>
          <p:nvPr/>
        </p:nvSpPr>
        <p:spPr bwMode="auto">
          <a:xfrm flipV="1">
            <a:off x="4149725" y="40132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31" name="Line 111"/>
          <p:cNvSpPr>
            <a:spLocks noChangeShapeType="1"/>
          </p:cNvSpPr>
          <p:nvPr/>
        </p:nvSpPr>
        <p:spPr bwMode="auto">
          <a:xfrm>
            <a:off x="3911600" y="4006850"/>
            <a:ext cx="231775" cy="233363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32" name="Line 112"/>
          <p:cNvSpPr>
            <a:spLocks noChangeShapeType="1"/>
          </p:cNvSpPr>
          <p:nvPr/>
        </p:nvSpPr>
        <p:spPr bwMode="auto">
          <a:xfrm>
            <a:off x="3036888" y="3641725"/>
            <a:ext cx="823912" cy="80645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33" name="Line 113"/>
          <p:cNvSpPr>
            <a:spLocks noChangeShapeType="1"/>
          </p:cNvSpPr>
          <p:nvPr/>
        </p:nvSpPr>
        <p:spPr bwMode="auto">
          <a:xfrm>
            <a:off x="3054350" y="2797175"/>
            <a:ext cx="0" cy="86360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28" name="Text Box 107"/>
          <p:cNvSpPr txBox="1">
            <a:spLocks noChangeArrowheads="1"/>
          </p:cNvSpPr>
          <p:nvPr/>
        </p:nvSpPr>
        <p:spPr bwMode="auto">
          <a:xfrm>
            <a:off x="179388" y="5157788"/>
            <a:ext cx="8713787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i="1"/>
              <a:t> </a:t>
            </a:r>
            <a:r>
              <a:rPr lang="ru-RU" altLang="ru-RU" sz="2000" i="1"/>
              <a:t>Одна проекция не всегда определяет геометрическую форму предмета. В таком случае можно построить две прямоугольные проекции предмета на две взаимно перпендикулярные плоскости: </a:t>
            </a:r>
            <a:r>
              <a:rPr lang="ru-RU" altLang="ru-RU" sz="2000" b="1" i="1"/>
              <a:t>фронтальную </a:t>
            </a:r>
            <a:r>
              <a:rPr lang="ru-RU" altLang="ru-RU" sz="2000" i="1"/>
              <a:t>(</a:t>
            </a:r>
            <a:r>
              <a:rPr lang="en-US" altLang="ru-RU" sz="2000" b="1" i="1"/>
              <a:t>V</a:t>
            </a:r>
            <a:r>
              <a:rPr lang="en-US" altLang="ru-RU" sz="2000" i="1"/>
              <a:t>)</a:t>
            </a:r>
            <a:r>
              <a:rPr lang="ru-RU" altLang="ru-RU" sz="2000" b="1" i="1"/>
              <a:t> </a:t>
            </a:r>
            <a:r>
              <a:rPr lang="ru-RU" altLang="ru-RU" sz="2000" i="1"/>
              <a:t>и </a:t>
            </a:r>
            <a:r>
              <a:rPr lang="ru-RU" altLang="ru-RU" sz="2000" b="1" i="1"/>
              <a:t>горизонтальную</a:t>
            </a:r>
            <a:r>
              <a:rPr lang="ru-RU" altLang="ru-RU" sz="2000" i="1"/>
              <a:t> (</a:t>
            </a:r>
            <a:r>
              <a:rPr lang="ru-RU" altLang="ru-RU" sz="2000" b="1" i="1"/>
              <a:t>Н</a:t>
            </a:r>
            <a:r>
              <a:rPr lang="ru-RU" altLang="ru-RU" sz="2000" i="1"/>
              <a:t>). Линию пересечения плоскостей (</a:t>
            </a:r>
            <a:r>
              <a:rPr lang="ru-RU" altLang="ru-RU" sz="2000" b="1" i="1"/>
              <a:t>Х</a:t>
            </a:r>
            <a:r>
              <a:rPr lang="ru-RU" altLang="ru-RU" sz="2000" i="1"/>
              <a:t>) называют </a:t>
            </a:r>
            <a:r>
              <a:rPr lang="ru-RU" altLang="ru-RU" sz="2000" b="1" i="1"/>
              <a:t>осью проекций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5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5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5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5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5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5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5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5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5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5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5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5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5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5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5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5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5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5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5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5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5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5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6" grpId="0" animBg="1"/>
      <p:bldP spid="5191" grpId="0" animBg="1"/>
      <p:bldP spid="5192" grpId="0" animBg="1"/>
      <p:bldP spid="5193" grpId="0" animBg="1"/>
      <p:bldP spid="5194" grpId="0" animBg="1"/>
      <p:bldP spid="5195" grpId="0" animBg="1"/>
      <p:bldP spid="5196" grpId="0" animBg="1"/>
      <p:bldP spid="5197" grpId="0" animBg="1"/>
      <p:bldP spid="5198" grpId="0" animBg="1"/>
      <p:bldP spid="5199" grpId="0" animBg="1"/>
      <p:bldP spid="5200" grpId="0" animBg="1"/>
      <p:bldP spid="5201" grpId="0" animBg="1"/>
      <p:bldP spid="5201" grpId="1" animBg="1"/>
      <p:bldP spid="5202" grpId="0" animBg="1"/>
      <p:bldP spid="5203" grpId="0" animBg="1"/>
      <p:bldP spid="5204" grpId="0" animBg="1"/>
      <p:bldP spid="5205" grpId="0" animBg="1"/>
      <p:bldP spid="5206" grpId="0" animBg="1"/>
      <p:bldP spid="5207" grpId="0" animBg="1"/>
      <p:bldP spid="5208" grpId="0" animBg="1"/>
      <p:bldP spid="5209" grpId="0" animBg="1"/>
      <p:bldP spid="5210" grpId="0" animBg="1"/>
      <p:bldP spid="5211" grpId="0" animBg="1"/>
      <p:bldP spid="5212" grpId="0" animBg="1"/>
      <p:bldP spid="5213" grpId="0" animBg="1"/>
      <p:bldP spid="5214" grpId="0" animBg="1"/>
      <p:bldP spid="5215" grpId="0" animBg="1"/>
      <p:bldP spid="5216" grpId="0" animBg="1"/>
      <p:bldP spid="5217" grpId="0" animBg="1"/>
      <p:bldP spid="5218" grpId="0" animBg="1"/>
      <p:bldP spid="5219" grpId="0" animBg="1"/>
      <p:bldP spid="5223" grpId="0" animBg="1"/>
      <p:bldP spid="5224" grpId="0" animBg="1"/>
      <p:bldP spid="5225" grpId="0" animBg="1"/>
      <p:bldP spid="5230" grpId="0" animBg="1"/>
      <p:bldP spid="5231" grpId="0" animBg="1"/>
      <p:bldP spid="5232" grpId="0" animBg="1"/>
      <p:bldP spid="52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3"/>
          <p:cNvSpPr>
            <a:spLocks noChangeArrowheads="1"/>
          </p:cNvSpPr>
          <p:nvPr/>
        </p:nvSpPr>
        <p:spPr bwMode="auto">
          <a:xfrm>
            <a:off x="-23813" y="12700"/>
            <a:ext cx="9144001" cy="6858000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96969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252088" dir="2454863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ru-RU" altLang="ru-RU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20750" y="188913"/>
            <a:ext cx="7589838" cy="431800"/>
          </a:xfrm>
          <a:effectLst>
            <a:outerShdw dist="35921" dir="2700000" algn="ctr" rotWithShape="0">
              <a:schemeClr val="bg1"/>
            </a:outerShdw>
          </a:effectLst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800" b="1" i="1" dirty="0">
                <a:solidFill>
                  <a:srgbClr val="292929"/>
                </a:solidFill>
              </a:rPr>
              <a:t>Прямоугольное проецирование</a:t>
            </a:r>
          </a:p>
        </p:txBody>
      </p:sp>
      <p:sp>
        <p:nvSpPr>
          <p:cNvPr id="16388" name="Freeform 4"/>
          <p:cNvSpPr>
            <a:spLocks/>
          </p:cNvSpPr>
          <p:nvPr/>
        </p:nvSpPr>
        <p:spPr bwMode="auto">
          <a:xfrm rot="10800000">
            <a:off x="1476375" y="765175"/>
            <a:ext cx="3600450" cy="2879725"/>
          </a:xfrm>
          <a:custGeom>
            <a:avLst/>
            <a:gdLst>
              <a:gd name="T0" fmla="*/ 0 w 2177"/>
              <a:gd name="T1" fmla="*/ 2147483647 h 1510"/>
              <a:gd name="T2" fmla="*/ 0 w 2177"/>
              <a:gd name="T3" fmla="*/ 0 h 1510"/>
              <a:gd name="T4" fmla="*/ 2147483647 w 2177"/>
              <a:gd name="T5" fmla="*/ 0 h 1510"/>
              <a:gd name="T6" fmla="*/ 2147483647 w 2177"/>
              <a:gd name="T7" fmla="*/ 2147483647 h 1510"/>
              <a:gd name="T8" fmla="*/ 2147483647 w 2177"/>
              <a:gd name="T9" fmla="*/ 2147483647 h 1510"/>
              <a:gd name="T10" fmla="*/ 2147483647 w 2177"/>
              <a:gd name="T11" fmla="*/ 2147483647 h 1510"/>
              <a:gd name="T12" fmla="*/ 2147483647 w 2177"/>
              <a:gd name="T13" fmla="*/ 2147483647 h 1510"/>
              <a:gd name="T14" fmla="*/ 2147483647 w 2177"/>
              <a:gd name="T15" fmla="*/ 2147483647 h 1510"/>
              <a:gd name="T16" fmla="*/ 2147483647 w 2177"/>
              <a:gd name="T17" fmla="*/ 2147483647 h 1510"/>
              <a:gd name="T18" fmla="*/ 0 w 2177"/>
              <a:gd name="T19" fmla="*/ 2147483647 h 151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177"/>
              <a:gd name="T31" fmla="*/ 0 h 1510"/>
              <a:gd name="T32" fmla="*/ 2177 w 2177"/>
              <a:gd name="T33" fmla="*/ 1510 h 151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77" h="1510">
                <a:moveTo>
                  <a:pt x="0" y="1497"/>
                </a:moveTo>
                <a:lnTo>
                  <a:pt x="0" y="0"/>
                </a:lnTo>
                <a:lnTo>
                  <a:pt x="2177" y="0"/>
                </a:lnTo>
                <a:lnTo>
                  <a:pt x="2177" y="1451"/>
                </a:lnTo>
                <a:cubicBezTo>
                  <a:pt x="2123" y="1397"/>
                  <a:pt x="2060" y="1479"/>
                  <a:pt x="2002" y="1482"/>
                </a:cubicBezTo>
                <a:cubicBezTo>
                  <a:pt x="1893" y="1487"/>
                  <a:pt x="1785" y="1488"/>
                  <a:pt x="1676" y="1491"/>
                </a:cubicBezTo>
                <a:cubicBezTo>
                  <a:pt x="1424" y="1487"/>
                  <a:pt x="1211" y="1510"/>
                  <a:pt x="979" y="1457"/>
                </a:cubicBezTo>
                <a:cubicBezTo>
                  <a:pt x="852" y="1390"/>
                  <a:pt x="807" y="1434"/>
                  <a:pt x="601" y="1439"/>
                </a:cubicBezTo>
                <a:cubicBezTo>
                  <a:pt x="480" y="1450"/>
                  <a:pt x="362" y="1473"/>
                  <a:pt x="240" y="1482"/>
                </a:cubicBezTo>
                <a:cubicBezTo>
                  <a:pt x="121" y="1500"/>
                  <a:pt x="200" y="1490"/>
                  <a:pt x="0" y="1497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89" name="Freeform 5"/>
          <p:cNvSpPr>
            <a:spLocks/>
          </p:cNvSpPr>
          <p:nvPr/>
        </p:nvSpPr>
        <p:spPr bwMode="auto">
          <a:xfrm>
            <a:off x="1476375" y="3644900"/>
            <a:ext cx="5327650" cy="1728788"/>
          </a:xfrm>
          <a:custGeom>
            <a:avLst/>
            <a:gdLst>
              <a:gd name="T0" fmla="*/ 0 w 3354"/>
              <a:gd name="T1" fmla="*/ 0 h 1226"/>
              <a:gd name="T2" fmla="*/ 2147483647 w 3354"/>
              <a:gd name="T3" fmla="*/ 2147483647 h 1226"/>
              <a:gd name="T4" fmla="*/ 2147483647 w 3354"/>
              <a:gd name="T5" fmla="*/ 2147483647 h 1226"/>
              <a:gd name="T6" fmla="*/ 2147483647 w 3354"/>
              <a:gd name="T7" fmla="*/ 2147483647 h 1226"/>
              <a:gd name="T8" fmla="*/ 2147483647 w 3354"/>
              <a:gd name="T9" fmla="*/ 2147483647 h 1226"/>
              <a:gd name="T10" fmla="*/ 2147483647 w 3354"/>
              <a:gd name="T11" fmla="*/ 2147483647 h 1226"/>
              <a:gd name="T12" fmla="*/ 2147483647 w 3354"/>
              <a:gd name="T13" fmla="*/ 2147483647 h 1226"/>
              <a:gd name="T14" fmla="*/ 2147483647 w 3354"/>
              <a:gd name="T15" fmla="*/ 2147483647 h 1226"/>
              <a:gd name="T16" fmla="*/ 2147483647 w 3354"/>
              <a:gd name="T17" fmla="*/ 2147483647 h 1226"/>
              <a:gd name="T18" fmla="*/ 2147483647 w 3354"/>
              <a:gd name="T19" fmla="*/ 2147483647 h 1226"/>
              <a:gd name="T20" fmla="*/ 2147483647 w 3354"/>
              <a:gd name="T21" fmla="*/ 2147483647 h 1226"/>
              <a:gd name="T22" fmla="*/ 2147483647 w 3354"/>
              <a:gd name="T23" fmla="*/ 2147483647 h 1226"/>
              <a:gd name="T24" fmla="*/ 2147483647 w 3354"/>
              <a:gd name="T25" fmla="*/ 2147483647 h 1226"/>
              <a:gd name="T26" fmla="*/ 2147483647 w 3354"/>
              <a:gd name="T27" fmla="*/ 0 h 1226"/>
              <a:gd name="T28" fmla="*/ 0 w 3354"/>
              <a:gd name="T29" fmla="*/ 0 h 122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354"/>
              <a:gd name="T46" fmla="*/ 0 h 1226"/>
              <a:gd name="T47" fmla="*/ 3354 w 3354"/>
              <a:gd name="T48" fmla="*/ 1226 h 122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354" h="1226">
                <a:moveTo>
                  <a:pt x="0" y="0"/>
                </a:moveTo>
                <a:lnTo>
                  <a:pt x="1134" y="1225"/>
                </a:lnTo>
                <a:cubicBezTo>
                  <a:pt x="1163" y="1226"/>
                  <a:pt x="1185" y="1206"/>
                  <a:pt x="1208" y="1205"/>
                </a:cubicBezTo>
                <a:cubicBezTo>
                  <a:pt x="1311" y="1198"/>
                  <a:pt x="1415" y="1200"/>
                  <a:pt x="1518" y="1198"/>
                </a:cubicBezTo>
                <a:cubicBezTo>
                  <a:pt x="1572" y="1176"/>
                  <a:pt x="1608" y="1169"/>
                  <a:pt x="1662" y="1154"/>
                </a:cubicBezTo>
                <a:cubicBezTo>
                  <a:pt x="1928" y="1163"/>
                  <a:pt x="2122" y="1166"/>
                  <a:pt x="2404" y="1162"/>
                </a:cubicBezTo>
                <a:cubicBezTo>
                  <a:pt x="2509" y="1154"/>
                  <a:pt x="2616" y="1143"/>
                  <a:pt x="2720" y="1169"/>
                </a:cubicBezTo>
                <a:cubicBezTo>
                  <a:pt x="2797" y="1166"/>
                  <a:pt x="2888" y="1173"/>
                  <a:pt x="2965" y="1147"/>
                </a:cubicBezTo>
                <a:cubicBezTo>
                  <a:pt x="3063" y="1152"/>
                  <a:pt x="3156" y="1163"/>
                  <a:pt x="3253" y="1169"/>
                </a:cubicBezTo>
                <a:cubicBezTo>
                  <a:pt x="3345" y="1162"/>
                  <a:pt x="3311" y="1162"/>
                  <a:pt x="3354" y="1162"/>
                </a:cubicBezTo>
                <a:cubicBezTo>
                  <a:pt x="3314" y="1099"/>
                  <a:pt x="3255" y="1055"/>
                  <a:pt x="3203" y="1003"/>
                </a:cubicBezTo>
                <a:cubicBezTo>
                  <a:pt x="3175" y="975"/>
                  <a:pt x="3149" y="938"/>
                  <a:pt x="3116" y="917"/>
                </a:cubicBezTo>
                <a:cubicBezTo>
                  <a:pt x="3111" y="910"/>
                  <a:pt x="3102" y="895"/>
                  <a:pt x="3102" y="895"/>
                </a:cubicBezTo>
                <a:lnTo>
                  <a:pt x="226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547813" y="981075"/>
            <a:ext cx="433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ru-RU" b="1"/>
              <a:t>V</a:t>
            </a:r>
            <a:endParaRPr lang="ru-RU" altLang="ru-RU" b="1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203575" y="4797425"/>
            <a:ext cx="371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b="1"/>
              <a:t>Н</a:t>
            </a:r>
          </a:p>
        </p:txBody>
      </p:sp>
      <p:sp>
        <p:nvSpPr>
          <p:cNvPr id="16392" name="Freeform 31"/>
          <p:cNvSpPr>
            <a:spLocks/>
          </p:cNvSpPr>
          <p:nvPr/>
        </p:nvSpPr>
        <p:spPr bwMode="auto">
          <a:xfrm>
            <a:off x="2555875" y="1268413"/>
            <a:ext cx="1439863" cy="1512887"/>
          </a:xfrm>
          <a:custGeom>
            <a:avLst/>
            <a:gdLst>
              <a:gd name="T0" fmla="*/ 0 w 953"/>
              <a:gd name="T1" fmla="*/ 2147483647 h 998"/>
              <a:gd name="T2" fmla="*/ 2147483647 w 953"/>
              <a:gd name="T3" fmla="*/ 2147483647 h 998"/>
              <a:gd name="T4" fmla="*/ 2147483647 w 953"/>
              <a:gd name="T5" fmla="*/ 0 h 998"/>
              <a:gd name="T6" fmla="*/ 2147483647 w 953"/>
              <a:gd name="T7" fmla="*/ 0 h 998"/>
              <a:gd name="T8" fmla="*/ 2147483647 w 953"/>
              <a:gd name="T9" fmla="*/ 2147483647 h 998"/>
              <a:gd name="T10" fmla="*/ 0 w 953"/>
              <a:gd name="T11" fmla="*/ 2147483647 h 998"/>
              <a:gd name="T12" fmla="*/ 0 w 953"/>
              <a:gd name="T13" fmla="*/ 2147483647 h 99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53"/>
              <a:gd name="T22" fmla="*/ 0 h 998"/>
              <a:gd name="T23" fmla="*/ 953 w 953"/>
              <a:gd name="T24" fmla="*/ 998 h 99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53" h="998">
                <a:moveTo>
                  <a:pt x="0" y="771"/>
                </a:moveTo>
                <a:lnTo>
                  <a:pt x="680" y="771"/>
                </a:lnTo>
                <a:lnTo>
                  <a:pt x="680" y="0"/>
                </a:lnTo>
                <a:lnTo>
                  <a:pt x="953" y="0"/>
                </a:lnTo>
                <a:lnTo>
                  <a:pt x="953" y="998"/>
                </a:lnTo>
                <a:lnTo>
                  <a:pt x="0" y="998"/>
                </a:lnTo>
                <a:lnTo>
                  <a:pt x="0" y="771"/>
                </a:lnTo>
                <a:close/>
              </a:path>
            </a:pathLst>
          </a:custGeom>
          <a:solidFill>
            <a:srgbClr val="FFAA71">
              <a:alpha val="38823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3" name="Line 39"/>
          <p:cNvSpPr>
            <a:spLocks noChangeShapeType="1"/>
          </p:cNvSpPr>
          <p:nvPr/>
        </p:nvSpPr>
        <p:spPr bwMode="auto">
          <a:xfrm>
            <a:off x="3059113" y="2420938"/>
            <a:ext cx="0" cy="36036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4" name="Line 42"/>
          <p:cNvSpPr>
            <a:spLocks noChangeShapeType="1"/>
          </p:cNvSpPr>
          <p:nvPr/>
        </p:nvSpPr>
        <p:spPr bwMode="auto">
          <a:xfrm>
            <a:off x="3563938" y="1557338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5" name="Line 43"/>
          <p:cNvSpPr>
            <a:spLocks noChangeShapeType="1"/>
          </p:cNvSpPr>
          <p:nvPr/>
        </p:nvSpPr>
        <p:spPr bwMode="auto">
          <a:xfrm>
            <a:off x="3563938" y="2060575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6" name="Line 44"/>
          <p:cNvSpPr>
            <a:spLocks noChangeShapeType="1"/>
          </p:cNvSpPr>
          <p:nvPr/>
        </p:nvSpPr>
        <p:spPr bwMode="auto">
          <a:xfrm>
            <a:off x="3419475" y="1806575"/>
            <a:ext cx="6477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7" name="Line 61"/>
          <p:cNvSpPr>
            <a:spLocks noChangeShapeType="1"/>
          </p:cNvSpPr>
          <p:nvPr/>
        </p:nvSpPr>
        <p:spPr bwMode="auto">
          <a:xfrm>
            <a:off x="4859338" y="48688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8" name="Freeform 65"/>
          <p:cNvSpPr>
            <a:spLocks/>
          </p:cNvSpPr>
          <p:nvPr/>
        </p:nvSpPr>
        <p:spPr bwMode="auto">
          <a:xfrm>
            <a:off x="3132138" y="4221163"/>
            <a:ext cx="1727200" cy="647700"/>
          </a:xfrm>
          <a:custGeom>
            <a:avLst/>
            <a:gdLst>
              <a:gd name="T0" fmla="*/ 2147483647 w 1088"/>
              <a:gd name="T1" fmla="*/ 2147483647 h 408"/>
              <a:gd name="T2" fmla="*/ 2147483647 w 1088"/>
              <a:gd name="T3" fmla="*/ 2147483647 h 408"/>
              <a:gd name="T4" fmla="*/ 2147483647 w 1088"/>
              <a:gd name="T5" fmla="*/ 2147483647 h 408"/>
              <a:gd name="T6" fmla="*/ 2147483647 w 1088"/>
              <a:gd name="T7" fmla="*/ 2147483647 h 408"/>
              <a:gd name="T8" fmla="*/ 2147483647 w 1088"/>
              <a:gd name="T9" fmla="*/ 2147483647 h 408"/>
              <a:gd name="T10" fmla="*/ 0 w 1088"/>
              <a:gd name="T11" fmla="*/ 0 h 408"/>
              <a:gd name="T12" fmla="*/ 2147483647 w 1088"/>
              <a:gd name="T13" fmla="*/ 0 h 408"/>
              <a:gd name="T14" fmla="*/ 2147483647 w 1088"/>
              <a:gd name="T15" fmla="*/ 2147483647 h 408"/>
              <a:gd name="T16" fmla="*/ 2147483647 w 1088"/>
              <a:gd name="T17" fmla="*/ 2147483647 h 4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088"/>
              <a:gd name="T28" fmla="*/ 0 h 408"/>
              <a:gd name="T29" fmla="*/ 1088 w 1088"/>
              <a:gd name="T30" fmla="*/ 408 h 40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088" h="408">
                <a:moveTo>
                  <a:pt x="408" y="408"/>
                </a:moveTo>
                <a:lnTo>
                  <a:pt x="272" y="272"/>
                </a:lnTo>
                <a:lnTo>
                  <a:pt x="589" y="272"/>
                </a:lnTo>
                <a:lnTo>
                  <a:pt x="453" y="136"/>
                </a:lnTo>
                <a:lnTo>
                  <a:pt x="136" y="136"/>
                </a:lnTo>
                <a:lnTo>
                  <a:pt x="0" y="0"/>
                </a:lnTo>
                <a:lnTo>
                  <a:pt x="635" y="0"/>
                </a:lnTo>
                <a:lnTo>
                  <a:pt x="1088" y="408"/>
                </a:lnTo>
                <a:lnTo>
                  <a:pt x="408" y="408"/>
                </a:lnTo>
                <a:close/>
              </a:path>
            </a:pathLst>
          </a:custGeom>
          <a:solidFill>
            <a:srgbClr val="FFFDBD">
              <a:alpha val="50980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9" name="Freeform 66"/>
          <p:cNvSpPr>
            <a:spLocks/>
          </p:cNvSpPr>
          <p:nvPr/>
        </p:nvSpPr>
        <p:spPr bwMode="auto">
          <a:xfrm>
            <a:off x="4140200" y="4221163"/>
            <a:ext cx="1152525" cy="647700"/>
          </a:xfrm>
          <a:custGeom>
            <a:avLst/>
            <a:gdLst>
              <a:gd name="T0" fmla="*/ 2147483647 w 681"/>
              <a:gd name="T1" fmla="*/ 2147483647 h 317"/>
              <a:gd name="T2" fmla="*/ 0 w 681"/>
              <a:gd name="T3" fmla="*/ 0 h 317"/>
              <a:gd name="T4" fmla="*/ 2147483647 w 681"/>
              <a:gd name="T5" fmla="*/ 0 h 317"/>
              <a:gd name="T6" fmla="*/ 2147483647 w 681"/>
              <a:gd name="T7" fmla="*/ 2147483647 h 317"/>
              <a:gd name="T8" fmla="*/ 2147483647 w 681"/>
              <a:gd name="T9" fmla="*/ 2147483647 h 3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1"/>
              <a:gd name="T16" fmla="*/ 0 h 317"/>
              <a:gd name="T17" fmla="*/ 681 w 681"/>
              <a:gd name="T18" fmla="*/ 317 h 3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1" h="317">
                <a:moveTo>
                  <a:pt x="408" y="317"/>
                </a:moveTo>
                <a:lnTo>
                  <a:pt x="0" y="0"/>
                </a:lnTo>
                <a:lnTo>
                  <a:pt x="272" y="0"/>
                </a:lnTo>
                <a:lnTo>
                  <a:pt x="681" y="317"/>
                </a:lnTo>
                <a:lnTo>
                  <a:pt x="408" y="317"/>
                </a:lnTo>
                <a:close/>
              </a:path>
            </a:pathLst>
          </a:custGeom>
          <a:solidFill>
            <a:srgbClr val="FFFDBD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0" name="Line 67"/>
          <p:cNvSpPr>
            <a:spLocks noChangeShapeType="1"/>
          </p:cNvSpPr>
          <p:nvPr/>
        </p:nvSpPr>
        <p:spPr bwMode="auto">
          <a:xfrm>
            <a:off x="3635375" y="4508500"/>
            <a:ext cx="1512888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1" name="Line 68"/>
          <p:cNvSpPr>
            <a:spLocks noChangeShapeType="1"/>
          </p:cNvSpPr>
          <p:nvPr/>
        </p:nvSpPr>
        <p:spPr bwMode="auto">
          <a:xfrm>
            <a:off x="4284663" y="4365625"/>
            <a:ext cx="5032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2" name="Line 69"/>
          <p:cNvSpPr>
            <a:spLocks noChangeShapeType="1"/>
          </p:cNvSpPr>
          <p:nvPr/>
        </p:nvSpPr>
        <p:spPr bwMode="auto">
          <a:xfrm>
            <a:off x="4572000" y="4652963"/>
            <a:ext cx="503238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3" name="Line 70"/>
          <p:cNvSpPr>
            <a:spLocks noChangeShapeType="1"/>
          </p:cNvSpPr>
          <p:nvPr/>
        </p:nvSpPr>
        <p:spPr bwMode="auto">
          <a:xfrm>
            <a:off x="2555875" y="2781300"/>
            <a:ext cx="0" cy="86360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4" name="Line 72"/>
          <p:cNvSpPr>
            <a:spLocks noChangeShapeType="1"/>
          </p:cNvSpPr>
          <p:nvPr/>
        </p:nvSpPr>
        <p:spPr bwMode="auto">
          <a:xfrm>
            <a:off x="3995738" y="2781300"/>
            <a:ext cx="0" cy="86360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5" name="Line 73"/>
          <p:cNvSpPr>
            <a:spLocks noChangeShapeType="1"/>
          </p:cNvSpPr>
          <p:nvPr/>
        </p:nvSpPr>
        <p:spPr bwMode="auto">
          <a:xfrm>
            <a:off x="4010025" y="3644900"/>
            <a:ext cx="576263" cy="576263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6" name="Line 74"/>
          <p:cNvSpPr>
            <a:spLocks noChangeShapeType="1"/>
          </p:cNvSpPr>
          <p:nvPr/>
        </p:nvSpPr>
        <p:spPr bwMode="auto">
          <a:xfrm>
            <a:off x="3059113" y="2781300"/>
            <a:ext cx="0" cy="863600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7" name="Line 76"/>
          <p:cNvSpPr>
            <a:spLocks noChangeShapeType="1"/>
          </p:cNvSpPr>
          <p:nvPr/>
        </p:nvSpPr>
        <p:spPr bwMode="auto">
          <a:xfrm>
            <a:off x="3563938" y="2420938"/>
            <a:ext cx="0" cy="1223962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8" name="Line 77"/>
          <p:cNvSpPr>
            <a:spLocks noChangeShapeType="1"/>
          </p:cNvSpPr>
          <p:nvPr/>
        </p:nvSpPr>
        <p:spPr bwMode="auto">
          <a:xfrm>
            <a:off x="2576513" y="3663950"/>
            <a:ext cx="576262" cy="576263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9" name="Line 78"/>
          <p:cNvSpPr>
            <a:spLocks noChangeShapeType="1"/>
          </p:cNvSpPr>
          <p:nvPr/>
        </p:nvSpPr>
        <p:spPr bwMode="auto">
          <a:xfrm>
            <a:off x="3059113" y="3644900"/>
            <a:ext cx="792162" cy="792163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0" name="Line 79"/>
          <p:cNvSpPr>
            <a:spLocks noChangeShapeType="1"/>
          </p:cNvSpPr>
          <p:nvPr/>
        </p:nvSpPr>
        <p:spPr bwMode="auto">
          <a:xfrm>
            <a:off x="3563938" y="3644900"/>
            <a:ext cx="569912" cy="569913"/>
          </a:xfrm>
          <a:prstGeom prst="line">
            <a:avLst/>
          </a:prstGeom>
          <a:noFill/>
          <a:ln w="9525">
            <a:solidFill>
              <a:srgbClr val="FF9147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1" name="AutoShape 80"/>
          <p:cNvSpPr>
            <a:spLocks noChangeArrowheads="1"/>
          </p:cNvSpPr>
          <p:nvPr/>
        </p:nvSpPr>
        <p:spPr bwMode="auto">
          <a:xfrm rot="1004994">
            <a:off x="6659563" y="4365625"/>
            <a:ext cx="360362" cy="503238"/>
          </a:xfrm>
          <a:prstGeom prst="downArrow">
            <a:avLst>
              <a:gd name="adj1" fmla="val 50000"/>
              <a:gd name="adj2" fmla="val 34912"/>
            </a:avLst>
          </a:prstGeom>
          <a:solidFill>
            <a:srgbClr val="FFFD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16412" name="Text Box 82"/>
          <p:cNvSpPr txBox="1">
            <a:spLocks noChangeArrowheads="1"/>
          </p:cNvSpPr>
          <p:nvPr/>
        </p:nvSpPr>
        <p:spPr bwMode="auto">
          <a:xfrm>
            <a:off x="250825" y="5287963"/>
            <a:ext cx="849947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i="1"/>
              <a:t> </a:t>
            </a:r>
            <a:r>
              <a:rPr lang="ru-RU" altLang="ru-RU" sz="2400" i="1"/>
              <a:t>Построенные проекции оказались расположенными в пространстве в разных плоскостях (вертикальной и горизонтальной). Для  получения чертежа предмета обе плоскости совмещают в одну</a:t>
            </a:r>
            <a:endParaRPr lang="ru-RU" altLang="ru-RU" sz="2400" b="1" i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127</TotalTime>
  <Words>548</Words>
  <Application>Microsoft Office PowerPoint</Application>
  <PresentationFormat>Экран (4:3)</PresentationFormat>
  <Paragraphs>99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Arial</vt:lpstr>
      <vt:lpstr>Book Antiqua</vt:lpstr>
      <vt:lpstr>Century Gothic</vt:lpstr>
      <vt:lpstr>Calibri</vt:lpstr>
      <vt:lpstr>Times New Roman</vt:lpstr>
      <vt:lpstr>Аптека</vt:lpstr>
      <vt:lpstr>ПРЯМОУГОЛЬНОЕ ПРОЕЦИРОВАНИЕ</vt:lpstr>
      <vt:lpstr>Слайд 2</vt:lpstr>
      <vt:lpstr>Прямоугольное проецирование</vt:lpstr>
      <vt:lpstr>Фронтальная проекция</vt:lpstr>
      <vt:lpstr>Установите соответствие главных видов, обозначенных цифрами, деталям, обозначенным буквами, и запишите ответ в тетради  (в виде таблицы). </vt:lpstr>
      <vt:lpstr>Слайд 6</vt:lpstr>
      <vt:lpstr>Слайд 7</vt:lpstr>
      <vt:lpstr>Прямоугольное проецирование</vt:lpstr>
      <vt:lpstr>Прямоугольное проецирование</vt:lpstr>
      <vt:lpstr>Прямоугольное  проецирование</vt:lpstr>
      <vt:lpstr>Прямоугольное проецирование</vt:lpstr>
      <vt:lpstr>Найдите фронтальную и горизонтальную проекции к данному наглядному изображению и запишите ответ в тетради  (в виде таблицы).  </vt:lpstr>
      <vt:lpstr>Слайд 13</vt:lpstr>
      <vt:lpstr>Слайд 14</vt:lpstr>
      <vt:lpstr>Слайд 15</vt:lpstr>
      <vt:lpstr>Три плоскости проекций</vt:lpstr>
      <vt:lpstr>Прямоугольное проецирование</vt:lpstr>
      <vt:lpstr>Прямоугольное проецирование</vt:lpstr>
      <vt:lpstr>Прямоугольное проецирование</vt:lpstr>
      <vt:lpstr>Прямоугольное проецирование</vt:lpstr>
      <vt:lpstr>Прямоугольное проецирование</vt:lpstr>
      <vt:lpstr>Прямоугольное проецирование</vt:lpstr>
      <vt:lpstr>Слайд 23</vt:lpstr>
      <vt:lpstr>Определите, какие чертежи соответствуют данным наглядным изображениям, запишите ответ в тетради (в виде таблицы)</vt:lpstr>
      <vt:lpstr>Вопросы для проверки</vt:lpstr>
    </vt:vector>
  </TitlesOfParts>
  <Company>school323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ПРЯМОУГОЛЬНОЕ ПРОЕЦИРОВАНИЕ</dc:title>
  <dc:creator>труд</dc:creator>
  <cp:lastModifiedBy>User</cp:lastModifiedBy>
  <cp:revision>23</cp:revision>
  <dcterms:created xsi:type="dcterms:W3CDTF">2012-09-23T08:05:45Z</dcterms:created>
  <dcterms:modified xsi:type="dcterms:W3CDTF">2020-12-07T22:07:03Z</dcterms:modified>
</cp:coreProperties>
</file>