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72" r:id="rId2"/>
    <p:sldId id="276" r:id="rId3"/>
    <p:sldId id="286" r:id="rId4"/>
    <p:sldId id="262" r:id="rId5"/>
    <p:sldId id="275" r:id="rId6"/>
    <p:sldId id="274" r:id="rId7"/>
    <p:sldId id="284" r:id="rId8"/>
    <p:sldId id="277" r:id="rId9"/>
    <p:sldId id="278" r:id="rId10"/>
    <p:sldId id="280" r:id="rId11"/>
    <p:sldId id="279" r:id="rId12"/>
    <p:sldId id="28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CCCC00"/>
    <a:srgbClr val="99CCFF"/>
    <a:srgbClr val="CC6600"/>
    <a:srgbClr val="009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86" autoAdjust="0"/>
  </p:normalViewPr>
  <p:slideViewPr>
    <p:cSldViewPr>
      <p:cViewPr varScale="1">
        <p:scale>
          <a:sx n="110" d="100"/>
          <a:sy n="110" d="100"/>
        </p:scale>
        <p:origin x="-16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58F29-F4CA-4E4E-9F69-CA2E3AEB5FC3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F75C7-EFE1-46F9-BE4A-D52D0C5F0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ln/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0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4095" indent="-30926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37069" indent="-247414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31896" indent="-247414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26724" indent="-247414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721552" indent="-2474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216379" indent="-2474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711207" indent="-2474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206034" indent="-2474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7BCB04D-C787-41CC-BA6D-B058D41A9721}" type="slidenum">
              <a:rPr lang="ru-RU" smtClean="0"/>
              <a:pPr eaLnBrk="1" hangingPunct="1"/>
              <a:t>5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263172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616D5-78BC-4EE0-9ED3-2B2727FCDC99}" type="datetimeFigureOut">
              <a:rPr lang="ru-RU" smtClean="0"/>
              <a:pPr/>
              <a:t>07.12.2020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CD236C-C063-4733-A62E-303A3AAC12A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616D5-78BC-4EE0-9ED3-2B2727FCDC99}" type="datetimeFigureOut">
              <a:rPr lang="ru-RU" smtClean="0"/>
              <a:pPr/>
              <a:t>07.12.2020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CD236C-C063-4733-A62E-303A3AAC12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616D5-78BC-4EE0-9ED3-2B2727FCDC99}" type="datetimeFigureOut">
              <a:rPr lang="ru-RU" smtClean="0"/>
              <a:pPr/>
              <a:t>07.12.2020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CD236C-C063-4733-A62E-303A3AAC12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9C126F-820D-4A7A-B1EE-338C5669A74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616D5-78BC-4EE0-9ED3-2B2727FCDC99}" type="datetimeFigureOut">
              <a:rPr lang="ru-RU" smtClean="0"/>
              <a:pPr/>
              <a:t>07.12.2020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CD236C-C063-4733-A62E-303A3AAC12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616D5-78BC-4EE0-9ED3-2B2727FCDC99}" type="datetimeFigureOut">
              <a:rPr lang="ru-RU" smtClean="0"/>
              <a:pPr/>
              <a:t>07.12.2020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CD236C-C063-4733-A62E-303A3AAC12A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616D5-78BC-4EE0-9ED3-2B2727FCDC99}" type="datetimeFigureOut">
              <a:rPr lang="ru-RU" smtClean="0"/>
              <a:pPr/>
              <a:t>07.12.2020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CD236C-C063-4733-A62E-303A3AAC12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616D5-78BC-4EE0-9ED3-2B2727FCDC99}" type="datetimeFigureOut">
              <a:rPr lang="ru-RU" smtClean="0"/>
              <a:pPr/>
              <a:t>07.12.2020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CD236C-C063-4733-A62E-303A3AAC12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616D5-78BC-4EE0-9ED3-2B2727FCDC99}" type="datetimeFigureOut">
              <a:rPr lang="ru-RU" smtClean="0"/>
              <a:pPr/>
              <a:t>07.12.2020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CD236C-C063-4733-A62E-303A3AAC12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616D5-78BC-4EE0-9ED3-2B2727FCDC99}" type="datetimeFigureOut">
              <a:rPr lang="ru-RU" smtClean="0"/>
              <a:pPr/>
              <a:t>07.12.2020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CD236C-C063-4733-A62E-303A3AAC12A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616D5-78BC-4EE0-9ED3-2B2727FCDC99}" type="datetimeFigureOut">
              <a:rPr lang="ru-RU" smtClean="0"/>
              <a:pPr/>
              <a:t>07.12.2020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CD236C-C063-4733-A62E-303A3AAC12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616D5-78BC-4EE0-9ED3-2B2727FCDC99}" type="datetimeFigureOut">
              <a:rPr lang="ru-RU" smtClean="0"/>
              <a:pPr/>
              <a:t>07.12.2020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CD236C-C063-4733-A62E-303A3AAC12A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A0616D5-78BC-4EE0-9ED3-2B2727FCDC99}" type="datetimeFigureOut">
              <a:rPr lang="ru-RU" smtClean="0"/>
              <a:pPr/>
              <a:t>07.12.2020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3CD236C-C063-4733-A62E-303A3AAC12A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../&#1059;&#1095;&#1077;&#1073;&#1085;&#1086;-&#1084;&#1077;&#1090;&#1086;&#1076;&#1080;&#1095;&#1077;&#1089;&#1082;&#1080;&#1077;%20&#1084;&#1072;&#1090;&#1077;&#1088;&#1080;&#1072;&#1083;&#1099;/&#1091;&#1095;&#1080;&#1090;&#1077;&#1083;&#1102;%20&#1084;&#1072;&#1090;&#1077;&#1084;&#1072;&#1090;&#1080;&#1082;&#1080;/&#1084;&#1085;&#1086;&#1075;&#1086;&#1075;&#1088;&#1072;&#1085;&#1085;&#1080;&#1082;&#1080;/www.nips.riss-telecom.ru/poly/uniform/convex/platonic/vrml/icosahedron1.wr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../&#1059;&#1095;&#1077;&#1073;&#1085;&#1086;-&#1084;&#1077;&#1090;&#1086;&#1076;&#1080;&#1095;&#1077;&#1089;&#1082;&#1080;&#1077;%20&#1084;&#1072;&#1090;&#1077;&#1088;&#1080;&#1072;&#1083;&#1099;/&#1091;&#1095;&#1080;&#1090;&#1077;&#1083;&#1102;%20&#1084;&#1072;&#1090;&#1077;&#1084;&#1072;&#1090;&#1080;&#1082;&#1080;/&#1084;&#1085;&#1086;&#1075;&#1086;&#1075;&#1088;&#1072;&#1085;&#1085;&#1080;&#1082;&#1080;/www.nips.riss-telecom.ru/poly/uniform/convex/platonic/vrml/dodecahedron1.wr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hyperlink" Target="../&#1059;&#1095;&#1077;&#1073;&#1085;&#1086;-&#1084;&#1077;&#1090;&#1086;&#1076;&#1080;&#1095;&#1077;&#1089;&#1082;&#1080;&#1077;%20&#1084;&#1072;&#1090;&#1077;&#1088;&#1080;&#1072;&#1083;&#1099;/&#1091;&#1095;&#1080;&#1090;&#1077;&#1083;&#1102;%20&#1084;&#1072;&#1090;&#1077;&#1084;&#1072;&#1090;&#1080;&#1082;&#1080;/&#1084;&#1085;&#1086;&#1075;&#1086;&#1075;&#1088;&#1072;&#1085;&#1085;&#1080;&#1082;&#1080;/www.nips.riss-telecom.ru/poly/uniform/convex/platonic/vrml/tetrahedron.wrl" TargetMode="External"/><Relationship Id="rId7" Type="http://schemas.openxmlformats.org/officeDocument/2006/relationships/hyperlink" Target="../&#1059;&#1095;&#1077;&#1073;&#1085;&#1086;-&#1084;&#1077;&#1090;&#1086;&#1076;&#1080;&#1095;&#1077;&#1089;&#1082;&#1080;&#1077;%20&#1084;&#1072;&#1090;&#1077;&#1088;&#1080;&#1072;&#1083;&#1099;/&#1091;&#1095;&#1080;&#1090;&#1077;&#1083;&#1102;%20&#1084;&#1072;&#1090;&#1077;&#1084;&#1072;&#1090;&#1080;&#1082;&#1080;/&#1084;&#1085;&#1086;&#1075;&#1086;&#1075;&#1088;&#1072;&#1085;&#1085;&#1080;&#1082;&#1080;/www.nips.riss-telecom.ru/poly/uniform/convex/platonic/vrml/icosahedron1.wrl" TargetMode="External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11" Type="http://schemas.openxmlformats.org/officeDocument/2006/relationships/hyperlink" Target="../&#1059;&#1095;&#1077;&#1073;&#1085;&#1086;-&#1084;&#1077;&#1090;&#1086;&#1076;&#1080;&#1095;&#1077;&#1089;&#1082;&#1080;&#1077;%20&#1084;&#1072;&#1090;&#1077;&#1088;&#1080;&#1072;&#1083;&#1099;/&#1091;&#1095;&#1080;&#1090;&#1077;&#1083;&#1102;%20&#1084;&#1072;&#1090;&#1077;&#1084;&#1072;&#1090;&#1080;&#1082;&#1080;/&#1084;&#1085;&#1086;&#1075;&#1086;&#1075;&#1088;&#1072;&#1085;&#1085;&#1080;&#1082;&#1080;/www.nips.riss-telecom.ru/poly/uniform/convex/platonic/vrml/dodecahedron1.wrl" TargetMode="External"/><Relationship Id="rId5" Type="http://schemas.openxmlformats.org/officeDocument/2006/relationships/hyperlink" Target="../&#1059;&#1095;&#1077;&#1073;&#1085;&#1086;-&#1084;&#1077;&#1090;&#1086;&#1076;&#1080;&#1095;&#1077;&#1089;&#1082;&#1080;&#1077;%20&#1084;&#1072;&#1090;&#1077;&#1088;&#1080;&#1072;&#1083;&#1099;/&#1091;&#1095;&#1080;&#1090;&#1077;&#1083;&#1102;%20&#1084;&#1072;&#1090;&#1077;&#1084;&#1072;&#1090;&#1080;&#1082;&#1080;/&#1084;&#1085;&#1086;&#1075;&#1086;&#1075;&#1088;&#1072;&#1085;&#1085;&#1080;&#1082;&#1080;/www.nips.riss-telecom.ru/poly/uniform/convex/platonic/vrml/octahedron.wrl" TargetMode="External"/><Relationship Id="rId10" Type="http://schemas.openxmlformats.org/officeDocument/2006/relationships/image" Target="../media/image10.jpeg"/><Relationship Id="rId4" Type="http://schemas.openxmlformats.org/officeDocument/2006/relationships/image" Target="../media/image7.jpeg"/><Relationship Id="rId9" Type="http://schemas.openxmlformats.org/officeDocument/2006/relationships/hyperlink" Target="../&#1059;&#1095;&#1077;&#1073;&#1085;&#1086;-&#1084;&#1077;&#1090;&#1086;&#1076;&#1080;&#1095;&#1077;&#1089;&#1082;&#1080;&#1077;%20&#1084;&#1072;&#1090;&#1077;&#1088;&#1080;&#1072;&#1083;&#1099;/&#1091;&#1095;&#1080;&#1090;&#1077;&#1083;&#1102;%20&#1084;&#1072;&#1090;&#1077;&#1084;&#1072;&#1090;&#1080;&#1082;&#1080;/&#1084;&#1085;&#1086;&#1075;&#1086;&#1075;&#1088;&#1072;&#1085;&#1085;&#1080;&#1082;&#1080;/www.nips.riss-telecom.ru/poly/uniform/convex/platonic/vrml/cube.wr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../&#1059;&#1095;&#1077;&#1073;&#1085;&#1086;-&#1084;&#1077;&#1090;&#1086;&#1076;&#1080;&#1095;&#1077;&#1089;&#1082;&#1080;&#1077;%20&#1084;&#1072;&#1090;&#1077;&#1088;&#1080;&#1072;&#1083;&#1099;/&#1091;&#1095;&#1080;&#1090;&#1077;&#1083;&#1102;%20&#1084;&#1072;&#1090;&#1077;&#1084;&#1072;&#1090;&#1080;&#1082;&#1080;/&#1084;&#1085;&#1086;&#1075;&#1086;&#1075;&#1088;&#1072;&#1085;&#1085;&#1080;&#1082;&#1080;/www.nips.riss-telecom.ru/poly/uniform/convex/platonic/vrml/tetrahedron.wr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../&#1059;&#1095;&#1077;&#1073;&#1085;&#1086;-&#1084;&#1077;&#1090;&#1086;&#1076;&#1080;&#1095;&#1077;&#1089;&#1082;&#1080;&#1077;%20&#1084;&#1072;&#1090;&#1077;&#1088;&#1080;&#1072;&#1083;&#1099;/&#1091;&#1095;&#1080;&#1090;&#1077;&#1083;&#1102;%20&#1084;&#1072;&#1090;&#1077;&#1084;&#1072;&#1090;&#1080;&#1082;&#1080;/&#1084;&#1085;&#1086;&#1075;&#1086;&#1075;&#1088;&#1072;&#1085;&#1085;&#1080;&#1082;&#1080;/www.nips.riss-telecom.ru/poly/uniform/convex/platonic/vrml/octahedron.wr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052736"/>
            <a:ext cx="749808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  <a:t>Правильные многогранники</a:t>
            </a:r>
            <a:endParaRPr lang="ru-RU" sz="4000" b="1" dirty="0">
              <a:solidFill>
                <a:srgbClr val="66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ChangeArrowheads="1"/>
          </p:cNvSpPr>
          <p:nvPr/>
        </p:nvSpPr>
        <p:spPr bwMode="auto">
          <a:xfrm>
            <a:off x="4716016" y="1628800"/>
            <a:ext cx="4284663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C6600"/>
                </a:solidFill>
                <a:latin typeface="Constantia" pitchFamily="18" charset="0"/>
              </a:rPr>
              <a:t>Поверхность икосаэдра состоит из </a:t>
            </a:r>
            <a:r>
              <a:rPr lang="ru-RU" sz="3600" b="1" u="sng" dirty="0" smtClean="0">
                <a:solidFill>
                  <a:srgbClr val="CC6600"/>
                </a:solidFill>
                <a:latin typeface="Constantia" pitchFamily="18" charset="0"/>
              </a:rPr>
              <a:t>двадцати</a:t>
            </a:r>
            <a:r>
              <a:rPr lang="ru-RU" sz="3600" b="1" dirty="0" smtClean="0">
                <a:solidFill>
                  <a:srgbClr val="CC6600"/>
                </a:solidFill>
                <a:latin typeface="Constantia" pitchFamily="18" charset="0"/>
              </a:rPr>
              <a:t> равносторонних треугольников, сходящихся в каждой вершине </a:t>
            </a:r>
          </a:p>
          <a:p>
            <a:r>
              <a:rPr lang="ru-RU" sz="3600" b="1" u="sng" dirty="0" smtClean="0">
                <a:solidFill>
                  <a:srgbClr val="CC6600"/>
                </a:solidFill>
                <a:latin typeface="Constantia" pitchFamily="18" charset="0"/>
              </a:rPr>
              <a:t>по пять</a:t>
            </a:r>
            <a:r>
              <a:rPr lang="ru-RU" sz="3600" b="1" dirty="0" smtClean="0">
                <a:solidFill>
                  <a:srgbClr val="CC6600"/>
                </a:solidFill>
                <a:latin typeface="Constantia" pitchFamily="18" charset="0"/>
              </a:rPr>
              <a:t>.</a:t>
            </a:r>
            <a:endParaRPr lang="ru-RU" sz="3600" b="1" dirty="0">
              <a:solidFill>
                <a:srgbClr val="CC6600"/>
              </a:solidFill>
              <a:latin typeface="Constantia" pitchFamily="18" charset="0"/>
            </a:endParaRPr>
          </a:p>
        </p:txBody>
      </p:sp>
      <p:sp>
        <p:nvSpPr>
          <p:cNvPr id="9220" name="Rectangle 8"/>
          <p:cNvSpPr>
            <a:spLocks noChangeArrowheads="1"/>
          </p:cNvSpPr>
          <p:nvPr/>
        </p:nvSpPr>
        <p:spPr bwMode="auto">
          <a:xfrm>
            <a:off x="2424124" y="476672"/>
            <a:ext cx="450411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  <a:t>Икосаэдр</a:t>
            </a:r>
            <a:endParaRPr lang="ru-RU" sz="7200" b="1" u="none" dirty="0">
              <a:solidFill>
                <a:srgbClr val="6600CC"/>
              </a:solidFill>
            </a:endParaRPr>
          </a:p>
        </p:txBody>
      </p:sp>
      <p:pic>
        <p:nvPicPr>
          <p:cNvPr id="6" name="Picture 12" descr="Модель икосаэдра - первый вариант раскраски (VRML)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420888"/>
            <a:ext cx="2736589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ChangeArrowheads="1"/>
          </p:cNvSpPr>
          <p:nvPr/>
        </p:nvSpPr>
        <p:spPr bwMode="auto">
          <a:xfrm>
            <a:off x="4572000" y="1700808"/>
            <a:ext cx="4284663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CC6600"/>
                </a:solidFill>
                <a:latin typeface="Constantia" pitchFamily="18" charset="0"/>
              </a:rPr>
              <a:t>Додекаэдр имеет </a:t>
            </a:r>
            <a:r>
              <a:rPr lang="ru-RU" sz="4000" b="1" u="sng" dirty="0" smtClean="0">
                <a:solidFill>
                  <a:srgbClr val="CC6600"/>
                </a:solidFill>
                <a:latin typeface="Constantia" pitchFamily="18" charset="0"/>
              </a:rPr>
              <a:t>двенадцать</a:t>
            </a:r>
            <a:r>
              <a:rPr lang="ru-RU" sz="4000" b="1" dirty="0" smtClean="0">
                <a:solidFill>
                  <a:srgbClr val="CC6600"/>
                </a:solidFill>
                <a:latin typeface="Constantia" pitchFamily="18" charset="0"/>
              </a:rPr>
              <a:t> пятиугольных граней, сходящихся в вершинах </a:t>
            </a:r>
            <a:r>
              <a:rPr lang="ru-RU" sz="4000" b="1" u="sng" dirty="0" smtClean="0">
                <a:solidFill>
                  <a:srgbClr val="CC6600"/>
                </a:solidFill>
                <a:latin typeface="Constantia" pitchFamily="18" charset="0"/>
              </a:rPr>
              <a:t>по три</a:t>
            </a:r>
            <a:r>
              <a:rPr lang="ru-RU" sz="4000" b="1" dirty="0" smtClean="0">
                <a:solidFill>
                  <a:srgbClr val="CC6600"/>
                </a:solidFill>
                <a:latin typeface="Constantia" pitchFamily="18" charset="0"/>
              </a:rPr>
              <a:t>.</a:t>
            </a:r>
            <a:endParaRPr lang="ru-RU" sz="4000" b="1" dirty="0">
              <a:solidFill>
                <a:srgbClr val="CC6600"/>
              </a:solidFill>
              <a:latin typeface="Constantia" pitchFamily="18" charset="0"/>
            </a:endParaRPr>
          </a:p>
        </p:txBody>
      </p:sp>
      <p:sp>
        <p:nvSpPr>
          <p:cNvPr id="9220" name="Rectangle 8"/>
          <p:cNvSpPr>
            <a:spLocks noChangeArrowheads="1"/>
          </p:cNvSpPr>
          <p:nvPr/>
        </p:nvSpPr>
        <p:spPr bwMode="auto">
          <a:xfrm>
            <a:off x="2192555" y="476672"/>
            <a:ext cx="496725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  <a:t>Додекаэдр</a:t>
            </a:r>
            <a:endParaRPr lang="ru-RU" sz="7200" b="1" u="none" dirty="0">
              <a:solidFill>
                <a:srgbClr val="6600CC"/>
              </a:solidFill>
            </a:endParaRPr>
          </a:p>
        </p:txBody>
      </p:sp>
      <p:pic>
        <p:nvPicPr>
          <p:cNvPr id="6" name="Picture 1030" descr="Модель додекаэдра - 4 цвета (VRML)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492896"/>
            <a:ext cx="2808607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>
          <a:xfrm>
            <a:off x="1043608" y="0"/>
            <a:ext cx="7941568" cy="134076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400" b="1" i="1" dirty="0" smtClean="0">
                <a:solidFill>
                  <a:srgbClr val="0070C0"/>
                </a:solidFill>
                <a:latin typeface="Constantia" pitchFamily="18" charset="0"/>
              </a:rPr>
              <a:t>Изготовить  модели правильных многогранников можно с помощью их развёрток:</a:t>
            </a:r>
          </a:p>
        </p:txBody>
      </p:sp>
      <p:sp>
        <p:nvSpPr>
          <p:cNvPr id="121899" name="Rectangle 43"/>
          <p:cNvSpPr>
            <a:spLocks noChangeArrowheads="1"/>
          </p:cNvSpPr>
          <p:nvPr/>
        </p:nvSpPr>
        <p:spPr bwMode="auto">
          <a:xfrm>
            <a:off x="827584" y="3212976"/>
            <a:ext cx="2376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 i="1" dirty="0">
                <a:solidFill>
                  <a:srgbClr val="0070C0"/>
                </a:solidFill>
                <a:latin typeface="Constantia" pitchFamily="18" charset="0"/>
              </a:rPr>
              <a:t>Тетраэдр</a:t>
            </a:r>
            <a:r>
              <a:rPr lang="ru-RU" sz="2400" b="1" i="1" dirty="0">
                <a:solidFill>
                  <a:srgbClr val="0070C0"/>
                </a:solidFill>
                <a:latin typeface="Constantia" pitchFamily="18" charset="0"/>
              </a:rPr>
              <a:t> </a:t>
            </a:r>
          </a:p>
        </p:txBody>
      </p:sp>
      <p:sp>
        <p:nvSpPr>
          <p:cNvPr id="121900" name="Rectangle 44"/>
          <p:cNvSpPr>
            <a:spLocks noChangeArrowheads="1"/>
          </p:cNvSpPr>
          <p:nvPr/>
        </p:nvSpPr>
        <p:spPr bwMode="auto">
          <a:xfrm>
            <a:off x="3348038" y="3357563"/>
            <a:ext cx="23764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 i="1" dirty="0">
                <a:solidFill>
                  <a:srgbClr val="0070C0"/>
                </a:solidFill>
              </a:rPr>
              <a:t>Гексаэдр (</a:t>
            </a:r>
            <a:r>
              <a:rPr lang="ru-RU" b="1" i="1" dirty="0">
                <a:solidFill>
                  <a:srgbClr val="0070C0"/>
                </a:solidFill>
                <a:latin typeface="Constantia" pitchFamily="18" charset="0"/>
              </a:rPr>
              <a:t>куб</a:t>
            </a:r>
            <a:r>
              <a:rPr lang="ru-RU" b="1" i="1" dirty="0">
                <a:solidFill>
                  <a:srgbClr val="0070C0"/>
                </a:solidFill>
              </a:rPr>
              <a:t>)</a:t>
            </a:r>
            <a:endParaRPr lang="ru-RU" sz="2400" b="1" i="1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121901" name="Rectangle 45"/>
          <p:cNvSpPr>
            <a:spLocks noChangeArrowheads="1"/>
          </p:cNvSpPr>
          <p:nvPr/>
        </p:nvSpPr>
        <p:spPr bwMode="auto">
          <a:xfrm>
            <a:off x="7308304" y="3356992"/>
            <a:ext cx="1512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 i="1" dirty="0">
                <a:solidFill>
                  <a:srgbClr val="0070C0"/>
                </a:solidFill>
                <a:latin typeface="Constantia" pitchFamily="18" charset="0"/>
              </a:rPr>
              <a:t>Октаэдр</a:t>
            </a:r>
            <a:endParaRPr lang="ru-RU" sz="2400" b="1" i="1" dirty="0">
              <a:solidFill>
                <a:srgbClr val="0070C0"/>
              </a:solidFill>
              <a:latin typeface="Constantia" pitchFamily="18" charset="0"/>
            </a:endParaRPr>
          </a:p>
        </p:txBody>
      </p:sp>
      <p:sp>
        <p:nvSpPr>
          <p:cNvPr id="121902" name="Rectangle 46"/>
          <p:cNvSpPr>
            <a:spLocks noChangeArrowheads="1"/>
          </p:cNvSpPr>
          <p:nvPr/>
        </p:nvSpPr>
        <p:spPr bwMode="auto">
          <a:xfrm>
            <a:off x="2123728" y="6237312"/>
            <a:ext cx="15128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 i="1" dirty="0">
                <a:solidFill>
                  <a:srgbClr val="0070C0"/>
                </a:solidFill>
                <a:latin typeface="Constantia" pitchFamily="18" charset="0"/>
              </a:rPr>
              <a:t>Икосаэдр</a:t>
            </a:r>
            <a:endParaRPr lang="ru-RU" sz="2400" b="1" i="1" dirty="0">
              <a:solidFill>
                <a:srgbClr val="0070C0"/>
              </a:solidFill>
              <a:latin typeface="Constantia" pitchFamily="18" charset="0"/>
            </a:endParaRPr>
          </a:p>
        </p:txBody>
      </p:sp>
      <p:sp>
        <p:nvSpPr>
          <p:cNvPr id="121903" name="Rectangle 47"/>
          <p:cNvSpPr>
            <a:spLocks noChangeArrowheads="1"/>
          </p:cNvSpPr>
          <p:nvPr/>
        </p:nvSpPr>
        <p:spPr bwMode="auto">
          <a:xfrm>
            <a:off x="6588224" y="6309320"/>
            <a:ext cx="1512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 i="1" dirty="0">
                <a:solidFill>
                  <a:srgbClr val="0070C0"/>
                </a:solidFill>
                <a:latin typeface="Constantia" pitchFamily="18" charset="0"/>
              </a:rPr>
              <a:t>Додекаэдр</a:t>
            </a:r>
            <a:endParaRPr lang="ru-RU" sz="2400" b="1" i="1" dirty="0">
              <a:solidFill>
                <a:srgbClr val="0070C0"/>
              </a:solidFill>
              <a:latin typeface="Constantia" pitchFamily="18" charset="0"/>
            </a:endParaRPr>
          </a:p>
        </p:txBody>
      </p:sp>
      <p:pic>
        <p:nvPicPr>
          <p:cNvPr id="1026" name="Picture 2" descr="C:\Users\User\Desktop\1200px-Tetrahedron_fla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628800"/>
            <a:ext cx="1872208" cy="1633502"/>
          </a:xfrm>
          <a:prstGeom prst="rect">
            <a:avLst/>
          </a:prstGeom>
          <a:noFill/>
        </p:spPr>
      </p:pic>
      <p:pic>
        <p:nvPicPr>
          <p:cNvPr id="1027" name="Picture 3" descr="C:\Users\User\Desktop\1200px-Hexahedron_flat_color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3446612" y="1098004"/>
            <a:ext cx="2030788" cy="2660332"/>
          </a:xfrm>
          <a:prstGeom prst="rect">
            <a:avLst/>
          </a:prstGeom>
          <a:noFill/>
        </p:spPr>
      </p:pic>
      <p:pic>
        <p:nvPicPr>
          <p:cNvPr id="1028" name="Picture 4" descr="C:\Users\User\Desktop\1200px-Octahedron_flat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1340768"/>
            <a:ext cx="2830713" cy="2127752"/>
          </a:xfrm>
          <a:prstGeom prst="rect">
            <a:avLst/>
          </a:prstGeom>
          <a:noFill/>
        </p:spPr>
      </p:pic>
      <p:pic>
        <p:nvPicPr>
          <p:cNvPr id="1029" name="Picture 5" descr="C:\Users\User\Desktop\1200px-Icosahedron_flat.sv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4077072"/>
            <a:ext cx="4058816" cy="2063231"/>
          </a:xfrm>
          <a:prstGeom prst="rect">
            <a:avLst/>
          </a:prstGeom>
          <a:noFill/>
        </p:spPr>
      </p:pic>
      <p:pic>
        <p:nvPicPr>
          <p:cNvPr id="1030" name="Picture 6" descr="C:\Users\User\Desktop\1200px-Dodecahedron_flat.svg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92080" y="4221088"/>
            <a:ext cx="3491880" cy="1801228"/>
          </a:xfrm>
          <a:prstGeom prst="rect">
            <a:avLst/>
          </a:prstGeom>
          <a:noFill/>
        </p:spPr>
      </p:pic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"/>
                                        <p:tgtEl>
                                          <p:spTgt spid="121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"/>
                                        <p:tgtEl>
                                          <p:spTgt spid="121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"/>
                                        <p:tgtEl>
                                          <p:spTgt spid="121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25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"/>
                                        <p:tgtEl>
                                          <p:spTgt spid="121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"/>
                                        <p:tgtEl>
                                          <p:spTgt spid="121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"/>
                                        <p:tgtEl>
                                          <p:spTgt spid="121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75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"/>
                                        <p:tgtEl>
                                          <p:spTgt spid="121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"/>
                                        <p:tgtEl>
                                          <p:spTgt spid="121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"/>
                                        <p:tgtEl>
                                          <p:spTgt spid="121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75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50"/>
                                        <p:tgtEl>
                                          <p:spTgt spid="121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50"/>
                                        <p:tgtEl>
                                          <p:spTgt spid="121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50"/>
                                        <p:tgtEl>
                                          <p:spTgt spid="121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50"/>
                                        <p:tgtEl>
                                          <p:spTgt spid="1219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50"/>
                                        <p:tgtEl>
                                          <p:spTgt spid="1219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50"/>
                                        <p:tgtEl>
                                          <p:spTgt spid="1219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8"/>
          <p:cNvSpPr>
            <a:spLocks noChangeArrowheads="1"/>
          </p:cNvSpPr>
          <p:nvPr/>
        </p:nvSpPr>
        <p:spPr bwMode="auto">
          <a:xfrm>
            <a:off x="1043608" y="476672"/>
            <a:ext cx="79208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  <a:t>Правильный многогранник -</a:t>
            </a:r>
            <a:endParaRPr lang="ru-RU" sz="4000" b="1" u="none" dirty="0">
              <a:solidFill>
                <a:srgbClr val="6600CC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  <a:latin typeface="Constantia" pitchFamily="18" charset="0"/>
              </a:rPr>
              <a:t>это многогранник, </a:t>
            </a:r>
            <a:r>
              <a:rPr lang="ru-RU" b="1" i="1" u="sng" dirty="0" smtClean="0">
                <a:solidFill>
                  <a:srgbClr val="0070C0"/>
                </a:solidFill>
                <a:latin typeface="Constantia" pitchFamily="18" charset="0"/>
              </a:rPr>
              <a:t>все грани </a:t>
            </a:r>
            <a:r>
              <a:rPr lang="ru-RU" b="1" i="1" dirty="0" smtClean="0">
                <a:solidFill>
                  <a:srgbClr val="0070C0"/>
                </a:solidFill>
                <a:latin typeface="Constantia" pitchFamily="18" charset="0"/>
              </a:rPr>
              <a:t>которого являются </a:t>
            </a:r>
            <a:r>
              <a:rPr lang="ru-RU" b="1" i="1" u="sng" dirty="0" smtClean="0">
                <a:solidFill>
                  <a:srgbClr val="0070C0"/>
                </a:solidFill>
                <a:latin typeface="Constantia" pitchFamily="18" charset="0"/>
              </a:rPr>
              <a:t>одинаковыми правильными многоугольниками</a:t>
            </a:r>
            <a:r>
              <a:rPr lang="ru-RU" b="1" i="1" dirty="0" smtClean="0">
                <a:solidFill>
                  <a:srgbClr val="0070C0"/>
                </a:solidFill>
                <a:latin typeface="Constantia" pitchFamily="18" charset="0"/>
              </a:rPr>
              <a:t>, </a:t>
            </a:r>
            <a:r>
              <a:rPr lang="ru-RU" b="1" i="1" u="sng" dirty="0" smtClean="0">
                <a:solidFill>
                  <a:srgbClr val="0070C0"/>
                </a:solidFill>
                <a:latin typeface="Constantia" pitchFamily="18" charset="0"/>
              </a:rPr>
              <a:t>в каждой вершине</a:t>
            </a:r>
            <a:r>
              <a:rPr lang="ru-RU" b="1" i="1" dirty="0" smtClean="0">
                <a:solidFill>
                  <a:srgbClr val="0070C0"/>
                </a:solidFill>
                <a:latin typeface="Constantia" pitchFamily="18" charset="0"/>
              </a:rPr>
              <a:t> одного многоугольника сходится </a:t>
            </a:r>
            <a:r>
              <a:rPr lang="ru-RU" b="1" i="1" u="sng" dirty="0" smtClean="0">
                <a:solidFill>
                  <a:srgbClr val="0070C0"/>
                </a:solidFill>
                <a:latin typeface="Constantia" pitchFamily="18" charset="0"/>
              </a:rPr>
              <a:t>одно и то же число ребер</a:t>
            </a:r>
            <a:r>
              <a:rPr lang="ru-RU" b="1" i="1" dirty="0" smtClean="0">
                <a:solidFill>
                  <a:srgbClr val="0070C0"/>
                </a:solidFill>
                <a:latin typeface="Constantia" pitchFamily="18" charset="0"/>
              </a:rPr>
              <a:t>, а </a:t>
            </a:r>
            <a:r>
              <a:rPr lang="ru-RU" b="1" i="1" u="sng" dirty="0" smtClean="0">
                <a:solidFill>
                  <a:srgbClr val="0070C0"/>
                </a:solidFill>
                <a:latin typeface="Constantia" pitchFamily="18" charset="0"/>
              </a:rPr>
              <a:t>соседние грани </a:t>
            </a:r>
            <a:r>
              <a:rPr lang="ru-RU" b="1" i="1" dirty="0" smtClean="0">
                <a:solidFill>
                  <a:srgbClr val="0070C0"/>
                </a:solidFill>
                <a:latin typeface="Constantia" pitchFamily="18" charset="0"/>
              </a:rPr>
              <a:t>сходятся </a:t>
            </a:r>
            <a:r>
              <a:rPr lang="ru-RU" b="1" i="1" u="sng" dirty="0" smtClean="0">
                <a:solidFill>
                  <a:srgbClr val="0070C0"/>
                </a:solidFill>
                <a:latin typeface="Constantia" pitchFamily="18" charset="0"/>
              </a:rPr>
              <a:t>под равными углами</a:t>
            </a:r>
            <a:endParaRPr lang="ru-RU" b="1" i="1" u="sng" dirty="0">
              <a:solidFill>
                <a:srgbClr val="0070C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9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2195736" y="5805264"/>
            <a:ext cx="22336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99"/>
                </a:solidFill>
                <a:latin typeface="Constantia" pitchFamily="18" charset="0"/>
              </a:rPr>
              <a:t>Правильный </a:t>
            </a:r>
          </a:p>
          <a:p>
            <a:r>
              <a:rPr lang="ru-RU" sz="2400" b="1" dirty="0">
                <a:solidFill>
                  <a:srgbClr val="000099"/>
                </a:solidFill>
                <a:latin typeface="Constantia" pitchFamily="18" charset="0"/>
              </a:rPr>
              <a:t>треугольник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1475656" y="3789040"/>
            <a:ext cx="14244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99"/>
                </a:solidFill>
                <a:latin typeface="Constantia" pitchFamily="18" charset="0"/>
              </a:rPr>
              <a:t>Квадрат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4139952" y="4077072"/>
            <a:ext cx="23230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rgbClr val="000099"/>
                </a:solidFill>
                <a:latin typeface="Constantia" pitchFamily="18" charset="0"/>
              </a:rPr>
              <a:t>Правильный </a:t>
            </a:r>
          </a:p>
          <a:p>
            <a:pPr algn="ctr"/>
            <a:r>
              <a:rPr lang="ru-RU" sz="2400" b="1" dirty="0">
                <a:solidFill>
                  <a:srgbClr val="000099"/>
                </a:solidFill>
                <a:latin typeface="Constantia" pitchFamily="18" charset="0"/>
              </a:rPr>
              <a:t>пятиугольник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6377302" y="5589240"/>
            <a:ext cx="252979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rgbClr val="000099"/>
                </a:solidFill>
                <a:latin typeface="Constantia" pitchFamily="18" charset="0"/>
              </a:rPr>
              <a:t>Правильный </a:t>
            </a:r>
          </a:p>
          <a:p>
            <a:pPr algn="ctr"/>
            <a:r>
              <a:rPr lang="ru-RU" sz="2400" b="1" dirty="0">
                <a:solidFill>
                  <a:srgbClr val="000099"/>
                </a:solidFill>
                <a:latin typeface="Constantia" pitchFamily="18" charset="0"/>
              </a:rPr>
              <a:t>шестиугольник</a:t>
            </a:r>
          </a:p>
        </p:txBody>
      </p:sp>
      <p:sp>
        <p:nvSpPr>
          <p:cNvPr id="3091" name="AutoShape 19"/>
          <p:cNvSpPr>
            <a:spLocks noChangeArrowheads="1"/>
          </p:cNvSpPr>
          <p:nvPr/>
        </p:nvSpPr>
        <p:spPr bwMode="auto">
          <a:xfrm>
            <a:off x="2123728" y="3861048"/>
            <a:ext cx="2428875" cy="1828800"/>
          </a:xfrm>
          <a:prstGeom prst="triangle">
            <a:avLst>
              <a:gd name="adj" fmla="val 50000"/>
            </a:avLst>
          </a:prstGeom>
          <a:solidFill>
            <a:srgbClr val="CCCC00"/>
          </a:solidFill>
          <a:ln w="381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092" name="AutoShape 20"/>
          <p:cNvSpPr>
            <a:spLocks noChangeArrowheads="1"/>
          </p:cNvSpPr>
          <p:nvPr/>
        </p:nvSpPr>
        <p:spPr bwMode="auto">
          <a:xfrm>
            <a:off x="1115616" y="1556792"/>
            <a:ext cx="2370609" cy="2142480"/>
          </a:xfrm>
          <a:prstGeom prst="diamond">
            <a:avLst/>
          </a:prstGeom>
          <a:solidFill>
            <a:srgbClr val="CC6600"/>
          </a:solidFill>
          <a:ln w="381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093" name="AutoShape 21"/>
          <p:cNvSpPr>
            <a:spLocks noChangeArrowheads="1"/>
          </p:cNvSpPr>
          <p:nvPr/>
        </p:nvSpPr>
        <p:spPr bwMode="auto">
          <a:xfrm>
            <a:off x="4211960" y="1916832"/>
            <a:ext cx="2209800" cy="2057400"/>
          </a:xfrm>
          <a:prstGeom prst="pentagon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94" name="AutoShape 22"/>
          <p:cNvSpPr>
            <a:spLocks noChangeArrowheads="1"/>
          </p:cNvSpPr>
          <p:nvPr/>
        </p:nvSpPr>
        <p:spPr bwMode="auto">
          <a:xfrm>
            <a:off x="6516216" y="3284984"/>
            <a:ext cx="2428875" cy="2089150"/>
          </a:xfrm>
          <a:prstGeom prst="hexagon">
            <a:avLst>
              <a:gd name="adj" fmla="val 30648"/>
              <a:gd name="vf" fmla="val 115470"/>
            </a:avLst>
          </a:prstGeom>
          <a:solidFill>
            <a:srgbClr val="99CCFF"/>
          </a:solidFill>
          <a:ln w="381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115616" y="116632"/>
            <a:ext cx="776803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i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Правильным многоугольником называется выпуклый многоугольник, у которого все углы равны и все стороны равны.</a:t>
            </a:r>
            <a:endParaRPr lang="ru-RU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7" grpId="0"/>
      <p:bldP spid="3088" grpId="0"/>
      <p:bldP spid="3089" grpId="0"/>
      <p:bldP spid="3090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32656"/>
            <a:ext cx="7406640" cy="2016224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Еще в древней Греции были известны пять удивительных многогранников.</a:t>
            </a:r>
          </a:p>
          <a:p>
            <a:endParaRPr lang="ru-RU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Picture 6" descr="Рисунок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>
          <a:xfrm rot="20267146">
            <a:off x="2495636" y="4152734"/>
            <a:ext cx="1928826" cy="1965143"/>
          </a:xfrm>
          <a:prstGeom prst="rect">
            <a:avLst/>
          </a:prstGeom>
          <a:noFill/>
          <a:ln/>
        </p:spPr>
      </p:pic>
      <p:pic>
        <p:nvPicPr>
          <p:cNvPr id="5" name="Picture 6" descr="Рисунок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>
          <a:xfrm rot="618114">
            <a:off x="5327247" y="4022301"/>
            <a:ext cx="2000264" cy="2184196"/>
          </a:xfrm>
          <a:prstGeom prst="rect">
            <a:avLst/>
          </a:prstGeom>
          <a:noFill/>
          <a:ln/>
        </p:spPr>
      </p:pic>
      <p:pic>
        <p:nvPicPr>
          <p:cNvPr id="6" name="Picture 6" descr="Рисунок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>
          <a:xfrm rot="19311799">
            <a:off x="6485311" y="2056728"/>
            <a:ext cx="1568110" cy="1634615"/>
          </a:xfrm>
          <a:prstGeom prst="rect">
            <a:avLst/>
          </a:prstGeom>
          <a:noFill/>
          <a:ln/>
        </p:spPr>
      </p:pic>
      <p:pic>
        <p:nvPicPr>
          <p:cNvPr id="7" name="Picture 9" descr="Рисунок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bg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>
          <a:xfrm rot="1418950">
            <a:off x="3921898" y="2237957"/>
            <a:ext cx="1611218" cy="1763288"/>
          </a:xfrm>
          <a:prstGeom prst="rect">
            <a:avLst/>
          </a:prstGeom>
          <a:noFill/>
          <a:ln/>
        </p:spPr>
      </p:pic>
      <p:pic>
        <p:nvPicPr>
          <p:cNvPr id="8" name="Picture 4" descr="C:\Documents and Settings\PicachuGirlSuper\Рабочий стол\презентация по геометрии\33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39D"/>
              </a:clrFrom>
              <a:clrTo>
                <a:srgbClr val="FFF39D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20051595">
            <a:off x="1201536" y="2476327"/>
            <a:ext cx="1571627" cy="141640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043608" y="4221088"/>
            <a:ext cx="1643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Гексаэдр (куб)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67944" y="3933056"/>
            <a:ext cx="1121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Тетраэдр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876256" y="3717032"/>
            <a:ext cx="1319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C6600"/>
                </a:solidFill>
              </a:rPr>
              <a:t>Додекаэдр</a:t>
            </a:r>
            <a:endParaRPr lang="ru-RU" b="1" dirty="0">
              <a:solidFill>
                <a:srgbClr val="CC66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43808" y="6309320"/>
            <a:ext cx="1051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99CC"/>
                </a:solidFill>
              </a:rPr>
              <a:t>Октаэдр</a:t>
            </a:r>
            <a:endParaRPr lang="ru-RU" b="1" dirty="0">
              <a:solidFill>
                <a:srgbClr val="0099CC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28184" y="6309320"/>
            <a:ext cx="1172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Икосаэдр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043609" y="96824"/>
            <a:ext cx="8036314" cy="1820008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algn="ctr" hangingPunct="1">
              <a:lnSpc>
                <a:spcPct val="90000"/>
              </a:lnSpc>
              <a:buNone/>
              <a:defRPr/>
            </a:pPr>
            <a:r>
              <a:rPr lang="ru-RU" sz="2903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Названия правильных многогранников пришли из </a:t>
            </a:r>
            <a:r>
              <a:rPr lang="ru-RU" sz="2903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Древней Греции и совсем не случайны, в </a:t>
            </a:r>
            <a:r>
              <a:rPr lang="ru-RU" sz="2903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них указывается </a:t>
            </a:r>
            <a:r>
              <a:rPr lang="ru-RU" sz="2903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число </a:t>
            </a:r>
            <a:r>
              <a:rPr lang="ru-RU" sz="2903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граней </a:t>
            </a:r>
          </a:p>
          <a:p>
            <a:pPr marL="0" indent="0" algn="ctr" hangingPunct="1">
              <a:lnSpc>
                <a:spcPct val="90000"/>
              </a:lnSpc>
              <a:buNone/>
              <a:defRPr/>
            </a:pPr>
            <a:r>
              <a:rPr lang="ru-RU" sz="2903" b="1" u="sng" dirty="0" smtClean="0">
                <a:latin typeface="Constantia" pitchFamily="18" charset="0"/>
              </a:rPr>
              <a:t>«эдра» - грань</a:t>
            </a:r>
            <a:r>
              <a:rPr lang="ru-RU" sz="2903" b="1" dirty="0" smtClean="0">
                <a:latin typeface="Constantia" pitchFamily="18" charset="0"/>
              </a:rPr>
              <a:t>:</a:t>
            </a:r>
            <a:r>
              <a:rPr lang="ru-RU" sz="2903" dirty="0" smtClean="0"/>
              <a:t> </a:t>
            </a:r>
          </a:p>
        </p:txBody>
      </p:sp>
      <p:pic>
        <p:nvPicPr>
          <p:cNvPr id="11267" name="Picture 6" descr="Модель тетраэдра (VRML)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989289"/>
            <a:ext cx="1835150" cy="1511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Содержимое 2"/>
          <p:cNvSpPr txBox="1">
            <a:spLocks/>
          </p:cNvSpPr>
          <p:nvPr/>
        </p:nvSpPr>
        <p:spPr bwMode="auto">
          <a:xfrm>
            <a:off x="1" y="3860755"/>
            <a:ext cx="1835149" cy="164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ru-RU" sz="2812" b="1" dirty="0">
                <a:latin typeface="Constantia" pitchFamily="18" charset="0"/>
              </a:rPr>
              <a:t>«тетра»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ru-RU" sz="3175" b="1" dirty="0">
                <a:latin typeface="Calibri" pitchFamily="34" charset="0"/>
              </a:rPr>
              <a:t>     </a:t>
            </a:r>
            <a:r>
              <a:rPr lang="ru-RU" sz="3175" b="1" dirty="0">
                <a:latin typeface="Constantia" pitchFamily="18" charset="0"/>
              </a:rPr>
              <a:t>4</a:t>
            </a:r>
            <a:endParaRPr lang="ru-RU" sz="3175" dirty="0">
              <a:latin typeface="Constantia" pitchFamily="18" charset="0"/>
            </a:endParaRPr>
          </a:p>
        </p:txBody>
      </p:sp>
      <p:pic>
        <p:nvPicPr>
          <p:cNvPr id="14341" name="Picture 10" descr="Модель октаэдра (VRML)">
            <a:hlinkClick r:id="rId5" action="ppaction://hlinkfile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86189" y="2071832"/>
            <a:ext cx="1571625" cy="1571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12" descr="Модель икосаэдра - первый вариант раскраски (VRML)">
            <a:hlinkClick r:id="rId7" action="ppaction://hlinkfile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0688" y="2000402"/>
            <a:ext cx="1643062" cy="164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1028" descr="Модель куба (VRML)">
            <a:hlinkClick r:id="rId9" action="ppaction://hlinkfile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614" y="1916273"/>
            <a:ext cx="1676400" cy="167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1030" descr="Модель додекаэдра - 4 цвета (VRML)">
            <a:hlinkClick r:id="rId11" action="ppaction://hlinkfile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58064" y="2071832"/>
            <a:ext cx="1571625" cy="1571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Содержимое 2"/>
          <p:cNvSpPr txBox="1">
            <a:spLocks/>
          </p:cNvSpPr>
          <p:nvPr/>
        </p:nvSpPr>
        <p:spPr bwMode="auto">
          <a:xfrm>
            <a:off x="1979613" y="3860755"/>
            <a:ext cx="1835149" cy="164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ru-RU" sz="2812" b="1" dirty="0">
                <a:latin typeface="Constantia" pitchFamily="18" charset="0"/>
              </a:rPr>
              <a:t>«</a:t>
            </a:r>
            <a:r>
              <a:rPr lang="ru-RU" sz="2812" b="1" dirty="0" err="1">
                <a:latin typeface="Constantia" pitchFamily="18" charset="0"/>
              </a:rPr>
              <a:t>гекса</a:t>
            </a:r>
            <a:r>
              <a:rPr lang="ru-RU" sz="2812" b="1" dirty="0">
                <a:latin typeface="Constantia" pitchFamily="18" charset="0"/>
              </a:rPr>
              <a:t>»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ru-RU" sz="3175" b="1" dirty="0">
                <a:latin typeface="Calibri" pitchFamily="34" charset="0"/>
              </a:rPr>
              <a:t>     </a:t>
            </a:r>
            <a:r>
              <a:rPr lang="ru-RU" sz="3175" b="1" dirty="0">
                <a:latin typeface="Constantia" pitchFamily="18" charset="0"/>
              </a:rPr>
              <a:t>6</a:t>
            </a:r>
            <a:endParaRPr lang="ru-RU" sz="3175" dirty="0">
              <a:latin typeface="Constantia" pitchFamily="18" charset="0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 bwMode="auto">
          <a:xfrm>
            <a:off x="3786189" y="3867484"/>
            <a:ext cx="1835149" cy="164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ru-RU" sz="2812" b="1" dirty="0">
                <a:latin typeface="Constantia" pitchFamily="18" charset="0"/>
              </a:rPr>
              <a:t>«окта»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ru-RU" sz="3175" b="1" dirty="0">
                <a:latin typeface="Calibri" pitchFamily="34" charset="0"/>
              </a:rPr>
              <a:t>     </a:t>
            </a:r>
            <a:r>
              <a:rPr lang="ru-RU" sz="3175" b="1" dirty="0">
                <a:latin typeface="Constantia" pitchFamily="18" charset="0"/>
              </a:rPr>
              <a:t>8</a:t>
            </a:r>
            <a:endParaRPr lang="ru-RU" sz="3175" dirty="0">
              <a:latin typeface="Constantia" pitchFamily="18" charset="0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 bwMode="auto">
          <a:xfrm>
            <a:off x="5552140" y="3880942"/>
            <a:ext cx="1835149" cy="164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ru-RU" sz="2812" b="1" dirty="0">
                <a:latin typeface="Constantia" pitchFamily="18" charset="0"/>
              </a:rPr>
              <a:t>«икоса»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ru-RU" sz="3175" b="1" dirty="0">
                <a:latin typeface="Constantia" pitchFamily="18" charset="0"/>
              </a:rPr>
              <a:t>     20</a:t>
            </a:r>
            <a:endParaRPr lang="ru-RU" sz="3175" dirty="0">
              <a:latin typeface="Constantia" pitchFamily="18" charset="0"/>
            </a:endParaRP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 bwMode="auto">
          <a:xfrm>
            <a:off x="7434485" y="3867484"/>
            <a:ext cx="1835149" cy="164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ru-RU" sz="2812" b="1" dirty="0">
                <a:latin typeface="Constantia" pitchFamily="18" charset="0"/>
              </a:rPr>
              <a:t>«</a:t>
            </a:r>
            <a:r>
              <a:rPr lang="ru-RU" sz="2812" b="1" dirty="0" err="1">
                <a:latin typeface="Constantia" pitchFamily="18" charset="0"/>
              </a:rPr>
              <a:t>додека</a:t>
            </a:r>
            <a:r>
              <a:rPr lang="ru-RU" sz="2812" b="1" dirty="0">
                <a:latin typeface="Constantia" pitchFamily="18" charset="0"/>
              </a:rPr>
              <a:t>»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ru-RU" sz="3175" b="1" dirty="0">
                <a:latin typeface="Constantia" pitchFamily="18" charset="0"/>
              </a:rPr>
              <a:t>     12</a:t>
            </a:r>
            <a:endParaRPr lang="ru-RU" sz="3175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90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70" name="Group 174"/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229600" cy="5854701"/>
        </p:xfrm>
        <a:graphic>
          <a:graphicData uri="http://schemas.openxmlformats.org/drawingml/2006/table">
            <a:tbl>
              <a:tblPr/>
              <a:tblGrid>
                <a:gridCol w="2098576"/>
                <a:gridCol w="1416149"/>
                <a:gridCol w="1676400"/>
                <a:gridCol w="1601788"/>
                <a:gridCol w="1436687"/>
              </a:tblGrid>
              <a:tr h="1428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nstantia" pitchFamily="18" charset="0"/>
                        </a:rPr>
                        <a:t>Кол-во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nstantia" pitchFamily="18" charset="0"/>
                        </a:rPr>
                        <a:t>ребер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nstantia" pitchFamily="18" charset="0"/>
                        </a:rPr>
                        <a:t>Кол-во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nstantia" pitchFamily="18" charset="0"/>
                        </a:rPr>
                        <a:t>вершин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nstantia" pitchFamily="18" charset="0"/>
                        </a:rPr>
                        <a:t>Кол-во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nstantia" pitchFamily="18" charset="0"/>
                        </a:rPr>
                        <a:t>граней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nstantia" pitchFamily="18" charset="0"/>
                        </a:rPr>
                        <a:t>Вид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nstantia" pitchFamily="18" charset="0"/>
                        </a:rPr>
                        <a:t>грани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nstantia" pitchFamily="18" charset="0"/>
                        </a:rPr>
                        <a:t>Тетраэдр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nstantia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nstantia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nstantia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nstantia" pitchFamily="18" charset="0"/>
                        </a:rPr>
                        <a:t>Куб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nstantia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nstantia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nstantia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nstantia" pitchFamily="18" charset="0"/>
                        </a:rPr>
                        <a:t>Октаэдр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nstantia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nstantia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nstantia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nstantia" pitchFamily="18" charset="0"/>
                        </a:rPr>
                        <a:t>Додекаэдр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nstantia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nstantia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nstantia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nstantia" pitchFamily="18" charset="0"/>
                        </a:rPr>
                        <a:t>Икосаэдр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nstantia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nstantia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nstantia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65" name="AutoShape 169"/>
          <p:cNvSpPr>
            <a:spLocks noChangeArrowheads="1"/>
          </p:cNvSpPr>
          <p:nvPr/>
        </p:nvSpPr>
        <p:spPr bwMode="auto">
          <a:xfrm>
            <a:off x="7667625" y="1844675"/>
            <a:ext cx="576263" cy="5048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266" name="Rectangle 170"/>
          <p:cNvSpPr>
            <a:spLocks noChangeArrowheads="1"/>
          </p:cNvSpPr>
          <p:nvPr/>
        </p:nvSpPr>
        <p:spPr bwMode="auto">
          <a:xfrm>
            <a:off x="7740650" y="2781300"/>
            <a:ext cx="431800" cy="433388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267" name="AutoShape 171"/>
          <p:cNvSpPr>
            <a:spLocks noChangeArrowheads="1"/>
          </p:cNvSpPr>
          <p:nvPr/>
        </p:nvSpPr>
        <p:spPr bwMode="auto">
          <a:xfrm>
            <a:off x="7596188" y="3644900"/>
            <a:ext cx="576262" cy="5048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268" name="AutoShape 172"/>
          <p:cNvSpPr>
            <a:spLocks noChangeArrowheads="1"/>
          </p:cNvSpPr>
          <p:nvPr/>
        </p:nvSpPr>
        <p:spPr bwMode="auto">
          <a:xfrm>
            <a:off x="7524750" y="4581525"/>
            <a:ext cx="647700" cy="574675"/>
          </a:xfrm>
          <a:prstGeom prst="pentagon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269" name="AutoShape 173"/>
          <p:cNvSpPr>
            <a:spLocks noChangeArrowheads="1"/>
          </p:cNvSpPr>
          <p:nvPr/>
        </p:nvSpPr>
        <p:spPr bwMode="auto">
          <a:xfrm>
            <a:off x="7596188" y="5445125"/>
            <a:ext cx="576262" cy="5048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ChangeArrowheads="1"/>
          </p:cNvSpPr>
          <p:nvPr/>
        </p:nvSpPr>
        <p:spPr bwMode="auto">
          <a:xfrm>
            <a:off x="4499992" y="1916832"/>
            <a:ext cx="4284663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ru-RU" sz="3600" b="1" u="none" dirty="0" smtClean="0">
                <a:solidFill>
                  <a:srgbClr val="CC6600"/>
                </a:solidFill>
                <a:latin typeface="Constantia" pitchFamily="18" charset="0"/>
              </a:rPr>
              <a:t>Поверхность </a:t>
            </a:r>
            <a:r>
              <a:rPr lang="ru-RU" sz="3600" b="1" u="none" dirty="0">
                <a:solidFill>
                  <a:srgbClr val="CC6600"/>
                </a:solidFill>
                <a:latin typeface="Constantia" pitchFamily="18" charset="0"/>
              </a:rPr>
              <a:t>тетраэдра состоит из </a:t>
            </a:r>
            <a:r>
              <a:rPr lang="ru-RU" sz="3600" b="1" u="sng" dirty="0">
                <a:solidFill>
                  <a:srgbClr val="CC6600"/>
                </a:solidFill>
                <a:latin typeface="Constantia" pitchFamily="18" charset="0"/>
              </a:rPr>
              <a:t>четырех</a:t>
            </a:r>
            <a:r>
              <a:rPr lang="ru-RU" sz="3600" b="1" dirty="0">
                <a:solidFill>
                  <a:srgbClr val="CC6600"/>
                </a:solidFill>
                <a:latin typeface="Constantia" pitchFamily="18" charset="0"/>
              </a:rPr>
              <a:t> </a:t>
            </a:r>
            <a:r>
              <a:rPr lang="ru-RU" sz="3600" b="1" u="none" dirty="0">
                <a:solidFill>
                  <a:srgbClr val="CC6600"/>
                </a:solidFill>
                <a:latin typeface="Constantia" pitchFamily="18" charset="0"/>
              </a:rPr>
              <a:t>равносторонних треугольников, сходящихся в каждой вершине </a:t>
            </a:r>
            <a:endParaRPr lang="ru-RU" sz="3600" b="1" u="none" dirty="0" smtClean="0">
              <a:solidFill>
                <a:srgbClr val="CC6600"/>
              </a:solidFill>
              <a:latin typeface="Constantia" pitchFamily="18" charset="0"/>
            </a:endParaRPr>
          </a:p>
          <a:p>
            <a:pPr algn="l"/>
            <a:r>
              <a:rPr lang="ru-RU" sz="3600" b="1" u="sng" dirty="0" smtClean="0">
                <a:solidFill>
                  <a:srgbClr val="CC6600"/>
                </a:solidFill>
                <a:latin typeface="Constantia" pitchFamily="18" charset="0"/>
              </a:rPr>
              <a:t>по </a:t>
            </a:r>
            <a:r>
              <a:rPr lang="ru-RU" sz="3600" b="1" u="sng" dirty="0">
                <a:solidFill>
                  <a:srgbClr val="CC6600"/>
                </a:solidFill>
                <a:latin typeface="Constantia" pitchFamily="18" charset="0"/>
              </a:rPr>
              <a:t>три</a:t>
            </a:r>
            <a:r>
              <a:rPr lang="ru-RU" sz="3600" b="1" u="none" dirty="0">
                <a:solidFill>
                  <a:srgbClr val="CC6600"/>
                </a:solidFill>
                <a:latin typeface="Constantia" pitchFamily="18" charset="0"/>
              </a:rPr>
              <a:t>.</a:t>
            </a:r>
          </a:p>
        </p:txBody>
      </p:sp>
      <p:sp>
        <p:nvSpPr>
          <p:cNvPr id="9220" name="Rectangle 8"/>
          <p:cNvSpPr>
            <a:spLocks noChangeArrowheads="1"/>
          </p:cNvSpPr>
          <p:nvPr/>
        </p:nvSpPr>
        <p:spPr bwMode="auto">
          <a:xfrm>
            <a:off x="2558642" y="476672"/>
            <a:ext cx="423507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  <a:t>Тетраэдр</a:t>
            </a:r>
            <a:endParaRPr lang="ru-RU" sz="7200" b="1" u="none" dirty="0">
              <a:solidFill>
                <a:srgbClr val="6600CC"/>
              </a:solidFill>
            </a:endParaRPr>
          </a:p>
        </p:txBody>
      </p:sp>
      <p:pic>
        <p:nvPicPr>
          <p:cNvPr id="5" name="Picture 6" descr="Модель тетраэдра (VRML)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018752"/>
            <a:ext cx="3024336" cy="2490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ChangeArrowheads="1"/>
          </p:cNvSpPr>
          <p:nvPr/>
        </p:nvSpPr>
        <p:spPr bwMode="auto">
          <a:xfrm>
            <a:off x="4572000" y="2204864"/>
            <a:ext cx="4284663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C6600"/>
                </a:solidFill>
                <a:latin typeface="Constantia" pitchFamily="18" charset="0"/>
              </a:rPr>
              <a:t>Гексаэдр (куб) имеет </a:t>
            </a:r>
            <a:r>
              <a:rPr lang="ru-RU" sz="3600" b="1" u="sng" dirty="0" smtClean="0">
                <a:solidFill>
                  <a:srgbClr val="CC6600"/>
                </a:solidFill>
                <a:latin typeface="Constantia" pitchFamily="18" charset="0"/>
              </a:rPr>
              <a:t>шесть</a:t>
            </a:r>
            <a:r>
              <a:rPr lang="ru-RU" sz="3600" b="1" dirty="0" smtClean="0">
                <a:solidFill>
                  <a:srgbClr val="CC6600"/>
                </a:solidFill>
                <a:latin typeface="Constantia" pitchFamily="18" charset="0"/>
              </a:rPr>
              <a:t> квадратных граней, сходящихся в каждой вершине </a:t>
            </a:r>
          </a:p>
          <a:p>
            <a:r>
              <a:rPr lang="ru-RU" sz="3600" b="1" u="sng" dirty="0" smtClean="0">
                <a:solidFill>
                  <a:srgbClr val="CC6600"/>
                </a:solidFill>
                <a:latin typeface="Constantia" pitchFamily="18" charset="0"/>
              </a:rPr>
              <a:t>по три</a:t>
            </a:r>
            <a:r>
              <a:rPr lang="ru-RU" sz="3600" b="1" dirty="0" smtClean="0">
                <a:solidFill>
                  <a:srgbClr val="CC6600"/>
                </a:solidFill>
                <a:latin typeface="Constantia" pitchFamily="18" charset="0"/>
              </a:rPr>
              <a:t>.</a:t>
            </a:r>
            <a:endParaRPr lang="ru-RU" sz="3600" b="1" dirty="0">
              <a:solidFill>
                <a:srgbClr val="CC6600"/>
              </a:solidFill>
              <a:latin typeface="Constantia" pitchFamily="18" charset="0"/>
            </a:endParaRPr>
          </a:p>
        </p:txBody>
      </p:sp>
      <p:sp>
        <p:nvSpPr>
          <p:cNvPr id="9220" name="Rectangle 8"/>
          <p:cNvSpPr>
            <a:spLocks noChangeArrowheads="1"/>
          </p:cNvSpPr>
          <p:nvPr/>
        </p:nvSpPr>
        <p:spPr bwMode="auto">
          <a:xfrm>
            <a:off x="2632767" y="476672"/>
            <a:ext cx="40868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  <a:t>Гексаэдр</a:t>
            </a:r>
            <a:endParaRPr lang="ru-RU" sz="7200" b="1" u="none" dirty="0">
              <a:solidFill>
                <a:srgbClr val="6600CC"/>
              </a:solidFill>
            </a:endParaRPr>
          </a:p>
        </p:txBody>
      </p:sp>
      <p:pic>
        <p:nvPicPr>
          <p:cNvPr id="6" name="Picture 1028" descr="Модель куба (VRML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2895" y="1916272"/>
            <a:ext cx="3241260" cy="3240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ChangeArrowheads="1"/>
          </p:cNvSpPr>
          <p:nvPr/>
        </p:nvSpPr>
        <p:spPr bwMode="auto">
          <a:xfrm>
            <a:off x="4572000" y="2204864"/>
            <a:ext cx="4284663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C6600"/>
                </a:solidFill>
                <a:latin typeface="Constantia" pitchFamily="18" charset="0"/>
              </a:rPr>
              <a:t>Октаэдр имеет </a:t>
            </a:r>
            <a:r>
              <a:rPr lang="ru-RU" sz="3600" b="1" u="sng" dirty="0" smtClean="0">
                <a:solidFill>
                  <a:srgbClr val="CC6600"/>
                </a:solidFill>
                <a:latin typeface="Constantia" pitchFamily="18" charset="0"/>
              </a:rPr>
              <a:t>восемь</a:t>
            </a:r>
            <a:r>
              <a:rPr lang="ru-RU" sz="3600" b="1" dirty="0" smtClean="0">
                <a:solidFill>
                  <a:srgbClr val="CC6600"/>
                </a:solidFill>
                <a:latin typeface="Constantia" pitchFamily="18" charset="0"/>
              </a:rPr>
              <a:t> треугольных граней, сходящихся в каждой вершине </a:t>
            </a:r>
            <a:r>
              <a:rPr lang="ru-RU" sz="3600" b="1" u="sng" dirty="0" smtClean="0">
                <a:solidFill>
                  <a:srgbClr val="CC6600"/>
                </a:solidFill>
                <a:latin typeface="Constantia" pitchFamily="18" charset="0"/>
              </a:rPr>
              <a:t>по четыре</a:t>
            </a:r>
            <a:r>
              <a:rPr lang="ru-RU" sz="3600" b="1" dirty="0" smtClean="0">
                <a:solidFill>
                  <a:srgbClr val="CC6600"/>
                </a:solidFill>
                <a:latin typeface="Constantia" pitchFamily="18" charset="0"/>
              </a:rPr>
              <a:t>.</a:t>
            </a:r>
            <a:endParaRPr lang="ru-RU" sz="3600" b="1" dirty="0">
              <a:solidFill>
                <a:srgbClr val="CC6600"/>
              </a:solidFill>
              <a:latin typeface="Constantia" pitchFamily="18" charset="0"/>
            </a:endParaRPr>
          </a:p>
        </p:txBody>
      </p:sp>
      <p:sp>
        <p:nvSpPr>
          <p:cNvPr id="9220" name="Rectangle 8"/>
          <p:cNvSpPr>
            <a:spLocks noChangeArrowheads="1"/>
          </p:cNvSpPr>
          <p:nvPr/>
        </p:nvSpPr>
        <p:spPr bwMode="auto">
          <a:xfrm>
            <a:off x="2684803" y="476672"/>
            <a:ext cx="398275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  <a:t>Октаэдр</a:t>
            </a:r>
            <a:endParaRPr lang="ru-RU" sz="7200" b="1" u="none" dirty="0">
              <a:solidFill>
                <a:srgbClr val="6600CC"/>
              </a:solidFill>
            </a:endParaRPr>
          </a:p>
        </p:txBody>
      </p:sp>
      <p:pic>
        <p:nvPicPr>
          <p:cNvPr id="5" name="Picture 10" descr="Модель октаэдра (VRML)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18848" y="2336369"/>
            <a:ext cx="2677088" cy="2676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128</TotalTime>
  <Words>248</Words>
  <Application>Microsoft Office PowerPoint</Application>
  <PresentationFormat>Экран (4:3)</PresentationFormat>
  <Paragraphs>78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Правильные многогранники</vt:lpstr>
      <vt:lpstr>Слайд 2</vt:lpstr>
      <vt:lpstr>Слайд 3</vt:lpstr>
      <vt:lpstr>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Изготовить  модели правильных многогранников можно с помощью их развёрток: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Правильные многогранники</dc:title>
  <dc:creator>Марина</dc:creator>
  <cp:lastModifiedBy>User</cp:lastModifiedBy>
  <cp:revision>19</cp:revision>
  <dcterms:created xsi:type="dcterms:W3CDTF">2014-02-22T21:50:37Z</dcterms:created>
  <dcterms:modified xsi:type="dcterms:W3CDTF">2020-12-07T20:09:01Z</dcterms:modified>
</cp:coreProperties>
</file>