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6" r:id="rId3"/>
    <p:sldId id="258" r:id="rId4"/>
    <p:sldId id="260" r:id="rId5"/>
    <p:sldId id="268" r:id="rId6"/>
    <p:sldId id="269" r:id="rId7"/>
    <p:sldId id="270" r:id="rId8"/>
    <p:sldId id="266" r:id="rId9"/>
    <p:sldId id="272" r:id="rId10"/>
    <p:sldId id="273" r:id="rId11"/>
    <p:sldId id="276" r:id="rId12"/>
    <p:sldId id="264" r:id="rId13"/>
    <p:sldId id="263" r:id="rId14"/>
    <p:sldId id="278" r:id="rId15"/>
    <p:sldId id="281" r:id="rId16"/>
    <p:sldId id="279" r:id="rId17"/>
    <p:sldId id="28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0744E-CB4D-477A-80C0-C18ACD8302D5}" type="datetimeFigureOut">
              <a:rPr lang="ru-RU" smtClean="0"/>
              <a:pPr/>
              <a:t>02.04.2020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E4308-E446-4496-833F-960DAE5C906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2A5286D-2E77-4F2B-84C0-0C80502E6588}" type="datetimeFigureOut">
              <a:rPr lang="ru-RU" smtClean="0"/>
              <a:pPr/>
              <a:t>02.04.2020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277F145-5CD1-4372-A912-1A382968C99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2A5286D-2E77-4F2B-84C0-0C80502E6588}" type="datetimeFigureOut">
              <a:rPr lang="ru-RU" smtClean="0"/>
              <a:pPr/>
              <a:t>02.04.2020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277F145-5CD1-4372-A912-1A382968C9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2A5286D-2E77-4F2B-84C0-0C80502E6588}" type="datetimeFigureOut">
              <a:rPr lang="ru-RU" smtClean="0"/>
              <a:pPr/>
              <a:t>02.04.2020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277F145-5CD1-4372-A912-1A382968C99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2A5286D-2E77-4F2B-84C0-0C80502E6588}" type="datetimeFigureOut">
              <a:rPr lang="ru-RU" smtClean="0"/>
              <a:pPr/>
              <a:t>02.04.2020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277F145-5CD1-4372-A912-1A382968C9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2A5286D-2E77-4F2B-84C0-0C80502E6588}"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277F145-5CD1-4372-A912-1A382968C99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2A5286D-2E77-4F2B-84C0-0C80502E6588}" type="datetimeFigureOut">
              <a:rPr lang="ru-RU" smtClean="0"/>
              <a:pPr/>
              <a:t>02.04.2020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277F145-5CD1-4372-A912-1A382968C99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slide" Target="slide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slide" Target="slide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slide" Target="slide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143116"/>
            <a:ext cx="5643602" cy="1785950"/>
          </a:xfrm>
        </p:spPr>
        <p:txBody>
          <a:bodyPr/>
          <a:lstStyle/>
          <a:p>
            <a:pPr algn="ctr"/>
            <a:r>
              <a:rPr lang="ru-RU" sz="5400" dirty="0" smtClean="0">
                <a:solidFill>
                  <a:schemeClr val="bg1"/>
                </a:solidFill>
              </a:rPr>
              <a:t>Роботы в нашей жизни</a:t>
            </a:r>
            <a:endParaRPr lang="ru-RU"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solidFill>
                  <a:schemeClr val="bg1"/>
                </a:solidFill>
              </a:rPr>
              <a:t>Роботы-хирурги</a:t>
            </a:r>
            <a:endParaRPr lang="ru-RU" dirty="0">
              <a:solidFill>
                <a:schemeClr val="bg1"/>
              </a:solidFill>
            </a:endParaRPr>
          </a:p>
        </p:txBody>
      </p:sp>
      <p:sp>
        <p:nvSpPr>
          <p:cNvPr id="4" name="Прямоугольник 3"/>
          <p:cNvSpPr/>
          <p:nvPr/>
        </p:nvSpPr>
        <p:spPr>
          <a:xfrm>
            <a:off x="548442" y="1357299"/>
            <a:ext cx="8452714" cy="1357321"/>
          </a:xfrm>
          <a:prstGeom prst="rect">
            <a:avLst/>
          </a:prstGeom>
        </p:spPr>
        <p:txBody>
          <a:bodyPr wrap="square">
            <a:spAutoFit/>
          </a:bodyPr>
          <a:lstStyle/>
          <a:p>
            <a:r>
              <a:rPr lang="ru-RU" sz="2000" dirty="0" smtClean="0"/>
              <a:t>Благодаря прорыву в сфере хирургических технологий, появился новый хирургический аппарат, который дает возможность проводить наиболее эффективный вариант лечения – хирургический робот  Да Винчи.</a:t>
            </a:r>
            <a:endParaRPr lang="ru-RU" sz="2000" dirty="0"/>
          </a:p>
        </p:txBody>
      </p:sp>
      <p:pic>
        <p:nvPicPr>
          <p:cNvPr id="30722" name="Picture 2" descr="http://hi-news.ru/wp-content/uploads/2014/09/AR-130319545.jpg"/>
          <p:cNvPicPr>
            <a:picLocks noChangeAspect="1" noChangeArrowheads="1"/>
          </p:cNvPicPr>
          <p:nvPr/>
        </p:nvPicPr>
        <p:blipFill>
          <a:blip r:embed="rId2"/>
          <a:srcRect/>
          <a:stretch>
            <a:fillRect/>
          </a:stretch>
        </p:blipFill>
        <p:spPr bwMode="auto">
          <a:xfrm>
            <a:off x="642910" y="2643182"/>
            <a:ext cx="5500726" cy="3666235"/>
          </a:xfrm>
          <a:prstGeom prst="rect">
            <a:avLst/>
          </a:prstGeom>
          <a:noFill/>
        </p:spPr>
      </p:pic>
      <p:pic>
        <p:nvPicPr>
          <p:cNvPr id="30724" name="Picture 4" descr="http://www.infovoronezh.ru/images/News/1290588758.jpg"/>
          <p:cNvPicPr>
            <a:picLocks noChangeAspect="1" noChangeArrowheads="1"/>
          </p:cNvPicPr>
          <p:nvPr/>
        </p:nvPicPr>
        <p:blipFill>
          <a:blip r:embed="rId3"/>
          <a:srcRect/>
          <a:stretch>
            <a:fillRect/>
          </a:stretch>
        </p:blipFill>
        <p:spPr bwMode="auto">
          <a:xfrm>
            <a:off x="6286512" y="2714620"/>
            <a:ext cx="2331307" cy="3500462"/>
          </a:xfrm>
          <a:prstGeom prst="rect">
            <a:avLst/>
          </a:prstGeom>
          <a:noFill/>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37192"/>
          </a:xfrm>
        </p:spPr>
        <p:txBody>
          <a:bodyPr>
            <a:normAutofit fontScale="90000"/>
          </a:bodyPr>
          <a:lstStyle/>
          <a:p>
            <a:pPr algn="ctr"/>
            <a:r>
              <a:rPr lang="ru-RU" sz="4400" dirty="0" smtClean="0">
                <a:solidFill>
                  <a:schemeClr val="bg1"/>
                </a:solidFill>
              </a:rPr>
              <a:t>Транспортные роботы</a:t>
            </a:r>
            <a:endParaRPr lang="ru-RU" dirty="0">
              <a:solidFill>
                <a:schemeClr val="bg1"/>
              </a:solidFill>
            </a:endParaRPr>
          </a:p>
        </p:txBody>
      </p:sp>
      <p:sp>
        <p:nvSpPr>
          <p:cNvPr id="3" name="Прямоугольник 2"/>
          <p:cNvSpPr/>
          <p:nvPr/>
        </p:nvSpPr>
        <p:spPr>
          <a:xfrm>
            <a:off x="357158" y="1071546"/>
            <a:ext cx="8143932" cy="1323439"/>
          </a:xfrm>
          <a:prstGeom prst="rect">
            <a:avLst/>
          </a:prstGeom>
        </p:spPr>
        <p:txBody>
          <a:bodyPr wrap="square">
            <a:spAutoFit/>
          </a:bodyPr>
          <a:lstStyle/>
          <a:p>
            <a:r>
              <a:rPr lang="ru-RU" sz="2000" b="1" i="1" dirty="0" smtClean="0"/>
              <a:t>Транспортные роботы</a:t>
            </a:r>
            <a:r>
              <a:rPr lang="ru-RU" sz="2000" dirty="0" smtClean="0"/>
              <a:t> используются для автоматического перемещения грузов, либо автономного управления различными транспортными средствами. Транспортными роботами являются самоходные тележки,  автопилоты и т.д.</a:t>
            </a:r>
            <a:endParaRPr lang="ru-RU" sz="2000" dirty="0"/>
          </a:p>
        </p:txBody>
      </p:sp>
      <p:pic>
        <p:nvPicPr>
          <p:cNvPr id="33794" name="Picture 2" descr="http://shockauto.ru/data/uploads/a_nocategory/nocategory_mobilnyj_robot_toyota_mobiro_1.jpg"/>
          <p:cNvPicPr>
            <a:picLocks noChangeAspect="1" noChangeArrowheads="1"/>
          </p:cNvPicPr>
          <p:nvPr/>
        </p:nvPicPr>
        <p:blipFill>
          <a:blip r:embed="rId2"/>
          <a:srcRect/>
          <a:stretch>
            <a:fillRect/>
          </a:stretch>
        </p:blipFill>
        <p:spPr bwMode="auto">
          <a:xfrm>
            <a:off x="857224" y="2786058"/>
            <a:ext cx="3863482" cy="3571900"/>
          </a:xfrm>
          <a:prstGeom prst="rect">
            <a:avLst/>
          </a:prstGeom>
          <a:noFill/>
        </p:spPr>
      </p:pic>
      <p:pic>
        <p:nvPicPr>
          <p:cNvPr id="33796" name="Picture 4" descr="http://cybsy.ru/wp-content/uploads/2014/04/car04.jpg"/>
          <p:cNvPicPr>
            <a:picLocks noChangeAspect="1" noChangeArrowheads="1"/>
          </p:cNvPicPr>
          <p:nvPr/>
        </p:nvPicPr>
        <p:blipFill>
          <a:blip r:embed="rId3"/>
          <a:srcRect/>
          <a:stretch>
            <a:fillRect/>
          </a:stretch>
        </p:blipFill>
        <p:spPr bwMode="auto">
          <a:xfrm>
            <a:off x="5286380" y="2857496"/>
            <a:ext cx="2571768" cy="3410560"/>
          </a:xfrm>
          <a:prstGeom prst="rect">
            <a:avLst/>
          </a:prstGeom>
          <a:noFill/>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80068"/>
          </a:xfrm>
        </p:spPr>
        <p:txBody>
          <a:bodyPr>
            <a:normAutofit/>
          </a:bodyPr>
          <a:lstStyle/>
          <a:p>
            <a:pPr algn="ctr"/>
            <a:r>
              <a:rPr lang="ru-RU" dirty="0" smtClean="0">
                <a:solidFill>
                  <a:schemeClr val="bg1"/>
                </a:solidFill>
              </a:rPr>
              <a:t>Бытовые роботы </a:t>
            </a:r>
            <a:endParaRPr lang="ru-RU" dirty="0">
              <a:solidFill>
                <a:schemeClr val="bg1"/>
              </a:solidFill>
            </a:endParaRPr>
          </a:p>
        </p:txBody>
      </p:sp>
      <p:sp>
        <p:nvSpPr>
          <p:cNvPr id="3" name="Прямоугольник 2"/>
          <p:cNvSpPr/>
          <p:nvPr/>
        </p:nvSpPr>
        <p:spPr>
          <a:xfrm>
            <a:off x="500034" y="1285860"/>
            <a:ext cx="8001056" cy="2031325"/>
          </a:xfrm>
          <a:prstGeom prst="rect">
            <a:avLst/>
          </a:prstGeom>
        </p:spPr>
        <p:txBody>
          <a:bodyPr wrap="square">
            <a:spAutoFit/>
          </a:bodyPr>
          <a:lstStyle/>
          <a:p>
            <a:r>
              <a:rPr lang="ru-RU" dirty="0" smtClean="0"/>
              <a:t>Первый бытовой	робот имел вид механической собаки. В 2005 году начали серийно выпускаться роботы «</a:t>
            </a:r>
            <a:r>
              <a:rPr lang="ru-RU" dirty="0" err="1" smtClean="0"/>
              <a:t>Вакамару</a:t>
            </a:r>
            <a:r>
              <a:rPr lang="ru-RU" dirty="0" smtClean="0"/>
              <a:t>»,</a:t>
            </a:r>
            <a:r>
              <a:rPr lang="ru-RU" dirty="0" smtClean="0"/>
              <a:t>своим видом похожие на человека. У «Вакамару» был широкий набор способностей: распознавание лиц, понимание фраз, слежение за порядком в помещении. Через некоторое время появились роботы, которые самостоятельно проводят  уборку в жилище хозяина, после чего возвращаются на исходную позицию для восполнения заряда батареи.</a:t>
            </a:r>
            <a:endParaRPr lang="ru-RU" dirty="0"/>
          </a:p>
        </p:txBody>
      </p:sp>
      <p:pic>
        <p:nvPicPr>
          <p:cNvPr id="1026" name="Picture 2" descr="http://hi-technovosti.com/wp-content/uploads/2012/11/ciros-robot.jpg"/>
          <p:cNvPicPr>
            <a:picLocks noChangeAspect="1" noChangeArrowheads="1"/>
          </p:cNvPicPr>
          <p:nvPr/>
        </p:nvPicPr>
        <p:blipFill>
          <a:blip r:embed="rId2"/>
          <a:srcRect/>
          <a:stretch>
            <a:fillRect/>
          </a:stretch>
        </p:blipFill>
        <p:spPr bwMode="auto">
          <a:xfrm>
            <a:off x="571472" y="3500438"/>
            <a:ext cx="4955112" cy="2786082"/>
          </a:xfrm>
          <a:prstGeom prst="rect">
            <a:avLst/>
          </a:prstGeom>
          <a:noFill/>
        </p:spPr>
      </p:pic>
      <p:pic>
        <p:nvPicPr>
          <p:cNvPr id="1028" name="Picture 4" descr="http://www.i-cybie.ru/wp-content/uploads/a-237x300.jpg"/>
          <p:cNvPicPr>
            <a:picLocks noChangeAspect="1" noChangeArrowheads="1"/>
          </p:cNvPicPr>
          <p:nvPr/>
        </p:nvPicPr>
        <p:blipFill>
          <a:blip r:embed="rId3"/>
          <a:srcRect/>
          <a:stretch>
            <a:fillRect/>
          </a:stretch>
        </p:blipFill>
        <p:spPr bwMode="auto">
          <a:xfrm>
            <a:off x="5857884" y="3357562"/>
            <a:ext cx="2313861" cy="2928938"/>
          </a:xfrm>
          <a:prstGeom prst="rect">
            <a:avLst/>
          </a:prstGeom>
          <a:noFill/>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00108"/>
          </a:xfrm>
        </p:spPr>
        <p:txBody>
          <a:bodyPr/>
          <a:lstStyle/>
          <a:p>
            <a:pPr algn="ctr"/>
            <a:r>
              <a:rPr lang="ru-RU" dirty="0" smtClean="0">
                <a:solidFill>
                  <a:schemeClr val="bg1"/>
                </a:solidFill>
              </a:rPr>
              <a:t>Медицинские роботы</a:t>
            </a:r>
            <a:endParaRPr lang="ru-RU" dirty="0">
              <a:solidFill>
                <a:schemeClr val="bg1"/>
              </a:solidFill>
            </a:endParaRPr>
          </a:p>
        </p:txBody>
      </p:sp>
      <p:sp>
        <p:nvSpPr>
          <p:cNvPr id="3" name="Прямоугольник 2"/>
          <p:cNvSpPr/>
          <p:nvPr/>
        </p:nvSpPr>
        <p:spPr>
          <a:xfrm>
            <a:off x="571472" y="1142984"/>
            <a:ext cx="7715304" cy="2928958"/>
          </a:xfrm>
          <a:prstGeom prst="rect">
            <a:avLst/>
          </a:prstGeom>
        </p:spPr>
        <p:txBody>
          <a:bodyPr wrap="square">
            <a:spAutoFit/>
          </a:bodyPr>
          <a:lstStyle/>
          <a:p>
            <a:r>
              <a:rPr lang="ru-RU" sz="2000" dirty="0" smtClean="0"/>
              <a:t>Практически неограниченные возможности  по созданию роботов позволяют адаптировать их к любой сфере человеческой деятельности, в частности, медицине. Первый опыт применения медицинской робототехники был получен в 1985 году, когда робот Unimation Puma 200 помогал медицинским работникам в проведении биопсии мозга. Затем, в 1992 году робот под названием ProBot осуществил первую в мире операцию. Спустя некоторое время выпуск медицинских роботов стал серийным.</a:t>
            </a:r>
            <a:endParaRPr lang="ru-RU" sz="2000" dirty="0"/>
          </a:p>
        </p:txBody>
      </p:sp>
      <p:pic>
        <p:nvPicPr>
          <p:cNvPr id="20482" name="Picture 2" descr="http://2.bp.blogspot.com/-NYY7bBeHx0E/TlD2f-g3BqI/AAAAAAAAAOk/_yt3CZgawCo/s1600/Robots+Of+the+Future+in+the+Hospital+%25281%2529.jpg"/>
          <p:cNvPicPr>
            <a:picLocks noChangeAspect="1" noChangeArrowheads="1"/>
          </p:cNvPicPr>
          <p:nvPr/>
        </p:nvPicPr>
        <p:blipFill>
          <a:blip r:embed="rId2"/>
          <a:srcRect/>
          <a:stretch>
            <a:fillRect/>
          </a:stretch>
        </p:blipFill>
        <p:spPr bwMode="auto">
          <a:xfrm>
            <a:off x="1071538" y="4000504"/>
            <a:ext cx="3142398" cy="2143116"/>
          </a:xfrm>
          <a:prstGeom prst="rect">
            <a:avLst/>
          </a:prstGeom>
          <a:noFill/>
        </p:spPr>
      </p:pic>
      <p:pic>
        <p:nvPicPr>
          <p:cNvPr id="20484" name="Picture 4" descr="http://tv360.sat2707.com/media/cache/a4/7f/a47fac1096be7e094e5c520f91118d33.jpg"/>
          <p:cNvPicPr>
            <a:picLocks noChangeAspect="1" noChangeArrowheads="1"/>
          </p:cNvPicPr>
          <p:nvPr/>
        </p:nvPicPr>
        <p:blipFill>
          <a:blip r:embed="rId3"/>
          <a:srcRect/>
          <a:stretch>
            <a:fillRect/>
          </a:stretch>
        </p:blipFill>
        <p:spPr bwMode="auto">
          <a:xfrm>
            <a:off x="4357686" y="4000504"/>
            <a:ext cx="3220261" cy="2143140"/>
          </a:xfrm>
          <a:prstGeom prst="rect">
            <a:avLst/>
          </a:prstGeom>
          <a:noFill/>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357166"/>
            <a:ext cx="805998" cy="10190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8229600" cy="1219200"/>
          </a:xfrm>
        </p:spPr>
        <p:txBody>
          <a:bodyPr/>
          <a:lstStyle/>
          <a:p>
            <a:pPr algn="ctr"/>
            <a:r>
              <a:rPr lang="ru-RU" dirty="0" smtClean="0">
                <a:solidFill>
                  <a:srgbClr val="333333"/>
                </a:solidFill>
                <a:latin typeface="Arial" pitchFamily="34" charset="0"/>
                <a:cs typeface="Arial" pitchFamily="34" charset="0"/>
              </a:rPr>
              <a:t>Шароботы</a:t>
            </a:r>
            <a:endParaRPr lang="ru-RU" dirty="0"/>
          </a:p>
        </p:txBody>
      </p:sp>
      <p:sp>
        <p:nvSpPr>
          <p:cNvPr id="5" name="Прямоугольник 4"/>
          <p:cNvSpPr/>
          <p:nvPr/>
        </p:nvSpPr>
        <p:spPr>
          <a:xfrm>
            <a:off x="357158" y="1071547"/>
            <a:ext cx="7786742" cy="1323439"/>
          </a:xfrm>
          <a:prstGeom prst="rect">
            <a:avLst/>
          </a:prstGeom>
        </p:spPr>
        <p:txBody>
          <a:bodyPr wrap="square">
            <a:spAutoFit/>
          </a:bodyPr>
          <a:lstStyle/>
          <a:p>
            <a:pPr lvl="0" fontAlgn="base">
              <a:spcBef>
                <a:spcPct val="0"/>
              </a:spcBef>
              <a:spcAft>
                <a:spcPct val="0"/>
              </a:spcAft>
            </a:pPr>
            <a:r>
              <a:rPr lang="ru-RU" sz="2000" b="1" dirty="0" smtClean="0">
                <a:latin typeface="Arial" pitchFamily="34" charset="0"/>
                <a:cs typeface="Arial" pitchFamily="34" charset="0"/>
              </a:rPr>
              <a:t>Шаробот</a:t>
            </a:r>
            <a:r>
              <a:rPr lang="ru-RU" sz="2000" dirty="0" smtClean="0">
                <a:latin typeface="Arial" pitchFamily="34" charset="0"/>
                <a:cs typeface="Arial" pitchFamily="34" charset="0"/>
              </a:rPr>
              <a:t> — подвижный робот, использующий для передвижения единственное сферическое колесо, и постоянно самобалансирующий на нём как в движении, так и в покое . </a:t>
            </a:r>
          </a:p>
        </p:txBody>
      </p:sp>
      <p:pic>
        <p:nvPicPr>
          <p:cNvPr id="35843" name="Picture 3" descr="http://robome.ru/wp-content/uploads/2013/12/%D0%A8%D0%B0%D1%80%D0%BE%D0%B1%D0%BE%D1%821-620x350.jpg"/>
          <p:cNvPicPr>
            <a:picLocks noChangeAspect="1" noChangeArrowheads="1"/>
          </p:cNvPicPr>
          <p:nvPr/>
        </p:nvPicPr>
        <p:blipFill>
          <a:blip r:embed="rId2"/>
          <a:srcRect/>
          <a:stretch>
            <a:fillRect/>
          </a:stretch>
        </p:blipFill>
        <p:spPr bwMode="auto">
          <a:xfrm>
            <a:off x="1142976" y="4071942"/>
            <a:ext cx="3929090" cy="2218034"/>
          </a:xfrm>
          <a:prstGeom prst="rect">
            <a:avLst/>
          </a:prstGeom>
          <a:noFill/>
        </p:spPr>
      </p:pic>
      <p:pic>
        <p:nvPicPr>
          <p:cNvPr id="35845" name="Picture 5" descr="https://upload.wikimedia.org/wikipedia/commons/1/19/Ballbot_Rezero_2010.jpg"/>
          <p:cNvPicPr>
            <a:picLocks noChangeAspect="1" noChangeArrowheads="1"/>
          </p:cNvPicPr>
          <p:nvPr/>
        </p:nvPicPr>
        <p:blipFill>
          <a:blip r:embed="rId3" cstate="print"/>
          <a:srcRect/>
          <a:stretch>
            <a:fillRect/>
          </a:stretch>
        </p:blipFill>
        <p:spPr bwMode="auto">
          <a:xfrm>
            <a:off x="5429256" y="2143116"/>
            <a:ext cx="2781879" cy="4143404"/>
          </a:xfrm>
          <a:prstGeom prst="rect">
            <a:avLst/>
          </a:prstGeom>
          <a:noFill/>
        </p:spPr>
      </p:pic>
      <p:pic>
        <p:nvPicPr>
          <p:cNvPr id="35847" name="Picture 7" descr="http://chrontime.com/public/event_ru/36/49.36.89wjd7qwkn8.jpg"/>
          <p:cNvPicPr>
            <a:picLocks noChangeAspect="1" noChangeArrowheads="1"/>
          </p:cNvPicPr>
          <p:nvPr/>
        </p:nvPicPr>
        <p:blipFill>
          <a:blip r:embed="rId4"/>
          <a:srcRect/>
          <a:stretch>
            <a:fillRect/>
          </a:stretch>
        </p:blipFill>
        <p:spPr bwMode="auto">
          <a:xfrm>
            <a:off x="2143108" y="2143116"/>
            <a:ext cx="2928958" cy="1757375"/>
          </a:xfrm>
          <a:prstGeom prst="rect">
            <a:avLst/>
          </a:prstGeom>
          <a:noFill/>
        </p:spPr>
      </p:pic>
      <p:pic>
        <p:nvPicPr>
          <p:cNvPr id="7" name="Рисунок 6" descr="telegram_robot.jpg">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219200"/>
          </a:xfrm>
        </p:spPr>
        <p:txBody>
          <a:bodyPr>
            <a:noAutofit/>
          </a:bodyPr>
          <a:lstStyle/>
          <a:p>
            <a:pPr algn="ctr"/>
            <a:r>
              <a:rPr lang="ru-RU" sz="3200" dirty="0" smtClean="0">
                <a:solidFill>
                  <a:schemeClr val="bg1"/>
                </a:solidFill>
              </a:rPr>
              <a:t>Преимущества  использования  роботов</a:t>
            </a:r>
            <a:r>
              <a:rPr lang="ru-RU" sz="2800" dirty="0" smtClean="0"/>
              <a:t/>
            </a:r>
            <a:br>
              <a:rPr lang="ru-RU" sz="2800" dirty="0" smtClean="0"/>
            </a:br>
            <a:endParaRPr lang="ru-RU" sz="2800" dirty="0"/>
          </a:p>
        </p:txBody>
      </p:sp>
      <p:sp>
        <p:nvSpPr>
          <p:cNvPr id="3" name="Прямоугольник 2"/>
          <p:cNvSpPr/>
          <p:nvPr/>
        </p:nvSpPr>
        <p:spPr>
          <a:xfrm>
            <a:off x="357158" y="1214423"/>
            <a:ext cx="7929618" cy="2862322"/>
          </a:xfrm>
          <a:prstGeom prst="rect">
            <a:avLst/>
          </a:prstGeom>
        </p:spPr>
        <p:txBody>
          <a:bodyPr wrap="square">
            <a:spAutoFit/>
          </a:bodyPr>
          <a:lstStyle/>
          <a:p>
            <a:r>
              <a:rPr lang="ru-RU" dirty="0" smtClean="0"/>
              <a:t> В современном производстве замена людей на роботов очевидна и выражена в следующих преимуществах робота над человеком: </a:t>
            </a:r>
          </a:p>
          <a:p>
            <a:r>
              <a:rPr lang="ru-RU" dirty="0" smtClean="0"/>
              <a:t> - Достаточно быстрая окупаемость;</a:t>
            </a:r>
          </a:p>
          <a:p>
            <a:r>
              <a:rPr lang="ru-RU" dirty="0" smtClean="0"/>
              <a:t> - Исключение влияния человеческого фактора  при проведении монотонных работ, требующих высокой точности;</a:t>
            </a:r>
          </a:p>
          <a:p>
            <a:r>
              <a:rPr lang="ru-RU" dirty="0" smtClean="0"/>
              <a:t> - Повышение точности выполнения технологических операций и, как следствие, улучшение качества;</a:t>
            </a:r>
          </a:p>
          <a:p>
            <a:r>
              <a:rPr lang="ru-RU" dirty="0" smtClean="0"/>
              <a:t> - Рациональность использования производственных помещений;</a:t>
            </a:r>
          </a:p>
          <a:p>
            <a:r>
              <a:rPr lang="ru-RU" dirty="0" smtClean="0"/>
              <a:t> - Исключение воздействия вредных факторов на персонал на производствах с повышенной опасностью.</a:t>
            </a:r>
            <a:endParaRPr lang="ru-RU" dirty="0"/>
          </a:p>
        </p:txBody>
      </p:sp>
      <p:pic>
        <p:nvPicPr>
          <p:cNvPr id="38914" name="Picture 2" descr="https://yt3.ggpht.com/-pa0HDIawsBk/AAAAAAAAAAI/AAAAAAAAAAA/JXKLd_GItZc/s900-c-k-no-mo-rj-c0xffffff/photo.jpg"/>
          <p:cNvPicPr>
            <a:picLocks noChangeAspect="1" noChangeArrowheads="1"/>
          </p:cNvPicPr>
          <p:nvPr/>
        </p:nvPicPr>
        <p:blipFill>
          <a:blip r:embed="rId2" cstate="print"/>
          <a:srcRect/>
          <a:stretch>
            <a:fillRect/>
          </a:stretch>
        </p:blipFill>
        <p:spPr bwMode="auto">
          <a:xfrm>
            <a:off x="5000628" y="3786190"/>
            <a:ext cx="2643146" cy="2643146"/>
          </a:xfrm>
          <a:prstGeom prst="rect">
            <a:avLst/>
          </a:prstGeom>
          <a:noFill/>
        </p:spPr>
      </p:pic>
      <p:pic>
        <p:nvPicPr>
          <p:cNvPr id="38916" name="Picture 4" descr="http://dekor2007.ru/press-tsentr/gnews/21022011/m1robot/m1robot5.jpg"/>
          <p:cNvPicPr>
            <a:picLocks noChangeAspect="1" noChangeArrowheads="1"/>
          </p:cNvPicPr>
          <p:nvPr/>
        </p:nvPicPr>
        <p:blipFill>
          <a:blip r:embed="rId3"/>
          <a:srcRect/>
          <a:stretch>
            <a:fillRect/>
          </a:stretch>
        </p:blipFill>
        <p:spPr bwMode="auto">
          <a:xfrm>
            <a:off x="785786" y="4143380"/>
            <a:ext cx="3566191" cy="2224076"/>
          </a:xfrm>
          <a:prstGeom prst="rect">
            <a:avLst/>
          </a:prstGeom>
          <a:noFill/>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8001024" y="642918"/>
            <a:ext cx="805998" cy="10190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285884"/>
          </a:xfrm>
        </p:spPr>
        <p:txBody>
          <a:bodyPr>
            <a:noAutofit/>
          </a:bodyPr>
          <a:lstStyle/>
          <a:p>
            <a:pPr algn="ctr"/>
            <a:r>
              <a:rPr lang="ru-RU" sz="4400" dirty="0" smtClean="0">
                <a:solidFill>
                  <a:schemeClr val="bg1"/>
                </a:solidFill>
              </a:rPr>
              <a:t>Роботы в нашей жизни</a:t>
            </a:r>
            <a:r>
              <a:rPr lang="ru-RU" sz="4400" b="1" dirty="0" smtClean="0"/>
              <a:t/>
            </a:r>
            <a:br>
              <a:rPr lang="ru-RU" sz="4400" b="1" dirty="0" smtClean="0"/>
            </a:br>
            <a:endParaRPr lang="ru-RU" sz="4400" dirty="0">
              <a:solidFill>
                <a:schemeClr val="bg1"/>
              </a:solidFill>
            </a:endParaRPr>
          </a:p>
        </p:txBody>
      </p:sp>
      <p:sp>
        <p:nvSpPr>
          <p:cNvPr id="3" name="Прямоугольник 2"/>
          <p:cNvSpPr/>
          <p:nvPr/>
        </p:nvSpPr>
        <p:spPr>
          <a:xfrm>
            <a:off x="500034" y="928670"/>
            <a:ext cx="8501122" cy="1754326"/>
          </a:xfrm>
          <a:prstGeom prst="rect">
            <a:avLst/>
          </a:prstGeom>
        </p:spPr>
        <p:txBody>
          <a:bodyPr wrap="square">
            <a:spAutoFit/>
          </a:bodyPr>
          <a:lstStyle/>
          <a:p>
            <a:pPr fontAlgn="base"/>
            <a:r>
              <a:rPr lang="ru-RU" dirty="0" smtClean="0"/>
              <a:t>Робот  в наше время очень полезная штука, именно благодаря им, человек облегчает себе жизнь. Роботы часто совершают тяжёлые или вовсе невыполнимые для человека задачи. Если человек может лишиться жизни, совершив маленькую ошибку, то робота можно потом пересобрать.</a:t>
            </a:r>
            <a:r>
              <a:rPr lang="ru-RU" b="1" i="1" dirty="0" smtClean="0"/>
              <a:t> </a:t>
            </a:r>
            <a:r>
              <a:rPr lang="ru-RU" dirty="0" smtClean="0"/>
              <a:t>Поэтому очень часто роботы используются в опасной для человека профессии. Роботы не знают усталости и могут работать хоть круглые сутки.</a:t>
            </a:r>
            <a:endParaRPr lang="ru-RU" dirty="0"/>
          </a:p>
        </p:txBody>
      </p:sp>
      <p:pic>
        <p:nvPicPr>
          <p:cNvPr id="1026" name="Picture 2" descr="http://grin-eyed.com/wp-content/uploads/2015/03/Robotic-Muscle-2.jpg"/>
          <p:cNvPicPr>
            <a:picLocks noChangeAspect="1" noChangeArrowheads="1"/>
          </p:cNvPicPr>
          <p:nvPr/>
        </p:nvPicPr>
        <p:blipFill>
          <a:blip r:embed="rId2"/>
          <a:srcRect/>
          <a:stretch>
            <a:fillRect/>
          </a:stretch>
        </p:blipFill>
        <p:spPr bwMode="auto">
          <a:xfrm>
            <a:off x="500034" y="2786058"/>
            <a:ext cx="5664146" cy="3186082"/>
          </a:xfrm>
          <a:prstGeom prst="rect">
            <a:avLst/>
          </a:prstGeom>
          <a:noFill/>
          <a:effectLst>
            <a:softEdge rad="31750"/>
          </a:effectLst>
        </p:spPr>
      </p:pic>
      <p:pic>
        <p:nvPicPr>
          <p:cNvPr id="1028" name="Picture 4" descr="http://www.icover.ru/upload/iblock/291/291d71b00c334982d0be26bfbd8579aa.jpg"/>
          <p:cNvPicPr>
            <a:picLocks noChangeAspect="1" noChangeArrowheads="1"/>
          </p:cNvPicPr>
          <p:nvPr/>
        </p:nvPicPr>
        <p:blipFill>
          <a:blip r:embed="rId3"/>
          <a:srcRect/>
          <a:stretch>
            <a:fillRect/>
          </a:stretch>
        </p:blipFill>
        <p:spPr bwMode="auto">
          <a:xfrm>
            <a:off x="6357950" y="2714620"/>
            <a:ext cx="2401951" cy="3286148"/>
          </a:xfrm>
          <a:prstGeom prst="rect">
            <a:avLst/>
          </a:prstGeom>
          <a:noFill/>
          <a:effectLst>
            <a:softEdge rad="31750"/>
          </a:effectLst>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8072462" y="500042"/>
            <a:ext cx="805998" cy="10190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357430"/>
            <a:ext cx="7242048" cy="1143000"/>
          </a:xfrm>
        </p:spPr>
        <p:txBody>
          <a:bodyPr>
            <a:noAutofit/>
          </a:bodyPr>
          <a:lstStyle/>
          <a:p>
            <a:r>
              <a:rPr lang="ru-RU" sz="4400" dirty="0" smtClean="0"/>
              <a:t>СПАСИБО ЗА ВНИМАНИЕ!</a:t>
            </a:r>
            <a:endParaRPr lang="ru-RU"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22944"/>
          </a:xfrm>
        </p:spPr>
        <p:txBody>
          <a:bodyPr/>
          <a:lstStyle/>
          <a:p>
            <a:pPr algn="ctr"/>
            <a:r>
              <a:rPr lang="ru-RU" dirty="0" smtClean="0">
                <a:solidFill>
                  <a:schemeClr val="bg1"/>
                </a:solidFill>
              </a:rPr>
              <a:t>Содержание</a:t>
            </a:r>
            <a:endParaRPr lang="ru-RU" dirty="0">
              <a:solidFill>
                <a:schemeClr val="bg1"/>
              </a:solidFill>
            </a:endParaRPr>
          </a:p>
        </p:txBody>
      </p:sp>
      <p:sp>
        <p:nvSpPr>
          <p:cNvPr id="3" name="Содержимое 2"/>
          <p:cNvSpPr>
            <a:spLocks noGrp="1"/>
          </p:cNvSpPr>
          <p:nvPr>
            <p:ph idx="1"/>
          </p:nvPr>
        </p:nvSpPr>
        <p:spPr>
          <a:xfrm>
            <a:off x="457200" y="1609416"/>
            <a:ext cx="7239000" cy="3319782"/>
          </a:xfrm>
        </p:spPr>
        <p:txBody>
          <a:bodyPr/>
          <a:lstStyle/>
          <a:p>
            <a:r>
              <a:rPr lang="ru-RU" b="1" dirty="0" smtClean="0">
                <a:solidFill>
                  <a:schemeClr val="accent5">
                    <a:lumMod val="75000"/>
                  </a:schemeClr>
                </a:solidFill>
                <a:hlinkClick r:id="rId2" action="ppaction://hlinksldjump"/>
              </a:rPr>
              <a:t>Что такое робот?</a:t>
            </a:r>
            <a:endParaRPr lang="ru-RU" b="1" dirty="0" smtClean="0">
              <a:solidFill>
                <a:schemeClr val="accent5">
                  <a:lumMod val="75000"/>
                </a:schemeClr>
              </a:solidFill>
            </a:endParaRPr>
          </a:p>
          <a:p>
            <a:r>
              <a:rPr lang="ru-RU" b="1" dirty="0" smtClean="0">
                <a:solidFill>
                  <a:schemeClr val="accent5">
                    <a:lumMod val="75000"/>
                  </a:schemeClr>
                </a:solidFill>
                <a:hlinkClick r:id="rId3" action="ppaction://hlinksldjump"/>
              </a:rPr>
              <a:t>Виды роботов.</a:t>
            </a:r>
            <a:endParaRPr lang="ru-RU" b="1" dirty="0" smtClean="0">
              <a:solidFill>
                <a:schemeClr val="accent5">
                  <a:lumMod val="75000"/>
                </a:schemeClr>
              </a:solidFill>
            </a:endParaRPr>
          </a:p>
          <a:p>
            <a:r>
              <a:rPr lang="ru-RU" b="1" dirty="0" smtClean="0">
                <a:solidFill>
                  <a:schemeClr val="accent5">
                    <a:lumMod val="75000"/>
                  </a:schemeClr>
                </a:solidFill>
                <a:hlinkClick r:id="rId4" action="ppaction://hlinksldjump"/>
              </a:rPr>
              <a:t>Преимущества </a:t>
            </a:r>
            <a:r>
              <a:rPr lang="ru-RU" b="1" dirty="0" smtClean="0">
                <a:solidFill>
                  <a:schemeClr val="accent5">
                    <a:lumMod val="75000"/>
                  </a:schemeClr>
                </a:solidFill>
                <a:hlinkClick r:id="rId4" action="ppaction://hlinksldjump"/>
              </a:rPr>
              <a:t>использования роботов.</a:t>
            </a:r>
            <a:endParaRPr lang="ru-RU" b="1" dirty="0" smtClean="0">
              <a:solidFill>
                <a:schemeClr val="accent5">
                  <a:lumMod val="75000"/>
                </a:schemeClr>
              </a:solidFill>
            </a:endParaRPr>
          </a:p>
          <a:p>
            <a:r>
              <a:rPr lang="ru-RU" b="1" dirty="0" smtClean="0">
                <a:solidFill>
                  <a:schemeClr val="accent5">
                    <a:lumMod val="75000"/>
                  </a:schemeClr>
                </a:solidFill>
                <a:hlinkClick r:id="rId5" action="ppaction://hlinksldjump"/>
              </a:rPr>
              <a:t>Роботы в нашей жизни.</a:t>
            </a:r>
            <a:endParaRPr lang="ru-RU" b="1" dirty="0" smtClean="0">
              <a:solidFill>
                <a:schemeClr val="accent5">
                  <a:lumMod val="75000"/>
                </a:schemeClr>
              </a:solidFill>
            </a:endParaRPr>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219200"/>
          </a:xfrm>
        </p:spPr>
        <p:txBody>
          <a:bodyPr/>
          <a:lstStyle/>
          <a:p>
            <a:pPr algn="ctr"/>
            <a:r>
              <a:rPr lang="ru-RU" dirty="0" smtClean="0">
                <a:solidFill>
                  <a:schemeClr val="bg1"/>
                </a:solidFill>
              </a:rPr>
              <a:t>Что такое робот?</a:t>
            </a:r>
            <a:endParaRPr lang="ru-RU" dirty="0">
              <a:solidFill>
                <a:schemeClr val="bg1"/>
              </a:solidFill>
            </a:endParaRPr>
          </a:p>
        </p:txBody>
      </p:sp>
      <p:sp>
        <p:nvSpPr>
          <p:cNvPr id="3" name="Прямоугольник 2"/>
          <p:cNvSpPr/>
          <p:nvPr/>
        </p:nvSpPr>
        <p:spPr>
          <a:xfrm>
            <a:off x="428596" y="1428736"/>
            <a:ext cx="7643866" cy="2862322"/>
          </a:xfrm>
          <a:prstGeom prst="rect">
            <a:avLst/>
          </a:prstGeom>
        </p:spPr>
        <p:txBody>
          <a:bodyPr wrap="square">
            <a:spAutoFit/>
          </a:bodyPr>
          <a:lstStyle/>
          <a:p>
            <a:r>
              <a:rPr lang="ru-RU" sz="2000" b="1" dirty="0"/>
              <a:t>Робот</a:t>
            </a:r>
            <a:r>
              <a:rPr lang="ru-RU" sz="2000" dirty="0"/>
              <a:t> </a:t>
            </a:r>
            <a:r>
              <a:rPr lang="ru-RU" sz="2000" dirty="0" smtClean="0"/>
              <a:t> - машина </a:t>
            </a:r>
            <a:r>
              <a:rPr lang="ru-RU" sz="2000" dirty="0"/>
              <a:t>с </a:t>
            </a:r>
            <a:r>
              <a:rPr lang="ru-RU" sz="2000" dirty="0" smtClean="0"/>
              <a:t>человекоподобным </a:t>
            </a:r>
            <a:r>
              <a:rPr lang="ru-RU" sz="2000" dirty="0"/>
              <a:t>поведением, которая частично или полностью выполняет функции человека </a:t>
            </a:r>
            <a:r>
              <a:rPr lang="ru-RU" sz="2000" dirty="0" smtClean="0"/>
              <a:t> при </a:t>
            </a:r>
            <a:r>
              <a:rPr lang="ru-RU" sz="2000" dirty="0"/>
              <a:t>взаимодействии с окружающим миром. </a:t>
            </a:r>
            <a:r>
              <a:rPr lang="ru-RU" sz="2000" dirty="0" smtClean="0"/>
              <a:t>Одним из первых робота попытался создать Леонардо Да Винчи. Еще в прошлом веке были найдены чертежи механического рыцаря, который по идее должен был уметь двигать руками, ногами, поворачивать голову.</a:t>
            </a:r>
          </a:p>
          <a:p>
            <a:r>
              <a:rPr lang="ru-RU" sz="2000" dirty="0" smtClean="0"/>
              <a:t/>
            </a:r>
            <a:br>
              <a:rPr lang="ru-RU" sz="2000" dirty="0" smtClean="0"/>
            </a:br>
            <a:endParaRPr lang="ru-RU" sz="2000" dirty="0" smtClean="0"/>
          </a:p>
        </p:txBody>
      </p:sp>
      <p:pic>
        <p:nvPicPr>
          <p:cNvPr id="3074" name="Picture 2" descr="https://million-wallpapers.ru/wallpapers/5/26/518096185101510/roboty-budushhego.jpg"/>
          <p:cNvPicPr>
            <a:picLocks noChangeAspect="1" noChangeArrowheads="1"/>
          </p:cNvPicPr>
          <p:nvPr/>
        </p:nvPicPr>
        <p:blipFill>
          <a:blip r:embed="rId2"/>
          <a:srcRect/>
          <a:stretch>
            <a:fillRect/>
          </a:stretch>
        </p:blipFill>
        <p:spPr bwMode="auto">
          <a:xfrm>
            <a:off x="4929190" y="3929066"/>
            <a:ext cx="3614698" cy="2259187"/>
          </a:xfrm>
          <a:prstGeom prst="rect">
            <a:avLst/>
          </a:prstGeom>
          <a:noFill/>
          <a:effectLst>
            <a:softEdge rad="31750"/>
          </a:effectLst>
        </p:spPr>
      </p:pic>
      <p:pic>
        <p:nvPicPr>
          <p:cNvPr id="3076" name="Picture 4" descr="http://zele.ru/images/2012/10/16/roboray-2.jpg"/>
          <p:cNvPicPr>
            <a:picLocks noChangeAspect="1" noChangeArrowheads="1"/>
          </p:cNvPicPr>
          <p:nvPr/>
        </p:nvPicPr>
        <p:blipFill>
          <a:blip r:embed="rId3"/>
          <a:srcRect/>
          <a:stretch>
            <a:fillRect/>
          </a:stretch>
        </p:blipFill>
        <p:spPr bwMode="auto">
          <a:xfrm>
            <a:off x="483739" y="3857921"/>
            <a:ext cx="4088262" cy="2307290"/>
          </a:xfrm>
          <a:prstGeom prst="rect">
            <a:avLst/>
          </a:prstGeom>
          <a:noFill/>
          <a:effectLst>
            <a:softEdge rad="31750"/>
          </a:effectLst>
        </p:spPr>
      </p:pic>
      <p:pic>
        <p:nvPicPr>
          <p:cNvPr id="8" name="Рисунок 7"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57232"/>
          </a:xfrm>
        </p:spPr>
        <p:txBody>
          <a:bodyPr>
            <a:normAutofit/>
          </a:bodyPr>
          <a:lstStyle/>
          <a:p>
            <a:pPr algn="ctr"/>
            <a:r>
              <a:rPr lang="ru-RU" sz="4000" dirty="0" smtClean="0">
                <a:solidFill>
                  <a:schemeClr val="bg1"/>
                </a:solidFill>
              </a:rPr>
              <a:t>Виды роботов</a:t>
            </a:r>
            <a:endParaRPr lang="ru-RU" sz="4000" dirty="0">
              <a:solidFill>
                <a:schemeClr val="bg1"/>
              </a:solidFill>
            </a:endParaRPr>
          </a:p>
        </p:txBody>
      </p:sp>
      <p:sp>
        <p:nvSpPr>
          <p:cNvPr id="3" name="Прямоугольник 2"/>
          <p:cNvSpPr/>
          <p:nvPr/>
        </p:nvSpPr>
        <p:spPr>
          <a:xfrm>
            <a:off x="500034" y="979468"/>
            <a:ext cx="7429552" cy="5139869"/>
          </a:xfrm>
          <a:prstGeom prst="rect">
            <a:avLst/>
          </a:prstGeom>
        </p:spPr>
        <p:txBody>
          <a:bodyPr wrap="square">
            <a:spAutoFit/>
          </a:bodyPr>
          <a:lstStyle/>
          <a:p>
            <a:r>
              <a:rPr lang="ru-RU" sz="2400" b="1" dirty="0" smtClean="0">
                <a:solidFill>
                  <a:schemeClr val="accent5">
                    <a:lumMod val="75000"/>
                  </a:schemeClr>
                </a:solidFill>
              </a:rPr>
              <a:t>Всех роботов разделяют по функциональному назначению на следующие виды:</a:t>
            </a:r>
            <a:r>
              <a:rPr lang="ru-RU" sz="2000" dirty="0" smtClean="0"/>
              <a:t/>
            </a:r>
            <a:br>
              <a:rPr lang="ru-RU" sz="2000" dirty="0" smtClean="0"/>
            </a:br>
            <a:r>
              <a:rPr lang="ru-RU" sz="2000" b="1" dirty="0" smtClean="0"/>
              <a:t>— </a:t>
            </a:r>
            <a:r>
              <a:rPr lang="ru-RU" sz="2400" b="1" dirty="0" smtClean="0">
                <a:solidFill>
                  <a:schemeClr val="tx2">
                    <a:lumMod val="50000"/>
                  </a:schemeClr>
                </a:solidFill>
                <a:hlinkClick r:id="rId2" action="ppaction://hlinksldjump"/>
              </a:rPr>
              <a:t>Андроиды;</a:t>
            </a:r>
            <a:r>
              <a:rPr lang="ru-RU" sz="2400" b="1" dirty="0" smtClean="0">
                <a:solidFill>
                  <a:schemeClr val="tx2">
                    <a:lumMod val="50000"/>
                  </a:schemeClr>
                </a:solidFill>
              </a:rPr>
              <a:t/>
            </a:r>
            <a:br>
              <a:rPr lang="ru-RU" sz="2400" b="1" dirty="0" smtClean="0">
                <a:solidFill>
                  <a:schemeClr val="tx2">
                    <a:lumMod val="50000"/>
                  </a:schemeClr>
                </a:solidFill>
              </a:rPr>
            </a:br>
            <a:r>
              <a:rPr lang="ru-RU" sz="2400" b="1" dirty="0" smtClean="0">
                <a:solidFill>
                  <a:schemeClr val="tx2">
                    <a:lumMod val="50000"/>
                  </a:schemeClr>
                </a:solidFill>
              </a:rPr>
              <a:t>—</a:t>
            </a:r>
            <a:r>
              <a:rPr lang="ru-RU" sz="2400" b="1" dirty="0" smtClean="0">
                <a:solidFill>
                  <a:schemeClr val="tx2">
                    <a:lumMod val="50000"/>
                  </a:schemeClr>
                </a:solidFill>
                <a:hlinkClick r:id="rId3" action="ppaction://hlinksldjump"/>
              </a:rPr>
              <a:t>Промышленные роботы;</a:t>
            </a:r>
            <a:r>
              <a:rPr lang="ru-RU" sz="2400" b="1" dirty="0" smtClean="0">
                <a:solidFill>
                  <a:schemeClr val="tx2">
                    <a:lumMod val="50000"/>
                  </a:schemeClr>
                </a:solidFill>
              </a:rPr>
              <a:t/>
            </a:r>
            <a:br>
              <a:rPr lang="ru-RU" sz="2400" b="1" dirty="0" smtClean="0">
                <a:solidFill>
                  <a:schemeClr val="tx2">
                    <a:lumMod val="50000"/>
                  </a:schemeClr>
                </a:solidFill>
              </a:rPr>
            </a:br>
            <a:r>
              <a:rPr lang="ru-RU" sz="2400" b="1" dirty="0" smtClean="0">
                <a:solidFill>
                  <a:schemeClr val="tx2">
                    <a:lumMod val="50000"/>
                  </a:schemeClr>
                </a:solidFill>
              </a:rPr>
              <a:t>— </a:t>
            </a:r>
            <a:r>
              <a:rPr lang="ru-RU" sz="2400" b="1" dirty="0" smtClean="0">
                <a:solidFill>
                  <a:schemeClr val="tx2">
                    <a:lumMod val="50000"/>
                  </a:schemeClr>
                </a:solidFill>
                <a:hlinkClick r:id="rId4" action="ppaction://hlinksldjump"/>
              </a:rPr>
              <a:t>Подводные роботы;</a:t>
            </a:r>
            <a:r>
              <a:rPr lang="ru-RU" sz="2400" b="1" dirty="0" smtClean="0">
                <a:solidFill>
                  <a:schemeClr val="tx2">
                    <a:lumMod val="50000"/>
                  </a:schemeClr>
                </a:solidFill>
              </a:rPr>
              <a:t/>
            </a:r>
            <a:br>
              <a:rPr lang="ru-RU" sz="2400" b="1" dirty="0" smtClean="0">
                <a:solidFill>
                  <a:schemeClr val="tx2">
                    <a:lumMod val="50000"/>
                  </a:schemeClr>
                </a:solidFill>
              </a:rPr>
            </a:br>
            <a:r>
              <a:rPr lang="ru-RU" sz="2400" b="1" dirty="0" smtClean="0">
                <a:solidFill>
                  <a:schemeClr val="tx2">
                    <a:lumMod val="50000"/>
                  </a:schemeClr>
                </a:solidFill>
              </a:rPr>
              <a:t>— </a:t>
            </a:r>
            <a:r>
              <a:rPr lang="ru-RU" sz="2400" b="1" dirty="0" smtClean="0">
                <a:solidFill>
                  <a:schemeClr val="tx2">
                    <a:lumMod val="50000"/>
                  </a:schemeClr>
                </a:solidFill>
                <a:hlinkClick r:id="rId5" action="ppaction://hlinksldjump"/>
              </a:rPr>
              <a:t>Боевые роботы</a:t>
            </a:r>
            <a:r>
              <a:rPr lang="ru-RU" sz="2400" b="1" dirty="0" smtClean="0">
                <a:solidFill>
                  <a:schemeClr val="tx2">
                    <a:lumMod val="50000"/>
                  </a:schemeClr>
                </a:solidFill>
                <a:hlinkClick r:id="rId5" action="ppaction://hlinksldjump"/>
              </a:rPr>
              <a:t>;</a:t>
            </a:r>
            <a:r>
              <a:rPr lang="ru-RU" sz="2400" b="1" dirty="0" smtClean="0">
                <a:solidFill>
                  <a:schemeClr val="tx2">
                    <a:lumMod val="50000"/>
                  </a:schemeClr>
                </a:solidFill>
              </a:rPr>
              <a:t/>
            </a:r>
            <a:br>
              <a:rPr lang="ru-RU" sz="2400" b="1" dirty="0" smtClean="0">
                <a:solidFill>
                  <a:schemeClr val="tx2">
                    <a:lumMod val="50000"/>
                  </a:schemeClr>
                </a:solidFill>
              </a:rPr>
            </a:br>
            <a:r>
              <a:rPr lang="ru-RU" sz="2400" b="1" dirty="0" smtClean="0">
                <a:solidFill>
                  <a:schemeClr val="tx2">
                    <a:lumMod val="50000"/>
                  </a:schemeClr>
                </a:solidFill>
              </a:rPr>
              <a:t>— </a:t>
            </a:r>
            <a:r>
              <a:rPr lang="ru-RU" sz="2400" b="1" dirty="0" smtClean="0">
                <a:solidFill>
                  <a:schemeClr val="tx2">
                    <a:lumMod val="50000"/>
                  </a:schemeClr>
                </a:solidFill>
                <a:hlinkClick r:id="rId6" action="ppaction://hlinksldjump"/>
              </a:rPr>
              <a:t>Роботы-игрушки;</a:t>
            </a:r>
            <a:r>
              <a:rPr lang="ru-RU" sz="2400" b="1" dirty="0" smtClean="0">
                <a:solidFill>
                  <a:schemeClr val="tx2">
                    <a:lumMod val="50000"/>
                  </a:schemeClr>
                </a:solidFill>
              </a:rPr>
              <a:t/>
            </a:r>
            <a:br>
              <a:rPr lang="ru-RU" sz="2400" b="1" dirty="0" smtClean="0">
                <a:solidFill>
                  <a:schemeClr val="tx2">
                    <a:lumMod val="50000"/>
                  </a:schemeClr>
                </a:solidFill>
              </a:rPr>
            </a:br>
            <a:r>
              <a:rPr lang="ru-RU" sz="2400" b="1" dirty="0" smtClean="0">
                <a:solidFill>
                  <a:schemeClr val="tx2">
                    <a:lumMod val="50000"/>
                  </a:schemeClr>
                </a:solidFill>
              </a:rPr>
              <a:t>— </a:t>
            </a:r>
            <a:r>
              <a:rPr lang="ru-RU" sz="2400" b="1" dirty="0" smtClean="0">
                <a:solidFill>
                  <a:srgbClr val="002060"/>
                </a:solidFill>
                <a:hlinkClick r:id="rId7" action="ppaction://hlinksldjump"/>
              </a:rPr>
              <a:t>Роботы-хирурги</a:t>
            </a:r>
            <a:r>
              <a:rPr lang="ru-RU" sz="2400" b="1" dirty="0" smtClean="0">
                <a:solidFill>
                  <a:schemeClr val="tx2">
                    <a:lumMod val="50000"/>
                  </a:schemeClr>
                </a:solidFill>
                <a:hlinkClick r:id="rId7" action="ppaction://hlinksldjump"/>
              </a:rPr>
              <a:t>;</a:t>
            </a:r>
            <a:endParaRPr lang="ru-RU" sz="2400" b="1" dirty="0" smtClean="0">
              <a:solidFill>
                <a:schemeClr val="tx2">
                  <a:lumMod val="50000"/>
                </a:schemeClr>
              </a:solidFill>
            </a:endParaRPr>
          </a:p>
          <a:p>
            <a:pPr>
              <a:buFontTx/>
              <a:buChar char="-"/>
            </a:pPr>
            <a:r>
              <a:rPr lang="ru-RU" sz="2400" b="1" dirty="0" smtClean="0">
                <a:solidFill>
                  <a:schemeClr val="tx2">
                    <a:lumMod val="50000"/>
                  </a:schemeClr>
                </a:solidFill>
              </a:rPr>
              <a:t>  Транспортные роботы;</a:t>
            </a:r>
          </a:p>
          <a:p>
            <a:pPr>
              <a:buFontTx/>
              <a:buChar char="-"/>
            </a:pPr>
            <a:r>
              <a:rPr lang="ru-RU" sz="2400" b="1" dirty="0" smtClean="0">
                <a:solidFill>
                  <a:schemeClr val="tx2">
                    <a:lumMod val="50000"/>
                  </a:schemeClr>
                </a:solidFill>
              </a:rPr>
              <a:t>  Бытовые роботы;</a:t>
            </a:r>
          </a:p>
          <a:p>
            <a:pPr>
              <a:buFontTx/>
              <a:buChar char="-"/>
            </a:pPr>
            <a:r>
              <a:rPr lang="ru-RU" sz="2400" b="1" dirty="0" smtClean="0">
                <a:solidFill>
                  <a:schemeClr val="tx2">
                    <a:lumMod val="50000"/>
                  </a:schemeClr>
                </a:solidFill>
              </a:rPr>
              <a:t> </a:t>
            </a:r>
            <a:r>
              <a:rPr lang="ru-RU" sz="2400" b="1" dirty="0" smtClean="0">
                <a:solidFill>
                  <a:schemeClr val="tx2">
                    <a:lumMod val="50000"/>
                  </a:schemeClr>
                </a:solidFill>
              </a:rPr>
              <a:t> Медицинские роботы;</a:t>
            </a:r>
          </a:p>
          <a:p>
            <a:pPr>
              <a:buFontTx/>
              <a:buChar char="-"/>
            </a:pPr>
            <a:r>
              <a:rPr lang="ru-RU" sz="2400" b="1" dirty="0" smtClean="0">
                <a:solidFill>
                  <a:schemeClr val="tx2">
                    <a:lumMod val="50000"/>
                  </a:schemeClr>
                </a:solidFill>
              </a:rPr>
              <a:t> </a:t>
            </a:r>
            <a:r>
              <a:rPr lang="ru-RU" sz="2400" b="1" dirty="0" smtClean="0">
                <a:solidFill>
                  <a:schemeClr val="tx2">
                    <a:lumMod val="50000"/>
                  </a:schemeClr>
                </a:solidFill>
              </a:rPr>
              <a:t> </a:t>
            </a:r>
            <a:r>
              <a:rPr lang="ru-RU" sz="2400" b="1" dirty="0" err="1" smtClean="0">
                <a:solidFill>
                  <a:schemeClr val="tx2">
                    <a:lumMod val="50000"/>
                  </a:schemeClr>
                </a:solidFill>
              </a:rPr>
              <a:t>Шароботы</a:t>
            </a:r>
            <a:r>
              <a:rPr lang="ru-RU" sz="2400" b="1" dirty="0" smtClean="0">
                <a:solidFill>
                  <a:schemeClr val="tx2">
                    <a:lumMod val="50000"/>
                  </a:schemeClr>
                </a:solidFill>
              </a:rPr>
              <a:t>.</a:t>
            </a:r>
            <a:r>
              <a:rPr lang="ru-RU" sz="2400" b="1" dirty="0" smtClean="0"/>
              <a:t/>
            </a:r>
            <a:br>
              <a:rPr lang="ru-RU" sz="2400" b="1" dirty="0" smtClean="0"/>
            </a:br>
            <a:r>
              <a:rPr lang="ru-RU" sz="2000" dirty="0" smtClean="0"/>
              <a:t/>
            </a:r>
            <a:br>
              <a:rPr lang="ru-RU" sz="2000" dirty="0" smtClean="0"/>
            </a:br>
            <a:endParaRPr lang="ru-RU" sz="2000" dirty="0"/>
          </a:p>
        </p:txBody>
      </p:sp>
      <p:sp>
        <p:nvSpPr>
          <p:cNvPr id="4" name="Прямоугольник 3"/>
          <p:cNvSpPr/>
          <p:nvPr/>
        </p:nvSpPr>
        <p:spPr>
          <a:xfrm>
            <a:off x="4214810" y="1785926"/>
            <a:ext cx="4572000" cy="707886"/>
          </a:xfrm>
          <a:prstGeom prst="rect">
            <a:avLst/>
          </a:prstGeom>
        </p:spPr>
        <p:txBody>
          <a:bodyPr>
            <a:spAutoFit/>
          </a:bodyPr>
          <a:lstStyle/>
          <a:p>
            <a:r>
              <a:rPr lang="ru-RU" sz="2000" dirty="0" smtClean="0"/>
              <a:t/>
            </a:r>
            <a:br>
              <a:rPr lang="ru-RU" sz="2000" dirty="0" smtClean="0"/>
            </a:br>
            <a:endParaRPr lang="ru-RU" sz="2000" dirty="0"/>
          </a:p>
        </p:txBody>
      </p:sp>
      <p:pic>
        <p:nvPicPr>
          <p:cNvPr id="13" name="Рисунок 12" descr="telegram_robot.jpg">
            <a:hlinkClick r:id="rId8"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8229600" cy="1219200"/>
          </a:xfrm>
        </p:spPr>
        <p:txBody>
          <a:bodyPr/>
          <a:lstStyle/>
          <a:p>
            <a:pPr algn="ctr"/>
            <a:r>
              <a:rPr lang="ru-RU" sz="4400" dirty="0" smtClean="0">
                <a:solidFill>
                  <a:schemeClr val="bg1"/>
                </a:solidFill>
              </a:rPr>
              <a:t>Андроиды</a:t>
            </a:r>
            <a:endParaRPr lang="ru-RU" dirty="0">
              <a:solidFill>
                <a:schemeClr val="bg1"/>
              </a:solidFill>
            </a:endParaRPr>
          </a:p>
        </p:txBody>
      </p:sp>
      <p:pic>
        <p:nvPicPr>
          <p:cNvPr id="25602" name="Picture 2" descr="http://gamemove.ru/image/5782a32777bf6.jpeg"/>
          <p:cNvPicPr>
            <a:picLocks noChangeAspect="1" noChangeArrowheads="1"/>
          </p:cNvPicPr>
          <p:nvPr/>
        </p:nvPicPr>
        <p:blipFill>
          <a:blip r:embed="rId2" cstate="print"/>
          <a:srcRect/>
          <a:stretch>
            <a:fillRect/>
          </a:stretch>
        </p:blipFill>
        <p:spPr bwMode="auto">
          <a:xfrm>
            <a:off x="500034" y="2928934"/>
            <a:ext cx="4504573" cy="3000396"/>
          </a:xfrm>
          <a:prstGeom prst="rect">
            <a:avLst/>
          </a:prstGeom>
          <a:noFill/>
        </p:spPr>
      </p:pic>
      <p:sp>
        <p:nvSpPr>
          <p:cNvPr id="4" name="Прямоугольник 3"/>
          <p:cNvSpPr/>
          <p:nvPr/>
        </p:nvSpPr>
        <p:spPr>
          <a:xfrm>
            <a:off x="357158" y="1142984"/>
            <a:ext cx="8358246" cy="1754326"/>
          </a:xfrm>
          <a:prstGeom prst="rect">
            <a:avLst/>
          </a:prstGeom>
        </p:spPr>
        <p:txBody>
          <a:bodyPr wrap="square">
            <a:spAutoFit/>
          </a:bodyPr>
          <a:lstStyle/>
          <a:p>
            <a:r>
              <a:rPr lang="ru-RU" dirty="0" smtClean="0"/>
              <a:t>Термин «андроид» пришел из научной фантастики, еще в XVIII веке предсказавшей появление человекоподобного робота. Главным отличием андроида от роботов других архитектур является его антропоморфность: андроид должен иметь основные элементы телосложения человека и двигаться как человек. Развитие роботов в виде андроидов происходит именно в тех областях, где роботы будут взаимодействовать с человеком.</a:t>
            </a:r>
            <a:endParaRPr lang="ru-RU" dirty="0"/>
          </a:p>
        </p:txBody>
      </p:sp>
      <p:pic>
        <p:nvPicPr>
          <p:cNvPr id="25604" name="Picture 4" descr="http://pictar.ru/data/media/10/rewalls.com_241.jpg"/>
          <p:cNvPicPr>
            <a:picLocks noChangeAspect="1" noChangeArrowheads="1"/>
          </p:cNvPicPr>
          <p:nvPr/>
        </p:nvPicPr>
        <p:blipFill>
          <a:blip r:embed="rId3" cstate="print"/>
          <a:srcRect/>
          <a:stretch>
            <a:fillRect/>
          </a:stretch>
        </p:blipFill>
        <p:spPr bwMode="auto">
          <a:xfrm>
            <a:off x="5214942" y="2928934"/>
            <a:ext cx="2743219" cy="1714512"/>
          </a:xfrm>
          <a:prstGeom prst="rect">
            <a:avLst/>
          </a:prstGeom>
          <a:noFill/>
        </p:spPr>
      </p:pic>
      <p:pic>
        <p:nvPicPr>
          <p:cNvPr id="7" name="Рисунок 6"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219200"/>
          </a:xfrm>
        </p:spPr>
        <p:txBody>
          <a:bodyPr/>
          <a:lstStyle/>
          <a:p>
            <a:pPr algn="ctr"/>
            <a:r>
              <a:rPr lang="ru-RU" sz="4400" dirty="0" smtClean="0">
                <a:solidFill>
                  <a:schemeClr val="bg1"/>
                </a:solidFill>
              </a:rPr>
              <a:t>Промышленные роботы</a:t>
            </a:r>
            <a:endParaRPr lang="ru-RU" dirty="0">
              <a:solidFill>
                <a:schemeClr val="bg1"/>
              </a:solidFill>
            </a:endParaRPr>
          </a:p>
        </p:txBody>
      </p:sp>
      <p:sp>
        <p:nvSpPr>
          <p:cNvPr id="3" name="Прямоугольник 2"/>
          <p:cNvSpPr/>
          <p:nvPr/>
        </p:nvSpPr>
        <p:spPr>
          <a:xfrm>
            <a:off x="714348" y="1214422"/>
            <a:ext cx="7358114" cy="2031325"/>
          </a:xfrm>
          <a:prstGeom prst="rect">
            <a:avLst/>
          </a:prstGeom>
        </p:spPr>
        <p:txBody>
          <a:bodyPr wrap="square">
            <a:spAutoFit/>
          </a:bodyPr>
          <a:lstStyle/>
          <a:p>
            <a:r>
              <a:rPr lang="ru-RU" b="1" dirty="0" smtClean="0"/>
              <a:t>Промышленный робот </a:t>
            </a:r>
            <a:r>
              <a:rPr lang="ru-RU" dirty="0" smtClean="0"/>
              <a:t>— манипулятор автоматического действия, оснащенный системой цифрового программного управления. В нем совмещаются большая гибкость исполнительных органов, обладающих обычной для манипуляторов высокой подвижностью, и легкость переналадки их двигательных функций. Роботы, предназначены для выполнения разнообразных работ при минимальном участии человека в акте управления.</a:t>
            </a:r>
            <a:endParaRPr lang="ru-RU" dirty="0"/>
          </a:p>
        </p:txBody>
      </p:sp>
      <p:pic>
        <p:nvPicPr>
          <p:cNvPr id="8194" name="Picture 2" descr="http://new-techeurope.com/wp-content/uploads/2016/07/pixmap-industrial-robotic-pixmap-realtime-3d-mapping-augmented-reality.jpg"/>
          <p:cNvPicPr>
            <a:picLocks noChangeAspect="1" noChangeArrowheads="1"/>
          </p:cNvPicPr>
          <p:nvPr/>
        </p:nvPicPr>
        <p:blipFill>
          <a:blip r:embed="rId2"/>
          <a:srcRect/>
          <a:stretch>
            <a:fillRect/>
          </a:stretch>
        </p:blipFill>
        <p:spPr bwMode="auto">
          <a:xfrm>
            <a:off x="785787" y="3998108"/>
            <a:ext cx="4143404" cy="2169321"/>
          </a:xfrm>
          <a:prstGeom prst="rect">
            <a:avLst/>
          </a:prstGeom>
          <a:noFill/>
        </p:spPr>
      </p:pic>
      <p:pic>
        <p:nvPicPr>
          <p:cNvPr id="8196" name="Picture 4" descr="http://www.ua.all.biz/img/ua/catalog/1313300.jpeg"/>
          <p:cNvPicPr>
            <a:picLocks noChangeAspect="1" noChangeArrowheads="1"/>
          </p:cNvPicPr>
          <p:nvPr/>
        </p:nvPicPr>
        <p:blipFill>
          <a:blip r:embed="rId3" cstate="print"/>
          <a:srcRect/>
          <a:stretch>
            <a:fillRect/>
          </a:stretch>
        </p:blipFill>
        <p:spPr bwMode="auto">
          <a:xfrm>
            <a:off x="5643570" y="3996670"/>
            <a:ext cx="2000264" cy="2146973"/>
          </a:xfrm>
          <a:prstGeom prst="rect">
            <a:avLst/>
          </a:prstGeom>
          <a:noFill/>
        </p:spPr>
      </p:pic>
      <p:pic>
        <p:nvPicPr>
          <p:cNvPr id="8" name="Рисунок 7"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80068"/>
          </a:xfrm>
        </p:spPr>
        <p:txBody>
          <a:bodyPr/>
          <a:lstStyle/>
          <a:p>
            <a:pPr algn="ctr"/>
            <a:r>
              <a:rPr lang="ru-RU" sz="4400" dirty="0" smtClean="0">
                <a:solidFill>
                  <a:schemeClr val="bg1"/>
                </a:solidFill>
              </a:rPr>
              <a:t>Подводные роботы</a:t>
            </a:r>
            <a:endParaRPr lang="ru-RU" dirty="0">
              <a:solidFill>
                <a:schemeClr val="bg1"/>
              </a:solidFill>
            </a:endParaRPr>
          </a:p>
        </p:txBody>
      </p:sp>
      <p:sp>
        <p:nvSpPr>
          <p:cNvPr id="3" name="Прямоугольник 2"/>
          <p:cNvSpPr/>
          <p:nvPr/>
        </p:nvSpPr>
        <p:spPr>
          <a:xfrm>
            <a:off x="500034" y="1285861"/>
            <a:ext cx="8358246" cy="3139321"/>
          </a:xfrm>
          <a:prstGeom prst="rect">
            <a:avLst/>
          </a:prstGeom>
        </p:spPr>
        <p:txBody>
          <a:bodyPr wrap="square">
            <a:spAutoFit/>
          </a:bodyPr>
          <a:lstStyle/>
          <a:p>
            <a:r>
              <a:rPr lang="ru-RU" b="1" i="1" dirty="0" smtClean="0"/>
              <a:t>Области применения подводных </a:t>
            </a:r>
            <a:r>
              <a:rPr lang="ru-RU" b="1" i="1" dirty="0" smtClean="0"/>
              <a:t>роботов:</a:t>
            </a:r>
            <a:endParaRPr lang="ru-RU" b="1" i="1" dirty="0" smtClean="0"/>
          </a:p>
          <a:p>
            <a:r>
              <a:rPr lang="ru-RU" dirty="0" smtClean="0"/>
              <a:t>- поисково-спасательные работы</a:t>
            </a:r>
          </a:p>
          <a:p>
            <a:r>
              <a:rPr lang="ru-RU" dirty="0" smtClean="0"/>
              <a:t>- исследования океана, морской флоры и фауны</a:t>
            </a:r>
          </a:p>
          <a:p>
            <a:r>
              <a:rPr lang="ru-RU" dirty="0" smtClean="0"/>
              <a:t>- подводная геология</a:t>
            </a:r>
          </a:p>
          <a:p>
            <a:r>
              <a:rPr lang="ru-RU" dirty="0" smtClean="0"/>
              <a:t>- участие в обследовании подводных кабелей, прокладке подводных кабелей </a:t>
            </a:r>
          </a:p>
          <a:p>
            <a:r>
              <a:rPr lang="ru-RU" dirty="0" smtClean="0"/>
              <a:t>- 3D-съемка донного рельефа</a:t>
            </a:r>
          </a:p>
          <a:p>
            <a:r>
              <a:rPr lang="ru-RU" dirty="0" smtClean="0"/>
              <a:t>- обследование затонувших кораблей и боеприпасов, контейнеров с радиоактивными отходами и других потенциально-опасных объектов</a:t>
            </a:r>
          </a:p>
          <a:p>
            <a:r>
              <a:rPr lang="ru-RU" dirty="0" smtClean="0"/>
              <a:t>- обследование подводных частей торосов и айсбергов </a:t>
            </a:r>
          </a:p>
          <a:p>
            <a:r>
              <a:rPr lang="ru-RU" dirty="0" smtClean="0"/>
              <a:t>- обследование плотин ГЭС</a:t>
            </a:r>
            <a:endParaRPr lang="ru-RU" dirty="0"/>
          </a:p>
        </p:txBody>
      </p:sp>
      <p:pic>
        <p:nvPicPr>
          <p:cNvPr id="27650" name="Picture 2" descr="http://rcmm.ru/uploads/posts/old-news/23123.jpeg"/>
          <p:cNvPicPr>
            <a:picLocks noChangeAspect="1" noChangeArrowheads="1"/>
          </p:cNvPicPr>
          <p:nvPr/>
        </p:nvPicPr>
        <p:blipFill>
          <a:blip r:embed="rId2"/>
          <a:srcRect/>
          <a:stretch>
            <a:fillRect/>
          </a:stretch>
        </p:blipFill>
        <p:spPr bwMode="auto">
          <a:xfrm>
            <a:off x="500034" y="4357694"/>
            <a:ext cx="3071834" cy="2306669"/>
          </a:xfrm>
          <a:prstGeom prst="rect">
            <a:avLst/>
          </a:prstGeom>
          <a:noFill/>
        </p:spPr>
      </p:pic>
      <p:pic>
        <p:nvPicPr>
          <p:cNvPr id="27652" name="Picture 4" descr="http://24gadget.ru/uploads/posts/2011-11/1321859243_liquid20robotics20wave20glider20underwater-1321671777424.jpg"/>
          <p:cNvPicPr>
            <a:picLocks noChangeAspect="1" noChangeArrowheads="1"/>
          </p:cNvPicPr>
          <p:nvPr/>
        </p:nvPicPr>
        <p:blipFill>
          <a:blip r:embed="rId3" cstate="print"/>
          <a:srcRect/>
          <a:stretch>
            <a:fillRect/>
          </a:stretch>
        </p:blipFill>
        <p:spPr bwMode="auto">
          <a:xfrm>
            <a:off x="6643702" y="4286256"/>
            <a:ext cx="1714512" cy="2226009"/>
          </a:xfrm>
          <a:prstGeom prst="rect">
            <a:avLst/>
          </a:prstGeom>
          <a:noFill/>
        </p:spPr>
      </p:pic>
      <p:pic>
        <p:nvPicPr>
          <p:cNvPr id="27654" name="Picture 6" descr="http://roboty6.narod.ru/images/oberonMapper.gif"/>
          <p:cNvPicPr>
            <a:picLocks noChangeAspect="1" noChangeArrowheads="1"/>
          </p:cNvPicPr>
          <p:nvPr/>
        </p:nvPicPr>
        <p:blipFill>
          <a:blip r:embed="rId4"/>
          <a:srcRect/>
          <a:stretch>
            <a:fillRect/>
          </a:stretch>
        </p:blipFill>
        <p:spPr bwMode="auto">
          <a:xfrm>
            <a:off x="4071934" y="4429132"/>
            <a:ext cx="2266950" cy="1724025"/>
          </a:xfrm>
          <a:prstGeom prst="rect">
            <a:avLst/>
          </a:prstGeom>
          <a:noFill/>
        </p:spPr>
      </p:pic>
      <p:pic>
        <p:nvPicPr>
          <p:cNvPr id="7" name="Рисунок 6" descr="telegram_robot.jpg">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8229600" cy="1219200"/>
          </a:xfrm>
        </p:spPr>
        <p:txBody>
          <a:bodyPr/>
          <a:lstStyle/>
          <a:p>
            <a:pPr algn="ctr"/>
            <a:r>
              <a:rPr lang="ru-RU" dirty="0" smtClean="0">
                <a:solidFill>
                  <a:schemeClr val="bg1"/>
                </a:solidFill>
              </a:rPr>
              <a:t>Боевые роботы</a:t>
            </a:r>
            <a:endParaRPr lang="ru-RU" dirty="0">
              <a:solidFill>
                <a:schemeClr val="bg1"/>
              </a:solidFill>
            </a:endParaRPr>
          </a:p>
        </p:txBody>
      </p:sp>
      <p:sp>
        <p:nvSpPr>
          <p:cNvPr id="3" name="Прямоугольник 2"/>
          <p:cNvSpPr/>
          <p:nvPr/>
        </p:nvSpPr>
        <p:spPr>
          <a:xfrm>
            <a:off x="428596" y="1000108"/>
            <a:ext cx="4357718" cy="5016758"/>
          </a:xfrm>
          <a:prstGeom prst="rect">
            <a:avLst/>
          </a:prstGeom>
        </p:spPr>
        <p:txBody>
          <a:bodyPr wrap="square">
            <a:spAutoFit/>
          </a:bodyPr>
          <a:lstStyle/>
          <a:p>
            <a:r>
              <a:rPr lang="ru-RU" sz="2000" dirty="0" smtClean="0"/>
              <a:t>Такими роботами называются устройства, которые применяются для разведки и боевых действий без участия человека или с ограниченным участием человека. Эти устройства могут работать не только на суше, но и под/над водой или в воздушном пространстве. Уже сейчас разработаны и активно применяются многие роботы, способные обследовать здания, проводить разведку на пересеченной местности и в зданиях, передавать все полученные данные оператору, определять различные виды угроз.</a:t>
            </a:r>
            <a:endParaRPr lang="ru-RU" sz="2000" dirty="0"/>
          </a:p>
        </p:txBody>
      </p:sp>
      <p:pic>
        <p:nvPicPr>
          <p:cNvPr id="23554" name="Picture 2" descr="http://opkrt.ru/images/copter.jpg"/>
          <p:cNvPicPr>
            <a:picLocks noChangeAspect="1" noChangeArrowheads="1"/>
          </p:cNvPicPr>
          <p:nvPr/>
        </p:nvPicPr>
        <p:blipFill>
          <a:blip r:embed="rId2"/>
          <a:srcRect/>
          <a:stretch>
            <a:fillRect/>
          </a:stretch>
        </p:blipFill>
        <p:spPr bwMode="auto">
          <a:xfrm>
            <a:off x="4857752" y="3643314"/>
            <a:ext cx="3808385" cy="2857520"/>
          </a:xfrm>
          <a:prstGeom prst="rect">
            <a:avLst/>
          </a:prstGeom>
          <a:noFill/>
        </p:spPr>
      </p:pic>
      <p:pic>
        <p:nvPicPr>
          <p:cNvPr id="23556" name="Picture 4" descr="http://1.bp.blogspot.com/-sFgyIbfGAwI/T82MSqTCKfI/AAAAAAAAGu4/a96znK3o13U/s1600/Swords-talon-robot-diagram.jpeg"/>
          <p:cNvPicPr>
            <a:picLocks noChangeAspect="1" noChangeArrowheads="1"/>
          </p:cNvPicPr>
          <p:nvPr/>
        </p:nvPicPr>
        <p:blipFill>
          <a:blip r:embed="rId3" cstate="print"/>
          <a:srcRect/>
          <a:stretch>
            <a:fillRect/>
          </a:stretch>
        </p:blipFill>
        <p:spPr bwMode="auto">
          <a:xfrm>
            <a:off x="5572132" y="1071546"/>
            <a:ext cx="2491172" cy="2428892"/>
          </a:xfrm>
          <a:prstGeom prst="rect">
            <a:avLst/>
          </a:prstGeom>
          <a:noFill/>
        </p:spPr>
      </p:pic>
      <p:pic>
        <p:nvPicPr>
          <p:cNvPr id="6" name="Рисунок 5" descr="telegram_robot.jpg">
            <a:hlinkClick r:id="rId4"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929586" y="428604"/>
            <a:ext cx="805998" cy="10190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38"/>
            <a:ext cx="8229600" cy="1219200"/>
          </a:xfrm>
        </p:spPr>
        <p:txBody>
          <a:bodyPr/>
          <a:lstStyle/>
          <a:p>
            <a:pPr algn="ctr"/>
            <a:r>
              <a:rPr lang="ru-RU" sz="4400" dirty="0" smtClean="0">
                <a:solidFill>
                  <a:schemeClr val="bg1"/>
                </a:solidFill>
              </a:rPr>
              <a:t>Роботы-игрушки</a:t>
            </a:r>
            <a:endParaRPr lang="ru-RU" dirty="0">
              <a:solidFill>
                <a:schemeClr val="bg1"/>
              </a:solidFill>
            </a:endParaRPr>
          </a:p>
        </p:txBody>
      </p:sp>
      <p:sp>
        <p:nvSpPr>
          <p:cNvPr id="3" name="Прямоугольник 2"/>
          <p:cNvSpPr/>
          <p:nvPr/>
        </p:nvSpPr>
        <p:spPr>
          <a:xfrm>
            <a:off x="500034" y="1142984"/>
            <a:ext cx="4857784" cy="2246769"/>
          </a:xfrm>
          <a:prstGeom prst="rect">
            <a:avLst/>
          </a:prstGeom>
        </p:spPr>
        <p:txBody>
          <a:bodyPr wrap="square">
            <a:spAutoFit/>
          </a:bodyPr>
          <a:lstStyle/>
          <a:p>
            <a:r>
              <a:rPr lang="ru-RU" sz="2000" dirty="0" smtClean="0"/>
              <a:t>Уже созданы игрушки-роботы животные, игрушки-роботы, которые умеют летать. А еще есть роботы трансформеры и боевые роботы игрушки. Многие игрушки работают от пульта управления, но есть и радиоуправляемые модели роботов.</a:t>
            </a:r>
            <a:endParaRPr lang="ru-RU" sz="2000" dirty="0"/>
          </a:p>
        </p:txBody>
      </p:sp>
      <p:pic>
        <p:nvPicPr>
          <p:cNvPr id="6146" name="Picture 2" descr="роботе Wall-E"/>
          <p:cNvPicPr>
            <a:picLocks noChangeAspect="1" noChangeArrowheads="1"/>
          </p:cNvPicPr>
          <p:nvPr/>
        </p:nvPicPr>
        <p:blipFill>
          <a:blip r:embed="rId2"/>
          <a:srcRect/>
          <a:stretch>
            <a:fillRect/>
          </a:stretch>
        </p:blipFill>
        <p:spPr bwMode="auto">
          <a:xfrm>
            <a:off x="5786446" y="3786190"/>
            <a:ext cx="2706680" cy="2571768"/>
          </a:xfrm>
          <a:prstGeom prst="rect">
            <a:avLst/>
          </a:prstGeom>
          <a:noFill/>
          <a:effectLst>
            <a:softEdge rad="12700"/>
          </a:effectLst>
        </p:spPr>
      </p:pic>
      <p:pic>
        <p:nvPicPr>
          <p:cNvPr id="6148" name="Picture 4" descr="игрушка собака-робот "/>
          <p:cNvPicPr>
            <a:picLocks noChangeAspect="1" noChangeArrowheads="1"/>
          </p:cNvPicPr>
          <p:nvPr/>
        </p:nvPicPr>
        <p:blipFill>
          <a:blip r:embed="rId3"/>
          <a:srcRect/>
          <a:stretch>
            <a:fillRect/>
          </a:stretch>
        </p:blipFill>
        <p:spPr bwMode="auto">
          <a:xfrm>
            <a:off x="857224" y="3500438"/>
            <a:ext cx="3786214" cy="2848677"/>
          </a:xfrm>
          <a:prstGeom prst="rect">
            <a:avLst/>
          </a:prstGeom>
          <a:noFill/>
          <a:effectLst>
            <a:softEdge rad="12700"/>
          </a:effectLst>
        </p:spPr>
      </p:pic>
      <p:pic>
        <p:nvPicPr>
          <p:cNvPr id="6150" name="Picture 6" descr="penbo"/>
          <p:cNvPicPr>
            <a:picLocks noChangeAspect="1" noChangeArrowheads="1"/>
          </p:cNvPicPr>
          <p:nvPr/>
        </p:nvPicPr>
        <p:blipFill>
          <a:blip r:embed="rId4"/>
          <a:srcRect/>
          <a:stretch>
            <a:fillRect/>
          </a:stretch>
        </p:blipFill>
        <p:spPr bwMode="auto">
          <a:xfrm>
            <a:off x="5307652" y="1285860"/>
            <a:ext cx="2874005" cy="2214578"/>
          </a:xfrm>
          <a:prstGeom prst="rect">
            <a:avLst/>
          </a:prstGeom>
          <a:noFill/>
          <a:effectLst>
            <a:softEdge rad="31750"/>
          </a:effectLst>
        </p:spPr>
      </p:pic>
      <p:pic>
        <p:nvPicPr>
          <p:cNvPr id="7" name="Рисунок 6" descr="telegram_robot.jpg">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8001024" y="357166"/>
            <a:ext cx="785818" cy="99349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677</TotalTime>
  <Words>483</Words>
  <Application>Microsoft Office PowerPoint</Application>
  <PresentationFormat>Экран (4:3)</PresentationFormat>
  <Paragraphs>54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Роботы в нашей жизни</vt:lpstr>
      <vt:lpstr>Содержание</vt:lpstr>
      <vt:lpstr>Что такое робот?</vt:lpstr>
      <vt:lpstr>Виды роботов</vt:lpstr>
      <vt:lpstr>Андроиды</vt:lpstr>
      <vt:lpstr>Промышленные роботы</vt:lpstr>
      <vt:lpstr>Подводные роботы</vt:lpstr>
      <vt:lpstr>Боевые роботы</vt:lpstr>
      <vt:lpstr>Роботы-игрушки</vt:lpstr>
      <vt:lpstr>Роботы-хирурги</vt:lpstr>
      <vt:lpstr>Транспортные роботы</vt:lpstr>
      <vt:lpstr>Бытовые роботы </vt:lpstr>
      <vt:lpstr>Медицинские роботы</vt:lpstr>
      <vt:lpstr>Шароботы</vt:lpstr>
      <vt:lpstr>Преимущества  использования  роботов </vt:lpstr>
      <vt:lpstr>Роботы в нашей жизни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Роботы в нашей жизни</dc:title>
  <dc:creator>10</dc:creator>
  <cp:lastModifiedBy>226</cp:lastModifiedBy>
  <cp:revision>77</cp:revision>
  <dcterms:created xsi:type="dcterms:W3CDTF">2016-09-13T06:03:38Z</dcterms:created>
  <dcterms:modified xsi:type="dcterms:W3CDTF">2020-04-02T11:29:56Z</dcterms:modified>
</cp:coreProperties>
</file>