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0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828" y="-54"/>
      </p:cViewPr>
      <p:guideLst>
        <p:guide orient="horz" pos="3657"/>
        <p:guide pos="2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C66E-830C-4C66-9BE1-13A84E2F139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2F57-015F-4ACD-A644-A79AA66CE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3030545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Царства живой </a:t>
            </a:r>
            <a:r>
              <a:rPr lang="ru-RU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природы</a:t>
            </a:r>
            <a:r>
              <a:rPr lang="ru-RU" sz="4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G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36" y="6429396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4" y="1857364"/>
            <a:ext cx="8929718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Систематика  </a:t>
            </a:r>
            <a:r>
              <a:rPr lang="ru-RU" sz="2800" dirty="0" smtClean="0"/>
              <a:t>–  это раздел </a:t>
            </a:r>
            <a:r>
              <a:rPr lang="ru-RU" sz="2800" dirty="0"/>
              <a:t>биологии, занимающийся классификацией живых </a:t>
            </a:r>
            <a:r>
              <a:rPr lang="ru-RU" sz="2800" dirty="0" smtClean="0"/>
              <a:t>организмов.</a:t>
            </a:r>
            <a:endParaRPr lang="ru-RU" sz="2800" dirty="0"/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Классификация</a:t>
            </a:r>
            <a:r>
              <a:rPr lang="ru-RU" sz="2800" b="1" i="1" dirty="0" smtClean="0">
                <a:solidFill>
                  <a:srgbClr val="FF0000"/>
                </a:solidFill>
              </a:rPr>
              <a:t>  </a:t>
            </a:r>
            <a:r>
              <a:rPr lang="ru-RU" sz="2800" dirty="0" smtClean="0"/>
              <a:t>–  это распределение всех живых организмов на земле по группам.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00438"/>
            <a:ext cx="8858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 </a:t>
            </a:r>
            <a:r>
              <a:rPr lang="ru-RU" sz="2800" b="1" u="sng" dirty="0" smtClean="0">
                <a:solidFill>
                  <a:srgbClr val="FF0000"/>
                </a:solidFill>
              </a:rPr>
              <a:t>Вид</a:t>
            </a:r>
            <a:r>
              <a:rPr lang="ru-RU" sz="2800" b="1" i="1" dirty="0" smtClean="0"/>
              <a:t>  </a:t>
            </a:r>
            <a:r>
              <a:rPr lang="ru-RU" sz="2800" dirty="0" smtClean="0"/>
              <a:t>объединяет</a:t>
            </a:r>
            <a:r>
              <a:rPr lang="ru-RU" sz="2800" b="1" dirty="0" smtClean="0"/>
              <a:t> </a:t>
            </a:r>
            <a:r>
              <a:rPr lang="ru-RU" sz="2800" dirty="0" smtClean="0"/>
              <a:t>родственные</a:t>
            </a:r>
            <a:r>
              <a:rPr lang="ru-RU" sz="2800" b="1" dirty="0" smtClean="0"/>
              <a:t> </a:t>
            </a:r>
            <a:r>
              <a:rPr lang="ru-RU" sz="2800" dirty="0" smtClean="0"/>
              <a:t>организмы, близкие по      строению и особенностям жизнедеятельности, способные скрещиваться между собой и давать жизнеспособное потомство.</a:t>
            </a:r>
            <a:endParaRPr lang="ru-RU" sz="2800" dirty="0"/>
          </a:p>
        </p:txBody>
      </p:sp>
      <p:pic>
        <p:nvPicPr>
          <p:cNvPr id="7" name="Picture 2" descr="G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36" y="6429396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143372" y="0"/>
            <a:ext cx="1071538" cy="5714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ВИД</a:t>
            </a:r>
            <a:endParaRPr lang="ru-RU" b="1" dirty="0"/>
          </a:p>
        </p:txBody>
      </p:sp>
      <p:grpSp>
        <p:nvGrpSpPr>
          <p:cNvPr id="126" name="Группа 125"/>
          <p:cNvGrpSpPr/>
          <p:nvPr/>
        </p:nvGrpSpPr>
        <p:grpSpPr>
          <a:xfrm>
            <a:off x="428596" y="928670"/>
            <a:ext cx="8286808" cy="500066"/>
            <a:chOff x="428596" y="928670"/>
            <a:chExt cx="8286808" cy="50006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928670"/>
              <a:ext cx="1000132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РОД</a:t>
              </a:r>
              <a:endParaRPr lang="ru-RU" sz="24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15272" y="928670"/>
              <a:ext cx="1000132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РОД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857884" y="928670"/>
              <a:ext cx="1000132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РОД</a:t>
              </a:r>
              <a:endParaRPr lang="ru-RU" sz="24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00298" y="928670"/>
              <a:ext cx="1000132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РОД</a:t>
              </a:r>
              <a:endParaRPr lang="ru-RU" sz="2400" b="1" dirty="0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714348" y="1785926"/>
            <a:ext cx="7858180" cy="571504"/>
            <a:chOff x="714348" y="1785926"/>
            <a:chExt cx="7858180" cy="5715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14348" y="1785926"/>
              <a:ext cx="2143140" cy="571504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СЕМЕЙСТВО</a:t>
              </a:r>
              <a:endParaRPr lang="ru-RU" sz="2800" b="1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429388" y="1785926"/>
              <a:ext cx="2143140" cy="571504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СЕМЕЙСТВО</a:t>
              </a:r>
              <a:endParaRPr lang="ru-RU" sz="28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2214546" y="2643182"/>
            <a:ext cx="4572032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ОТРЯД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3500438"/>
            <a:ext cx="1928826" cy="5715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КЛАСС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3500438"/>
            <a:ext cx="1928826" cy="5715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КЛАСС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3500438"/>
            <a:ext cx="1928826" cy="5715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КЛАСС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Блок-схема: подготовка 28"/>
          <p:cNvSpPr/>
          <p:nvPr/>
        </p:nvSpPr>
        <p:spPr>
          <a:xfrm>
            <a:off x="5715008" y="4357694"/>
            <a:ext cx="2286016" cy="500066"/>
          </a:xfrm>
          <a:prstGeom prst="flowChartPrepar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ТИП</a:t>
            </a:r>
            <a:endParaRPr lang="ru-RU" sz="2800" b="1" dirty="0"/>
          </a:p>
        </p:txBody>
      </p:sp>
      <p:sp>
        <p:nvSpPr>
          <p:cNvPr id="30" name="Блок-схема: подготовка 29"/>
          <p:cNvSpPr/>
          <p:nvPr/>
        </p:nvSpPr>
        <p:spPr>
          <a:xfrm>
            <a:off x="1285852" y="4429132"/>
            <a:ext cx="2286016" cy="500066"/>
          </a:xfrm>
          <a:prstGeom prst="flowChartPrepar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ТИП</a:t>
            </a:r>
            <a:endParaRPr lang="ru-RU" sz="28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5286388"/>
            <a:ext cx="3571900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ПОДЦАРСТВО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5286388"/>
            <a:ext cx="3571900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ПОДЦАРСТВО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57554" y="6143644"/>
            <a:ext cx="3000396" cy="642942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ЦАРСТВО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928662" y="571456"/>
            <a:ext cx="7429552" cy="357215"/>
            <a:chOff x="928662" y="571456"/>
            <a:chExt cx="7429552" cy="357215"/>
          </a:xfrm>
        </p:grpSpPr>
        <p:cxnSp>
          <p:nvCxnSpPr>
            <p:cNvPr id="35" name="Прямая со стрелкой 34"/>
            <p:cNvCxnSpPr/>
            <p:nvPr/>
          </p:nvCxnSpPr>
          <p:spPr>
            <a:xfrm rot="5400000">
              <a:off x="6947309" y="-53606"/>
              <a:ext cx="357215" cy="1607339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8001024" y="571482"/>
              <a:ext cx="357190" cy="3571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6" idx="4"/>
              <a:endCxn id="16" idx="0"/>
            </p:cNvCxnSpPr>
            <p:nvPr/>
          </p:nvCxnSpPr>
          <p:spPr>
            <a:xfrm rot="16200000" flipH="1">
              <a:off x="5339950" y="-89330"/>
              <a:ext cx="357190" cy="1678809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endCxn id="18" idx="0"/>
            </p:cNvCxnSpPr>
            <p:nvPr/>
          </p:nvCxnSpPr>
          <p:spPr>
            <a:xfrm rot="10800000" flipV="1">
              <a:off x="3000364" y="571480"/>
              <a:ext cx="1714512" cy="35719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endCxn id="18" idx="0"/>
            </p:cNvCxnSpPr>
            <p:nvPr/>
          </p:nvCxnSpPr>
          <p:spPr>
            <a:xfrm>
              <a:off x="1428728" y="571480"/>
              <a:ext cx="1571636" cy="35719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101" idx="4"/>
              <a:endCxn id="13" idx="0"/>
            </p:cNvCxnSpPr>
            <p:nvPr/>
          </p:nvCxnSpPr>
          <p:spPr>
            <a:xfrm rot="5400000">
              <a:off x="982221" y="517898"/>
              <a:ext cx="357214" cy="46433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1071538" y="1428736"/>
            <a:ext cx="7000924" cy="357190"/>
            <a:chOff x="1071538" y="1428736"/>
            <a:chExt cx="7000924" cy="357190"/>
          </a:xfrm>
        </p:grpSpPr>
        <p:cxnSp>
          <p:nvCxnSpPr>
            <p:cNvPr id="60" name="Прямая со стрелкой 59"/>
            <p:cNvCxnSpPr>
              <a:endCxn id="22" idx="0"/>
            </p:cNvCxnSpPr>
            <p:nvPr/>
          </p:nvCxnSpPr>
          <p:spPr>
            <a:xfrm rot="10800000" flipV="1">
              <a:off x="7500958" y="1428736"/>
              <a:ext cx="571504" cy="3571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>
              <a:stCxn id="16" idx="2"/>
              <a:endCxn id="22" idx="0"/>
            </p:cNvCxnSpPr>
            <p:nvPr/>
          </p:nvCxnSpPr>
          <p:spPr>
            <a:xfrm rot="16200000" flipH="1">
              <a:off x="6750859" y="1035827"/>
              <a:ext cx="357190" cy="114300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18" idx="2"/>
              <a:endCxn id="19" idx="0"/>
            </p:cNvCxnSpPr>
            <p:nvPr/>
          </p:nvCxnSpPr>
          <p:spPr>
            <a:xfrm rot="5400000">
              <a:off x="2214546" y="1000108"/>
              <a:ext cx="357190" cy="121444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>
              <a:endCxn id="19" idx="0"/>
            </p:cNvCxnSpPr>
            <p:nvPr/>
          </p:nvCxnSpPr>
          <p:spPr>
            <a:xfrm>
              <a:off x="1071538" y="1428736"/>
              <a:ext cx="714380" cy="3571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Прямая со стрелкой 84"/>
          <p:cNvCxnSpPr/>
          <p:nvPr/>
        </p:nvCxnSpPr>
        <p:spPr>
          <a:xfrm>
            <a:off x="2857488" y="2071678"/>
            <a:ext cx="1785950" cy="5715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6786578" y="3000372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5400000">
            <a:off x="7125909" y="3804050"/>
            <a:ext cx="285752" cy="82153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1285854" y="4071944"/>
            <a:ext cx="928693" cy="35719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29" idx="2"/>
          </p:cNvCxnSpPr>
          <p:nvPr/>
        </p:nvCxnSpPr>
        <p:spPr>
          <a:xfrm rot="5400000">
            <a:off x="6399220" y="4816490"/>
            <a:ext cx="417527" cy="5000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30" idx="2"/>
            <a:endCxn id="32" idx="0"/>
          </p:cNvCxnSpPr>
          <p:nvPr/>
        </p:nvCxnSpPr>
        <p:spPr>
          <a:xfrm rot="16200000" flipH="1">
            <a:off x="2428860" y="4929198"/>
            <a:ext cx="357190" cy="35719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stCxn id="31" idx="2"/>
            <a:endCxn id="33" idx="0"/>
          </p:cNvCxnSpPr>
          <p:nvPr/>
        </p:nvCxnSpPr>
        <p:spPr>
          <a:xfrm rot="5400000">
            <a:off x="5715008" y="5072074"/>
            <a:ext cx="214314" cy="192882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32" idx="2"/>
            <a:endCxn id="33" idx="0"/>
          </p:cNvCxnSpPr>
          <p:nvPr/>
        </p:nvCxnSpPr>
        <p:spPr>
          <a:xfrm rot="16200000" flipH="1">
            <a:off x="3714744" y="5000636"/>
            <a:ext cx="214314" cy="207170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 descr="G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36" y="6429396"/>
            <a:ext cx="2000264" cy="450479"/>
          </a:xfrm>
          <a:prstGeom prst="rect">
            <a:avLst/>
          </a:prstGeom>
          <a:noFill/>
        </p:spPr>
      </p:pic>
      <p:cxnSp>
        <p:nvCxnSpPr>
          <p:cNvPr id="77" name="Прямая со стрелкой 76"/>
          <p:cNvCxnSpPr/>
          <p:nvPr/>
        </p:nvCxnSpPr>
        <p:spPr>
          <a:xfrm rot="10800000" flipV="1">
            <a:off x="4714876" y="2071677"/>
            <a:ext cx="1750232" cy="5715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10800000" flipV="1">
            <a:off x="1000100" y="3071809"/>
            <a:ext cx="121444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1" name="Овал 100"/>
          <p:cNvSpPr/>
          <p:nvPr/>
        </p:nvSpPr>
        <p:spPr>
          <a:xfrm>
            <a:off x="857224" y="-24"/>
            <a:ext cx="1071538" cy="5714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ВИД</a:t>
            </a:r>
            <a:endParaRPr lang="ru-RU" b="1" dirty="0"/>
          </a:p>
        </p:txBody>
      </p:sp>
      <p:sp>
        <p:nvSpPr>
          <p:cNvPr id="105" name="Овал 104"/>
          <p:cNvSpPr/>
          <p:nvPr/>
        </p:nvSpPr>
        <p:spPr>
          <a:xfrm>
            <a:off x="7500958" y="-24"/>
            <a:ext cx="1071538" cy="5714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ВИД</a:t>
            </a:r>
            <a:endParaRPr lang="ru-RU" b="1" dirty="0"/>
          </a:p>
        </p:txBody>
      </p:sp>
      <p:cxnSp>
        <p:nvCxnSpPr>
          <p:cNvPr id="143" name="Прямая со стрелкой 142"/>
          <p:cNvCxnSpPr/>
          <p:nvPr/>
        </p:nvCxnSpPr>
        <p:spPr>
          <a:xfrm rot="10800000" flipV="1">
            <a:off x="3357554" y="4071942"/>
            <a:ext cx="928694" cy="50006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5000628" y="4071942"/>
            <a:ext cx="928694" cy="42862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rot="5400000">
            <a:off x="4429124" y="335676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ЦАРСТВА ЖИВОЙ ПРИРОДЫ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928670"/>
            <a:ext cx="2357454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БАКТЕРИИ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928670"/>
            <a:ext cx="2143140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ГРИБЫ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928670"/>
            <a:ext cx="2286016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РАСТЕНИЯ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86578" y="928670"/>
            <a:ext cx="2357422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ЖИВОТНЫЕ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571613"/>
            <a:ext cx="2339975" cy="41434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39975" y="1571613"/>
            <a:ext cx="2160587" cy="41434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3" y="1571613"/>
            <a:ext cx="2303462" cy="41434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04025" y="1558947"/>
            <a:ext cx="2339975" cy="41560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F:\презентации биология\картинки пр8\Corbis-42-168844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2357422" cy="2012954"/>
          </a:xfrm>
          <a:prstGeom prst="rect">
            <a:avLst/>
          </a:prstGeom>
          <a:noFill/>
        </p:spPr>
      </p:pic>
      <p:pic>
        <p:nvPicPr>
          <p:cNvPr id="17" name="Picture 3" descr="F:\презентации биология\картинки пр8\4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2357422" cy="2163760"/>
          </a:xfrm>
          <a:prstGeom prst="rect">
            <a:avLst/>
          </a:prstGeom>
          <a:noFill/>
        </p:spPr>
      </p:pic>
      <p:pic>
        <p:nvPicPr>
          <p:cNvPr id="19" name="Picture 5" descr="F:\презентации биология\картинки пр8\grib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571612"/>
            <a:ext cx="2143140" cy="2000264"/>
          </a:xfrm>
          <a:prstGeom prst="rect">
            <a:avLst/>
          </a:prstGeom>
          <a:noFill/>
        </p:spPr>
      </p:pic>
      <p:pic>
        <p:nvPicPr>
          <p:cNvPr id="20" name="Picture 6" descr="F:\презентации биология\картинки пр8\50_b5f5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571876"/>
            <a:ext cx="2143140" cy="2163760"/>
          </a:xfrm>
          <a:prstGeom prst="rect">
            <a:avLst/>
          </a:prstGeom>
          <a:noFill/>
        </p:spPr>
      </p:pic>
      <p:pic>
        <p:nvPicPr>
          <p:cNvPr id="21" name="Picture 9" descr="F:\презентации биология\картинки пр8\4245448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571612"/>
            <a:ext cx="2303463" cy="2000264"/>
          </a:xfrm>
          <a:prstGeom prst="rect">
            <a:avLst/>
          </a:prstGeom>
          <a:noFill/>
        </p:spPr>
      </p:pic>
      <p:pic>
        <p:nvPicPr>
          <p:cNvPr id="22" name="Picture 8" descr="F:\презентации биология\картинки пр8\91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571876"/>
            <a:ext cx="2303463" cy="2163760"/>
          </a:xfrm>
          <a:prstGeom prst="rect">
            <a:avLst/>
          </a:prstGeom>
          <a:noFill/>
        </p:spPr>
      </p:pic>
      <p:pic>
        <p:nvPicPr>
          <p:cNvPr id="23" name="Picture 11" descr="F:\презентации биология\картинки пр8\1229889939_byaki3-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4" y="1571612"/>
            <a:ext cx="2339975" cy="2000264"/>
          </a:xfrm>
          <a:prstGeom prst="rect">
            <a:avLst/>
          </a:prstGeom>
          <a:noFill/>
        </p:spPr>
      </p:pic>
      <p:pic>
        <p:nvPicPr>
          <p:cNvPr id="24" name="Picture 13" descr="F:\презентации биология\картинки пр8\1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3571876"/>
            <a:ext cx="2339975" cy="2163760"/>
          </a:xfrm>
          <a:prstGeom prst="rect">
            <a:avLst/>
          </a:prstGeom>
          <a:noFill/>
        </p:spPr>
      </p:pic>
      <p:pic>
        <p:nvPicPr>
          <p:cNvPr id="25" name="Picture 2" descr="G:\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36" y="6429396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70" y="57148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Вирусы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–</a:t>
            </a:r>
            <a:r>
              <a:rPr lang="ru-RU" sz="2800" dirty="0" smtClean="0">
                <a:solidFill>
                  <a:srgbClr val="003300"/>
                </a:solidFill>
              </a:rPr>
              <a:t> это неклеточная форма жизни, не имеющая ни ядра, ни цитоплазмы, ни вакуоли, ни клеточной мембраны, ни клеточной стенки.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288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Ученые не могут определить, к живой, или к неживой природе они относятся.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ВИРУСЫ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28934"/>
            <a:ext cx="435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Вирус табачной мозаики – повреждает растения.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4446" y="5805489"/>
            <a:ext cx="664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Вирусы </a:t>
            </a:r>
            <a:r>
              <a:rPr lang="ru-RU" sz="2400" b="1" dirty="0" err="1" smtClean="0"/>
              <a:t>СПИДа</a:t>
            </a:r>
            <a:r>
              <a:rPr lang="ru-RU" sz="2400" b="1" dirty="0" smtClean="0"/>
              <a:t>, оспы, кори, гриппа – опасны для человека.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56100" y="2928934"/>
            <a:ext cx="478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Вирус бешенства – губит животных.</a:t>
            </a:r>
            <a:endParaRPr lang="ru-RU" sz="2400" b="1" dirty="0"/>
          </a:p>
        </p:txBody>
      </p:sp>
      <p:pic>
        <p:nvPicPr>
          <p:cNvPr id="2050" name="Picture 2" descr="F:\презентации биология\картинки пр8\tobac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1857356" cy="2019298"/>
          </a:xfrm>
          <a:prstGeom prst="rect">
            <a:avLst/>
          </a:prstGeom>
          <a:noFill/>
        </p:spPr>
      </p:pic>
      <p:pic>
        <p:nvPicPr>
          <p:cNvPr id="2051" name="Picture 3" descr="F:\презентации биология\картинки пр8\tabacco.jpg"/>
          <p:cNvPicPr>
            <a:picLocks noChangeAspect="1" noChangeArrowheads="1"/>
          </p:cNvPicPr>
          <p:nvPr/>
        </p:nvPicPr>
        <p:blipFill>
          <a:blip r:embed="rId3"/>
          <a:srcRect l="6456" b="9210"/>
          <a:stretch>
            <a:fillRect/>
          </a:stretch>
        </p:blipFill>
        <p:spPr bwMode="auto">
          <a:xfrm>
            <a:off x="1857356" y="3786190"/>
            <a:ext cx="2498744" cy="2019298"/>
          </a:xfrm>
          <a:prstGeom prst="rect">
            <a:avLst/>
          </a:prstGeom>
          <a:noFill/>
        </p:spPr>
      </p:pic>
      <p:pic>
        <p:nvPicPr>
          <p:cNvPr id="2053" name="Picture 5" descr="F:\презентации биология\картинки пр8\biotec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786190"/>
            <a:ext cx="2428860" cy="2000264"/>
          </a:xfrm>
          <a:prstGeom prst="rect">
            <a:avLst/>
          </a:prstGeom>
          <a:noFill/>
        </p:spPr>
      </p:pic>
      <p:pic>
        <p:nvPicPr>
          <p:cNvPr id="2054" name="Picture 6" descr="F:\презентации биология\картинки пр8\16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786190"/>
            <a:ext cx="2359040" cy="2019298"/>
          </a:xfrm>
          <a:prstGeom prst="rect">
            <a:avLst/>
          </a:prstGeom>
          <a:noFill/>
        </p:spPr>
      </p:pic>
      <p:pic>
        <p:nvPicPr>
          <p:cNvPr id="13" name="Picture 2" descr="G: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36" y="6429396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f7abc19569d6e1ab35176278359bcc6c55b2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141</Words>
  <Application>Microsoft Office PowerPoint</Application>
  <PresentationFormat>Экран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Царства живой природы 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HP 625</cp:lastModifiedBy>
  <cp:revision>73</cp:revision>
  <dcterms:created xsi:type="dcterms:W3CDTF">2013-02-09T08:20:28Z</dcterms:created>
  <dcterms:modified xsi:type="dcterms:W3CDTF">2013-11-01T09:04:41Z</dcterms:modified>
</cp:coreProperties>
</file>