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76" r:id="rId7"/>
    <p:sldId id="278" r:id="rId8"/>
    <p:sldId id="277" r:id="rId9"/>
    <p:sldId id="279" r:id="rId10"/>
    <p:sldId id="267" r:id="rId11"/>
    <p:sldId id="271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9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02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57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74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16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9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88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55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58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65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7B6A-0239-43C2-B71A-28FCF226D5A6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8D7D-7860-4212-A882-BDF5DF8F2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10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37626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Пространство </a:t>
            </a:r>
            <a:b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размерность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280920" cy="766936"/>
          </a:xfrm>
        </p:spPr>
        <p:txBody>
          <a:bodyPr>
            <a:normAutofit/>
          </a:bodyPr>
          <a:lstStyle/>
          <a:p>
            <a:r>
              <a:rPr lang="ru-RU" b="1" dirty="0">
                <a:latin typeface="Segoe Script" panose="020B0504020000000003" pitchFamily="34" charset="0"/>
              </a:rPr>
              <a:t>Мы живем в мире трех </a:t>
            </a:r>
            <a:r>
              <a:rPr lang="ru-RU" b="1" dirty="0" smtClean="0">
                <a:latin typeface="Segoe Script" panose="020B0504020000000003" pitchFamily="34" charset="0"/>
              </a:rPr>
              <a:t>измерений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403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93" y="370503"/>
            <a:ext cx="8229600" cy="197837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С </a:t>
            </a:r>
            <a:r>
              <a:rPr lang="ru-RU" dirty="0"/>
              <a:t>давних пор люди пытались объемные тела </a:t>
            </a:r>
            <a:r>
              <a:rPr lang="ru-RU" dirty="0" smtClean="0"/>
              <a:t>изобразить на </a:t>
            </a:r>
            <a:r>
              <a:rPr lang="ru-RU" dirty="0"/>
              <a:t>плоскости так, чтобы их сразу можно </a:t>
            </a:r>
            <a:r>
              <a:rPr lang="ru-RU" dirty="0" smtClean="0"/>
              <a:t>было отличить </a:t>
            </a:r>
            <a:r>
              <a:rPr lang="ru-RU" dirty="0"/>
              <a:t>от плоских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00" y="2249947"/>
            <a:ext cx="6391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024" y="4125782"/>
            <a:ext cx="2305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324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97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92" y="370503"/>
            <a:ext cx="8513587" cy="19783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 геометрии для облегчения восприятия </a:t>
            </a:r>
            <a:r>
              <a:rPr lang="ru-RU" dirty="0" smtClean="0"/>
              <a:t>пространства договорились </a:t>
            </a:r>
            <a:r>
              <a:rPr lang="ru-RU" dirty="0"/>
              <a:t>изображать линии, скрытые от </a:t>
            </a:r>
            <a:r>
              <a:rPr lang="ru-RU" dirty="0" smtClean="0"/>
              <a:t>взора наблюдателя</a:t>
            </a:r>
            <a:r>
              <a:rPr lang="ru-RU" dirty="0"/>
              <a:t>, пунктирными.</a:t>
            </a:r>
          </a:p>
        </p:txBody>
      </p:sp>
      <p:pic>
        <p:nvPicPr>
          <p:cNvPr id="13314" name="Picture 2" descr="C:\Users\Админ\Desktop\hello_html_m5c8b364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997" y="1988839"/>
            <a:ext cx="6336704" cy="4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2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Была разработана научная теория перспективы</a:t>
            </a:r>
            <a:r>
              <a:rPr lang="ru-RU" sz="2800" dirty="0" smtClean="0"/>
              <a:t>, позволяющая </a:t>
            </a:r>
            <a:r>
              <a:rPr lang="ru-RU" sz="2800" dirty="0"/>
              <a:t>≪обмануть≫ зрение. </a:t>
            </a:r>
            <a:r>
              <a:rPr lang="ru-RU" sz="2800" dirty="0" smtClean="0"/>
              <a:t>Картина венгерского </a:t>
            </a:r>
            <a:r>
              <a:rPr lang="ru-RU" sz="2800" dirty="0"/>
              <a:t>художника Виктора </a:t>
            </a:r>
            <a:r>
              <a:rPr lang="ru-RU" sz="2800" dirty="0" err="1"/>
              <a:t>Вазарели</a:t>
            </a:r>
            <a:r>
              <a:rPr lang="ru-RU" sz="2800" dirty="0"/>
              <a:t> ≪</a:t>
            </a:r>
            <a:r>
              <a:rPr lang="ru-RU" sz="2800" dirty="0" smtClean="0"/>
              <a:t>Изучение перспективы</a:t>
            </a:r>
            <a:r>
              <a:rPr lang="ru-RU" sz="2800" dirty="0"/>
              <a:t>≫ — прекрасный тому </a:t>
            </a:r>
            <a:r>
              <a:rPr lang="ru-RU" sz="2800" dirty="0" smtClean="0"/>
              <a:t>пример.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76977"/>
            <a:ext cx="6152206" cy="42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vallardi.org/contents/media/victor%20vasarely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0193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дл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05" y="548680"/>
            <a:ext cx="808938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7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дл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834"/>
            <a:ext cx="7118385" cy="531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51723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Вазарели</a:t>
            </a:r>
            <a:r>
              <a:rPr lang="ru-RU" sz="2800" dirty="0"/>
              <a:t> с помощью изгибов </a:t>
            </a:r>
            <a:r>
              <a:rPr lang="ru-RU" sz="2800" dirty="0" smtClean="0"/>
              <a:t>линий удалось </a:t>
            </a:r>
            <a:r>
              <a:rPr lang="ru-RU" sz="2800" dirty="0"/>
              <a:t>передать вмятины, выпуклости, капли </a:t>
            </a:r>
            <a:r>
              <a:rPr lang="ru-RU" sz="2800" dirty="0" smtClean="0"/>
              <a:t>на плоском </a:t>
            </a:r>
            <a:r>
              <a:rPr lang="ru-RU" sz="2800" dirty="0"/>
              <a:t>листе </a:t>
            </a:r>
            <a:r>
              <a:rPr lang="ru-RU" sz="2800" dirty="0" smtClean="0"/>
              <a:t>бумаги.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251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p12.nevsepic.com.ua/61/1353762177-0476879-www.nevsepic.com.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9144000" cy="69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2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661648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Надеюсь, ВАМ, было интересно!</a:t>
            </a:r>
            <a:endParaRPr lang="ru-RU" sz="48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56895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Этот </a:t>
            </a:r>
            <a:r>
              <a:rPr lang="ru-RU" dirty="0"/>
              <a:t>дом длиной в три подъезда</a:t>
            </a:r>
            <a:r>
              <a:rPr lang="ru-RU" dirty="0" smtClean="0"/>
              <a:t>, шириной </a:t>
            </a:r>
            <a:r>
              <a:rPr lang="ru-RU" dirty="0"/>
              <a:t>в два окна, высотой в шесть </a:t>
            </a:r>
            <a:r>
              <a:rPr lang="ru-RU" dirty="0" smtClean="0"/>
              <a:t>этажей.</a:t>
            </a:r>
          </a:p>
          <a:p>
            <a:pPr marL="0" indent="0" algn="ctr">
              <a:buNone/>
            </a:pPr>
            <a:r>
              <a:rPr lang="ru-RU" dirty="0"/>
              <a:t>Нам понадобилось задать три величины — длину</a:t>
            </a:r>
            <a:r>
              <a:rPr lang="ru-RU" dirty="0" smtClean="0"/>
              <a:t>, ширину </a:t>
            </a:r>
            <a:r>
              <a:rPr lang="ru-RU" dirty="0"/>
              <a:t>и высоту.</a:t>
            </a:r>
          </a:p>
        </p:txBody>
      </p:sp>
      <p:pic>
        <p:nvPicPr>
          <p:cNvPr id="12290" name="Picture 2" descr="C:\Users\Админ\Desktop\дл - 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76" y="2492896"/>
            <a:ext cx="6083696" cy="39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4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Длина, ширина, высота -</a:t>
            </a:r>
            <a:r>
              <a:rPr lang="ru-RU" dirty="0" smtClean="0">
                <a:latin typeface="Monotype Corsiva" pitchFamily="66" charset="0"/>
              </a:rPr>
              <a:t>измерения </a:t>
            </a:r>
            <a:r>
              <a:rPr lang="ru-RU" dirty="0" smtClean="0">
                <a:latin typeface="Monotype Corsiva" pitchFamily="66" charset="0"/>
              </a:rPr>
              <a:t>характерные не только для этого дома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Вывод :</a:t>
            </a:r>
            <a:r>
              <a:rPr lang="ru-RU" dirty="0" smtClean="0"/>
              <a:t> </a:t>
            </a:r>
            <a:r>
              <a:rPr lang="ru-RU" dirty="0" smtClean="0"/>
              <a:t>измерения  длина, ширина, </a:t>
            </a:r>
            <a:r>
              <a:rPr lang="ru-RU" dirty="0" smtClean="0"/>
              <a:t>высота мы  </a:t>
            </a:r>
            <a:r>
              <a:rPr lang="ru-RU" dirty="0" smtClean="0"/>
              <a:t>используем ежедневно,  говоря об окружающих предметах: длина дороги, высота дерева, ширина моста и т.д. Все предметы (тела) в окружающем мире имеют три измерения, но не всегда можно указать длину, ширину и высоту.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Сегодня </a:t>
            </a:r>
            <a:r>
              <a:rPr lang="ru-RU" b="1" dirty="0" smtClean="0"/>
              <a:t>мы проанализируем данный вопрос.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656184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Геометрическое 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тело, 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40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которого есть 3 измерения</a:t>
            </a:r>
            <a:r>
              <a:rPr lang="ru-RU" sz="4000" dirty="0" smtClean="0">
                <a:latin typeface="Monotype Corsiva" pitchFamily="66" charset="0"/>
                <a:cs typeface="Arial" pitchFamily="34" charset="0"/>
              </a:rPr>
              <a:t> -</a:t>
            </a:r>
            <a:r>
              <a:rPr lang="ru-RU" sz="4000" dirty="0" smtClean="0">
                <a:latin typeface="Monotype Corsiva" pitchFamily="66" charset="0"/>
                <a:cs typeface="Arial" pitchFamily="34" charset="0"/>
              </a:rPr>
              <a:t>  </a:t>
            </a:r>
            <a:r>
              <a:rPr lang="ru-RU" sz="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п</a:t>
            </a: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рямоугольный параллелепипед </a:t>
            </a:r>
            <a:r>
              <a:rPr lang="ru-RU" sz="4800" b="1" dirty="0" smtClean="0">
                <a:cs typeface="Arial" pitchFamily="34" charset="0"/>
              </a:rPr>
              <a:t/>
            </a:r>
            <a:br>
              <a:rPr lang="ru-RU" sz="4800" b="1" dirty="0" smtClean="0">
                <a:cs typeface="Arial" pitchFamily="34" charset="0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68" y="5877272"/>
            <a:ext cx="8229600" cy="9807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Многие предметы </a:t>
            </a:r>
            <a:r>
              <a:rPr lang="ru-RU" dirty="0"/>
              <a:t>имеют форму параллелепипеда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smtClean="0"/>
              <a:t>Приведите примеры.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07" r="100000">
                        <a14:foregroundMark x1="19325" y1="93576" x2="21472" y2="91863"/>
                        <a14:foregroundMark x1="82209" y1="68737" x2="84356" y2="70021"/>
                        <a14:foregroundMark x1="74540" y1="26338" x2="76534" y2="29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4998221" cy="35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096344" cy="25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76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428750" y="214313"/>
            <a:ext cx="5194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Трехмерное пространство</a:t>
            </a:r>
          </a:p>
        </p:txBody>
      </p:sp>
      <p:sp>
        <p:nvSpPr>
          <p:cNvPr id="6147" name="AutoShape 7"/>
          <p:cNvSpPr>
            <a:spLocks noChangeArrowheads="1"/>
          </p:cNvSpPr>
          <p:nvPr/>
        </p:nvSpPr>
        <p:spPr bwMode="auto">
          <a:xfrm>
            <a:off x="5218113" y="4278313"/>
            <a:ext cx="2879725" cy="720725"/>
          </a:xfrm>
          <a:prstGeom prst="parallelogram">
            <a:avLst>
              <a:gd name="adj" fmla="val 9989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5219700" y="981075"/>
            <a:ext cx="2854325" cy="4022725"/>
          </a:xfrm>
          <a:prstGeom prst="cube">
            <a:avLst>
              <a:gd name="adj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6149" name="Прямая со стрелкой 60"/>
          <p:cNvCxnSpPr>
            <a:cxnSpLocks noChangeShapeType="1"/>
          </p:cNvCxnSpPr>
          <p:nvPr/>
        </p:nvCxnSpPr>
        <p:spPr bwMode="auto">
          <a:xfrm>
            <a:off x="8429625" y="17145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6150" name="Параллелограмм 61"/>
          <p:cNvSpPr>
            <a:spLocks noChangeArrowheads="1"/>
          </p:cNvSpPr>
          <p:nvPr/>
        </p:nvSpPr>
        <p:spPr bwMode="auto">
          <a:xfrm>
            <a:off x="6288088" y="2195513"/>
            <a:ext cx="1216025" cy="914400"/>
          </a:xfrm>
          <a:prstGeom prst="parallelogram">
            <a:avLst>
              <a:gd name="adj" fmla="val 24996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cxnSp>
        <p:nvCxnSpPr>
          <p:cNvPr id="65" name="Прямая соединительная линия 64"/>
          <p:cNvCxnSpPr>
            <a:cxnSpLocks noChangeShapeType="1"/>
          </p:cNvCxnSpPr>
          <p:nvPr/>
        </p:nvCxnSpPr>
        <p:spPr bwMode="auto">
          <a:xfrm rot="5400000" flipH="1" flipV="1">
            <a:off x="5466556" y="3088482"/>
            <a:ext cx="3787775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" name="Line 14"/>
          <p:cNvSpPr>
            <a:spLocks noChangeShapeType="1"/>
          </p:cNvSpPr>
          <p:nvPr/>
        </p:nvSpPr>
        <p:spPr bwMode="auto">
          <a:xfrm flipV="1">
            <a:off x="7378700" y="4062413"/>
            <a:ext cx="9366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H="1">
            <a:off x="4714875" y="4999038"/>
            <a:ext cx="2663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28625" y="1428750"/>
            <a:ext cx="3448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Попробуем убрать одно </a:t>
            </a:r>
          </a:p>
          <a:p>
            <a:r>
              <a:rPr lang="ru-RU" sz="2000" b="1" dirty="0"/>
              <a:t>измерение – высоту!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8625" y="2500313"/>
            <a:ext cx="32369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стал плоским, как 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бумаги!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7188" y="3714750"/>
            <a:ext cx="3767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/>
              <a:t>Осталось два измерения – 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и ширина!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50825" y="5229225"/>
            <a:ext cx="5345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Это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двухмерное</a:t>
            </a:r>
            <a:r>
              <a:rPr lang="ru-RU" sz="2400" b="1" dirty="0"/>
              <a:t> пространство!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6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8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75" y="214313"/>
            <a:ext cx="59451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Двухмерное пространство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75" y="1714500"/>
            <a:ext cx="5600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фигуры могут жить здесь?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000125"/>
            <a:ext cx="836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Плоскость является двухмерным пространством.</a:t>
            </a:r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2214563" y="4429125"/>
            <a:ext cx="1116012" cy="11525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000500" y="2428875"/>
            <a:ext cx="1116013" cy="1152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/>
          <p:cNvSpPr>
            <a:spLocks noChangeArrowheads="1"/>
          </p:cNvSpPr>
          <p:nvPr/>
        </p:nvSpPr>
        <p:spPr bwMode="auto">
          <a:xfrm>
            <a:off x="2071688" y="2428875"/>
            <a:ext cx="1295400" cy="1152525"/>
          </a:xfrm>
          <a:prstGeom prst="triangle">
            <a:avLst>
              <a:gd name="adj" fmla="val 50000"/>
            </a:avLst>
          </a:prstGeom>
          <a:solidFill>
            <a:srgbClr val="CC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16" name="Прямоугольный треугольник 15"/>
          <p:cNvSpPr>
            <a:spLocks noChangeArrowheads="1"/>
          </p:cNvSpPr>
          <p:nvPr/>
        </p:nvSpPr>
        <p:spPr bwMode="auto">
          <a:xfrm>
            <a:off x="500063" y="2428875"/>
            <a:ext cx="1116012" cy="1152525"/>
          </a:xfrm>
          <a:prstGeom prst="rtTriangl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17" name="Параллелограмм 16"/>
          <p:cNvSpPr>
            <a:spLocks noChangeArrowheads="1"/>
          </p:cNvSpPr>
          <p:nvPr/>
        </p:nvSpPr>
        <p:spPr bwMode="auto">
          <a:xfrm>
            <a:off x="428625" y="4429125"/>
            <a:ext cx="1485900" cy="1152525"/>
          </a:xfrm>
          <a:prstGeom prst="parallelogram">
            <a:avLst>
              <a:gd name="adj" fmla="val 2500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>
            <a:spLocks noChangeArrowheads="1"/>
          </p:cNvSpPr>
          <p:nvPr/>
        </p:nvSpPr>
        <p:spPr bwMode="auto">
          <a:xfrm>
            <a:off x="7429500" y="4286250"/>
            <a:ext cx="1295400" cy="115252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CC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19" name="Ромб 18"/>
          <p:cNvSpPr>
            <a:spLocks noChangeArrowheads="1"/>
          </p:cNvSpPr>
          <p:nvPr/>
        </p:nvSpPr>
        <p:spPr bwMode="auto">
          <a:xfrm>
            <a:off x="7572375" y="2286000"/>
            <a:ext cx="1187450" cy="1295400"/>
          </a:xfrm>
          <a:prstGeom prst="diamo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5286375" y="4429125"/>
            <a:ext cx="1857375" cy="11525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715000" y="2643188"/>
            <a:ext cx="1371600" cy="914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22" name="Трапеция 21"/>
          <p:cNvSpPr/>
          <p:nvPr/>
        </p:nvSpPr>
        <p:spPr bwMode="auto">
          <a:xfrm>
            <a:off x="3500438" y="4572000"/>
            <a:ext cx="1500187" cy="982663"/>
          </a:xfrm>
          <a:prstGeom prst="trapezoid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ru-RU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538" y="290513"/>
            <a:ext cx="6167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двухмерного пространства</a:t>
            </a:r>
          </a:p>
        </p:txBody>
      </p:sp>
      <p:pic>
        <p:nvPicPr>
          <p:cNvPr id="95234" name="Picture 2" descr="http://stat17.privet.ru/lr/0a0af7de69a193a46751fd8dc7160d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413" y="1004888"/>
            <a:ext cx="314325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http://img1.liveinternet.ru/images/attach/c/0/46/958/46958459_pole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933450"/>
            <a:ext cx="40005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6" name="Picture 14" descr="http://img1.liveinternet.ru/images/attach/c/3/75/253/75253725_125986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933825"/>
            <a:ext cx="36083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6" descr="http://www.papinbag.ru/p/pg/3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" y="3933825"/>
            <a:ext cx="32289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 descr="http://gortransport.kharkov.ua/bus/ps/raf977/schemes/raf977_scheme_sizes_x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00" y="3290888"/>
            <a:ext cx="2616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490663" y="303213"/>
            <a:ext cx="6027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Одномерное пространство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990850" y="3089275"/>
            <a:ext cx="4857750" cy="1017588"/>
          </a:xfrm>
          <a:prstGeom prst="parallelogram">
            <a:avLst>
              <a:gd name="adj" fmla="val 99896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9220" name="Прямая соединительная линия 6"/>
          <p:cNvCxnSpPr>
            <a:cxnSpLocks noChangeShapeType="1"/>
          </p:cNvCxnSpPr>
          <p:nvPr/>
        </p:nvCxnSpPr>
        <p:spPr bwMode="auto">
          <a:xfrm rot="10800000">
            <a:off x="1062038" y="4089400"/>
            <a:ext cx="5786437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 flipV="1">
            <a:off x="6848475" y="2349500"/>
            <a:ext cx="1755775" cy="17399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35150" y="981075"/>
            <a:ext cx="5008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Проявился мир одной прямой линии!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6413" y="1446213"/>
            <a:ext cx="4757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фигуры могут жить в мире 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прямой линии?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288" y="2232025"/>
            <a:ext cx="75263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прямой линии – точки, отрезки, лучи.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133600" y="401796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133850" y="401796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5038" y="3589338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90975" y="35893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5276850" y="4017963"/>
            <a:ext cx="144463" cy="14446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33975" y="35893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С</a:t>
            </a:r>
          </a:p>
        </p:txBody>
      </p:sp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2276475" y="4089400"/>
            <a:ext cx="1855788" cy="1588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4850" y="37322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а</a:t>
            </a:r>
          </a:p>
        </p:txBody>
      </p:sp>
      <p:cxnSp>
        <p:nvCxnSpPr>
          <p:cNvPr id="10257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5419725" y="4089400"/>
            <a:ext cx="2286000" cy="1588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04975" y="5089525"/>
            <a:ext cx="580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из этих фигур не имеет измерения?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6600" y="5589588"/>
            <a:ext cx="1465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Точка!</a:t>
            </a:r>
          </a:p>
        </p:txBody>
      </p:sp>
      <p:cxnSp>
        <p:nvCxnSpPr>
          <p:cNvPr id="21" name="Прямая соединительная линия 20"/>
          <p:cNvCxnSpPr>
            <a:cxnSpLocks noChangeShapeType="1"/>
            <a:stCxn id="15" idx="6"/>
            <a:endCxn id="18" idx="2"/>
          </p:cNvCxnSpPr>
          <p:nvPr/>
        </p:nvCxnSpPr>
        <p:spPr bwMode="auto">
          <a:xfrm>
            <a:off x="4278313" y="4089400"/>
            <a:ext cx="998537" cy="1588"/>
          </a:xfrm>
          <a:prstGeom prst="line">
            <a:avLst/>
          </a:prstGeom>
          <a:noFill/>
          <a:ln w="57150" algn="ctr">
            <a:solidFill>
              <a:srgbClr val="000099"/>
            </a:solidFill>
            <a:round/>
            <a:headEnd/>
            <a:tailEnd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76538" y="4589463"/>
            <a:ext cx="408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АВ,  ВС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– отрезки прямой линии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9100" y="4518025"/>
            <a:ext cx="223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прямая линия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91413" y="3589338"/>
            <a:ext cx="41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62788" y="4589463"/>
            <a:ext cx="1258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СМ - </a:t>
            </a:r>
            <a:r>
              <a:rPr lang="ru-RU" b="1" dirty="0">
                <a:solidFill>
                  <a:schemeClr val="tx1"/>
                </a:solidFill>
              </a:rPr>
              <a:t>луч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57425" y="420688"/>
            <a:ext cx="4510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Двухмерное пространство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4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30" grpId="0"/>
      <p:bldP spid="35" grpId="0"/>
      <p:bldP spid="37" grpId="0"/>
      <p:bldP spid="3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313" y="2708275"/>
            <a:ext cx="792162" cy="2160588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503238" y="3213100"/>
            <a:ext cx="144462" cy="14446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51520" y="4221088"/>
            <a:ext cx="955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точка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708150"/>
            <a:ext cx="1430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Нуль </a:t>
            </a:r>
          </a:p>
          <a:p>
            <a:r>
              <a:rPr lang="ru-RU" b="1" dirty="0"/>
              <a:t>измерений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000125" y="3851275"/>
            <a:ext cx="936625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28813" y="2708275"/>
            <a:ext cx="1439862" cy="2160588"/>
          </a:xfrm>
          <a:prstGeom prst="rect">
            <a:avLst/>
          </a:prstGeom>
          <a:solidFill>
            <a:srgbClr val="E1FEA0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17738" y="3284538"/>
            <a:ext cx="865187" cy="144462"/>
            <a:chOff x="1020" y="3475"/>
            <a:chExt cx="545" cy="91"/>
          </a:xfrm>
        </p:grpSpPr>
        <p:sp>
          <p:nvSpPr>
            <p:cNvPr id="10267" name="Oval 25"/>
            <p:cNvSpPr>
              <a:spLocks noChangeArrowheads="1"/>
            </p:cNvSpPr>
            <p:nvPr/>
          </p:nvSpPr>
          <p:spPr bwMode="auto">
            <a:xfrm>
              <a:off x="1020" y="3475"/>
              <a:ext cx="91" cy="91"/>
            </a:xfrm>
            <a:prstGeom prst="ellipse">
              <a:avLst/>
            </a:prstGeom>
            <a:solidFill>
              <a:srgbClr val="CC0066"/>
            </a:solidFill>
            <a:ln w="9525" algn="ctr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268" name="Oval 26"/>
            <p:cNvSpPr>
              <a:spLocks noChangeArrowheads="1"/>
            </p:cNvSpPr>
            <p:nvPr/>
          </p:nvSpPr>
          <p:spPr bwMode="auto">
            <a:xfrm>
              <a:off x="1474" y="3475"/>
              <a:ext cx="91" cy="91"/>
            </a:xfrm>
            <a:prstGeom prst="ellipse">
              <a:avLst/>
            </a:prstGeom>
            <a:solidFill>
              <a:srgbClr val="CC0066"/>
            </a:solidFill>
            <a:ln w="9525" algn="ctr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269" name="Line 27"/>
            <p:cNvSpPr>
              <a:spLocks noChangeShapeType="1"/>
            </p:cNvSpPr>
            <p:nvPr/>
          </p:nvSpPr>
          <p:spPr bwMode="auto">
            <a:xfrm>
              <a:off x="1066" y="3521"/>
              <a:ext cx="453" cy="0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dirty="0"/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2123729" y="4221088"/>
            <a:ext cx="10081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отрезок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499992" y="2708920"/>
            <a:ext cx="1285875" cy="2160588"/>
          </a:xfrm>
          <a:prstGeom prst="rect">
            <a:avLst/>
          </a:prstGeom>
          <a:solidFill>
            <a:srgbClr val="B9E5C7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644008" y="4293096"/>
            <a:ext cx="108012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фигура </a:t>
            </a:r>
          </a:p>
        </p:txBody>
      </p:sp>
      <p:cxnSp>
        <p:nvCxnSpPr>
          <p:cNvPr id="26" name="Прямая со стрелкой 25"/>
          <p:cNvCxnSpPr>
            <a:cxnSpLocks noChangeShapeType="1"/>
            <a:stCxn id="10" idx="3"/>
            <a:endCxn id="18" idx="1"/>
          </p:cNvCxnSpPr>
          <p:nvPr/>
        </p:nvCxnSpPr>
        <p:spPr bwMode="auto">
          <a:xfrm>
            <a:off x="3368675" y="3788569"/>
            <a:ext cx="1131317" cy="645"/>
          </a:xfrm>
          <a:prstGeom prst="straightConnector1">
            <a:avLst/>
          </a:prstGeom>
          <a:noFill/>
          <a:ln w="57150" algn="ctr">
            <a:solidFill>
              <a:srgbClr val="CC0066"/>
            </a:solidFill>
            <a:round/>
            <a:headEnd/>
            <a:tailEnd type="triangle" w="med" len="med"/>
          </a:ln>
        </p:spPr>
      </p:cxnSp>
      <p:cxnSp>
        <p:nvCxnSpPr>
          <p:cNvPr id="27" name="Прямая со стрелкой 26"/>
          <p:cNvCxnSpPr>
            <a:cxnSpLocks noChangeShapeType="1"/>
          </p:cNvCxnSpPr>
          <p:nvPr/>
        </p:nvCxnSpPr>
        <p:spPr bwMode="auto">
          <a:xfrm>
            <a:off x="5786438" y="3779838"/>
            <a:ext cx="1162050" cy="0"/>
          </a:xfrm>
          <a:prstGeom prst="straightConnector1">
            <a:avLst/>
          </a:prstGeom>
          <a:noFill/>
          <a:ln w="57150" algn="ctr">
            <a:solidFill>
              <a:srgbClr val="CC0066"/>
            </a:solidFill>
            <a:round/>
            <a:headEnd/>
            <a:tailEnd type="triangle" w="med" len="med"/>
          </a:ln>
        </p:spPr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948488" y="2779713"/>
            <a:ext cx="2068512" cy="2160587"/>
          </a:xfrm>
          <a:prstGeom prst="rect">
            <a:avLst/>
          </a:prstGeom>
          <a:solidFill>
            <a:srgbClr val="CCFF66"/>
          </a:solidFill>
          <a:ln w="38100" algn="ctr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7577138" y="3068638"/>
            <a:ext cx="649287" cy="792162"/>
          </a:xfrm>
          <a:prstGeom prst="cube">
            <a:avLst>
              <a:gd name="adj" fmla="val 25000"/>
            </a:avLst>
          </a:prstGeom>
          <a:solidFill>
            <a:srgbClr val="CC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7092280" y="4077072"/>
            <a:ext cx="22145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геометрическое</a:t>
            </a:r>
            <a:endParaRPr lang="ru-RU" sz="800" b="1" dirty="0"/>
          </a:p>
          <a:p>
            <a:pPr>
              <a:spcBef>
                <a:spcPct val="50000"/>
              </a:spcBef>
            </a:pPr>
            <a:r>
              <a:rPr lang="ru-RU" b="1" dirty="0"/>
              <a:t>тело</a:t>
            </a:r>
          </a:p>
          <a:p>
            <a:pPr>
              <a:spcBef>
                <a:spcPct val="50000"/>
              </a:spcBef>
            </a:pP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051050" y="981075"/>
            <a:ext cx="5041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и размерность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79712" y="1772816"/>
            <a:ext cx="1958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Одномерное </a:t>
            </a:r>
          </a:p>
          <a:p>
            <a:r>
              <a:rPr lang="ru-RU" b="1" dirty="0"/>
              <a:t>пространство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427984" y="1772816"/>
            <a:ext cx="1958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Двухмерное</a:t>
            </a:r>
          </a:p>
          <a:p>
            <a:r>
              <a:rPr lang="ru-RU" b="1" dirty="0"/>
              <a:t>пространство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00875" y="1708150"/>
            <a:ext cx="1958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Трехмерное</a:t>
            </a:r>
          </a:p>
          <a:p>
            <a:r>
              <a:rPr lang="ru-RU" b="1" dirty="0"/>
              <a:t>пространство</a:t>
            </a:r>
          </a:p>
        </p:txBody>
      </p:sp>
      <p:sp>
        <p:nvSpPr>
          <p:cNvPr id="10261" name="Прямоугольник 35"/>
          <p:cNvSpPr>
            <a:spLocks noChangeArrowheads="1"/>
          </p:cNvSpPr>
          <p:nvPr/>
        </p:nvSpPr>
        <p:spPr bwMode="auto">
          <a:xfrm>
            <a:off x="4786313" y="3136900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37" name="Прямоугольник 17"/>
          <p:cNvSpPr>
            <a:spLocks noChangeArrowheads="1"/>
          </p:cNvSpPr>
          <p:nvPr/>
        </p:nvSpPr>
        <p:spPr bwMode="auto">
          <a:xfrm>
            <a:off x="4714875" y="3065463"/>
            <a:ext cx="838200" cy="609600"/>
          </a:xfrm>
          <a:prstGeom prst="rect">
            <a:avLst/>
          </a:prstGeom>
          <a:solidFill>
            <a:srgbClr val="FEA0D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043608" y="3356992"/>
            <a:ext cx="11509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+длина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347864" y="3356992"/>
            <a:ext cx="1304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+ширина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796136" y="3356992"/>
            <a:ext cx="13049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+высота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0425" y="333375"/>
            <a:ext cx="49307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Повторяем и закрепляем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10" grpId="0" animBg="1"/>
      <p:bldP spid="15" grpId="0"/>
      <p:bldP spid="18" grpId="0" animBg="1"/>
      <p:bldP spid="20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7" grpId="0" animBg="1"/>
      <p:bldP spid="9" grpId="0"/>
      <p:bldP spid="17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275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Пространство  и размерность</vt:lpstr>
      <vt:lpstr>Слайд 2</vt:lpstr>
      <vt:lpstr>Длина, ширина, высота -измерения характерные не только для этого дома</vt:lpstr>
      <vt:lpstr> Геометрическое тело,  у которого есть 3 измерения -   прямоугольный параллелепипед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Надеюсь, ВАМ, было интересно!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Пространство и размерность</dc:title>
  <dc:creator>Админ</dc:creator>
  <cp:lastModifiedBy>User</cp:lastModifiedBy>
  <cp:revision>21</cp:revision>
  <dcterms:created xsi:type="dcterms:W3CDTF">2017-04-30T08:08:40Z</dcterms:created>
  <dcterms:modified xsi:type="dcterms:W3CDTF">2020-11-16T20:37:17Z</dcterms:modified>
</cp:coreProperties>
</file>