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7" r:id="rId4"/>
    <p:sldId id="284" r:id="rId5"/>
    <p:sldId id="271" r:id="rId6"/>
    <p:sldId id="258" r:id="rId7"/>
    <p:sldId id="285" r:id="rId8"/>
    <p:sldId id="261" r:id="rId9"/>
    <p:sldId id="288" r:id="rId10"/>
    <p:sldId id="298" r:id="rId11"/>
    <p:sldId id="296" r:id="rId12"/>
    <p:sldId id="29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DA0C780-0656-4166-A956-971D623FC688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9A7CA-E65A-460B-82ED-66AEEE6F6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7E1-CB88-48EB-B611-AA5D8D47C798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0219-1325-40A1-9C84-50E72F219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522D-27D1-4BA8-9E26-21DD218E1C58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ACAF5-0DDD-463B-AF23-4F3303FB6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C95C-12F1-4602-B672-0DBC8D005571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5656-7A33-441E-8BA9-941FE1AD5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82F99-E2C9-43CF-A7A1-C965A2E61FC1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74DA3-ED6E-4EE9-B1A6-D768AA37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102B-0DF8-4086-A2C6-8E6D544556DA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787B5-1903-49E7-A377-A232D59F7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03DD-841A-4A64-8825-A5633582C328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6013-53C9-48A2-A4A5-F1C141BE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C091-7A46-4AC0-85C6-604BAFF3ADE1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EA82-0D25-4A9B-927B-66D85A1A6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9592-6D58-48A9-93FD-940E72CF3FA1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3F88-401E-4663-ADC6-A4502CBAE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18B6-4193-40C9-8F03-C6E07EC73219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BDF9-12A3-4E8F-90B7-071B65FA4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42C1-A9F8-47E7-9C9F-24D33B5217AA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E38C5-1763-4CA3-B77E-15F1351F0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EA13AE-647E-4AB6-BC40-A85D9364902E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3677F2-ED02-47B6-91FA-AF49EA1BA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1" r:id="rId2"/>
    <p:sldLayoutId id="2147483846" r:id="rId3"/>
    <p:sldLayoutId id="2147483842" r:id="rId4"/>
    <p:sldLayoutId id="2147483843" r:id="rId5"/>
    <p:sldLayoutId id="2147483847" r:id="rId6"/>
    <p:sldLayoutId id="2147483848" r:id="rId7"/>
    <p:sldLayoutId id="2147483849" r:id="rId8"/>
    <p:sldLayoutId id="2147483850" r:id="rId9"/>
    <p:sldLayoutId id="2147483844" r:id="rId10"/>
    <p:sldLayoutId id="214748385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187450" y="3716338"/>
            <a:ext cx="6889750" cy="1160462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Arial" charset="0"/>
                <a:cs typeface="Arial" charset="0"/>
              </a:rPr>
              <a:t>Проецирование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013325"/>
            <a:ext cx="6858000" cy="7191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виды проецирования, проецирование на одну плоскость проекций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-1714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smtClean="0">
                <a:latin typeface="Arial" charset="0"/>
                <a:cs typeface="Arial" charset="0"/>
              </a:rPr>
              <a:t>ЧЕРТЕЖ ДЕТАЛИ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683000" cy="4302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По полученной проекции мы можем судить о высоте, длине и о диаметре отверстия.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А какова толщина предмета</a:t>
            </a:r>
            <a:r>
              <a:rPr lang="en-US" altLang="ru-RU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?</a:t>
            </a:r>
            <a:endParaRPr lang="ru-RU" altLang="ru-RU" sz="240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844675"/>
            <a:ext cx="48768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356100" y="220345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2400" b="1">
                <a:solidFill>
                  <a:srgbClr val="969696"/>
                </a:solidFill>
                <a:latin typeface="Times New Roman" pitchFamily="18" charset="0"/>
              </a:rPr>
              <a:t>s6</a:t>
            </a:r>
            <a:endParaRPr lang="ru-RU" altLang="ru-RU" sz="2400" b="1">
              <a:solidFill>
                <a:srgbClr val="96969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041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latin typeface="Arial" charset="0"/>
                <a:cs typeface="Arial" charset="0"/>
              </a:rPr>
              <a:t>Какое «проецирование» дали струи воды в каждом случае</a:t>
            </a:r>
            <a:r>
              <a:rPr lang="en-US" altLang="ru-RU" b="1" smtClean="0">
                <a:latin typeface="Arial" charset="0"/>
                <a:cs typeface="Arial" charset="0"/>
              </a:rPr>
              <a:t>?</a:t>
            </a:r>
            <a:r>
              <a:rPr lang="ru-RU" altLang="ru-RU" b="1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9459" name="Picture 4" descr="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503363"/>
            <a:ext cx="47244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484313"/>
            <a:ext cx="417512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985838" y="4864100"/>
            <a:ext cx="272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Ведро под душем</a:t>
            </a: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427538" y="4864100"/>
            <a:ext cx="435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Ведро под отвесным дождем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9750"/>
          </a:xfrm>
        </p:spPr>
        <p:txBody>
          <a:bodyPr/>
          <a:lstStyle/>
          <a:p>
            <a:pPr algn="ctr"/>
            <a:r>
              <a:rPr lang="ru-RU" altLang="ru-RU" b="1" smtClean="0">
                <a:latin typeface="Arial" charset="0"/>
                <a:cs typeface="Arial" charset="0"/>
              </a:rPr>
              <a:t>УПРАЖНЕНИЕ НА ЗАКРЕПЛЕНИЕ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836613"/>
          <a:ext cx="8229600" cy="5472108"/>
        </p:xfrm>
        <a:graphic>
          <a:graphicData uri="http://schemas.openxmlformats.org/drawingml/2006/table">
            <a:tbl>
              <a:tblPr/>
              <a:tblGrid>
                <a:gridCol w="423863"/>
                <a:gridCol w="2114550"/>
                <a:gridCol w="5691187"/>
              </a:tblGrid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Новые  понятия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 на плоскости.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Плоскость,  на которой получается проекция.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Прямая, с  помощью  которой объект проецируется на плоскость.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Проецирование, при котором проецирующие лучи выходят из одной точки.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Проецирование, при котором проецирующие лучи параллельны друг другу.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Проецирование, при котором проецирующие лучи падают на плоскость проекций под прямым углом.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Проецирование, при котором проецирующие лучи падают на плоскость проекций не под  прямым углом.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60801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Проецирующий луч, центральное проецирование, проекция, косоугольное проецирование, плоскость проекций, параллельное проецирование, прямоугольное проецирование.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9475" y="1557338"/>
            <a:ext cx="210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Проекция.</a:t>
            </a:r>
            <a:endParaRPr lang="ru-RU" altLang="ru-RU" sz="1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154238"/>
            <a:ext cx="208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Плоскость проекций.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9475" y="2806700"/>
            <a:ext cx="210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Проецирующий луч.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79475" y="3284538"/>
            <a:ext cx="2108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Центральное проецирование.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8838" y="3870325"/>
            <a:ext cx="21097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Параллельное проецирование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4484688"/>
            <a:ext cx="21097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Прямоугольное проецирование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8838" y="5100638"/>
            <a:ext cx="21288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Косоугольное проецирование.</a:t>
            </a:r>
            <a:endParaRPr lang="ru-RU" altLang="ru-RU" sz="16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064500" cy="4679950"/>
          </a:xfrm>
        </p:spPr>
        <p:txBody>
          <a:bodyPr/>
          <a:lstStyle/>
          <a:p>
            <a:r>
              <a:rPr lang="ru-RU" altLang="ru-RU" sz="2800" i="1" u="sng" smtClean="0">
                <a:latin typeface="Arial" charset="0"/>
                <a:cs typeface="Arial" charset="0"/>
              </a:rPr>
              <a:t>Проецирование</a:t>
            </a:r>
            <a:r>
              <a:rPr lang="ru-RU" altLang="ru-RU" sz="2800" smtClean="0">
                <a:latin typeface="Arial" charset="0"/>
                <a:cs typeface="Arial" charset="0"/>
              </a:rPr>
              <a:t> – это процесс построения изображения предмета на плоскости. Получившиеся при этом изображение называют </a:t>
            </a:r>
            <a:r>
              <a:rPr lang="ru-RU" altLang="ru-RU" sz="2800" u="sng" smtClean="0">
                <a:latin typeface="Arial" charset="0"/>
                <a:cs typeface="Arial" charset="0"/>
              </a:rPr>
              <a:t>проекцией предмета</a:t>
            </a:r>
            <a:r>
              <a:rPr lang="ru-RU" altLang="ru-RU" sz="2800" smtClean="0">
                <a:latin typeface="Arial" charset="0"/>
                <a:cs typeface="Arial" charset="0"/>
              </a:rPr>
              <a:t>. </a:t>
            </a:r>
            <a:endParaRPr lang="en-US" altLang="ru-RU" sz="2800" smtClean="0">
              <a:latin typeface="Arial" charset="0"/>
              <a:cs typeface="Arial" charset="0"/>
            </a:endParaRPr>
          </a:p>
          <a:p>
            <a:endParaRPr lang="ru-RU" altLang="ru-RU" sz="2800" smtClean="0">
              <a:latin typeface="Arial" charset="0"/>
              <a:cs typeface="Arial" charset="0"/>
            </a:endParaRPr>
          </a:p>
          <a:p>
            <a:r>
              <a:rPr lang="ru-RU" altLang="ru-RU" sz="2800" smtClean="0">
                <a:latin typeface="Arial" charset="0"/>
                <a:cs typeface="Arial" charset="0"/>
              </a:rPr>
              <a:t>Слово </a:t>
            </a:r>
            <a:r>
              <a:rPr lang="ru-RU" altLang="ru-RU" sz="2800" i="1" u="sng" smtClean="0">
                <a:latin typeface="Arial" charset="0"/>
                <a:cs typeface="Arial" charset="0"/>
              </a:rPr>
              <a:t>проекция</a:t>
            </a:r>
            <a:r>
              <a:rPr lang="ru-RU" altLang="ru-RU" sz="2800" smtClean="0">
                <a:latin typeface="Arial" charset="0"/>
                <a:cs typeface="Arial" charset="0"/>
              </a:rPr>
              <a:t> возникло от латинского </a:t>
            </a:r>
            <a:r>
              <a:rPr lang="en-US" altLang="ru-RU" sz="2800" i="1" u="sng" smtClean="0">
                <a:latin typeface="Arial" charset="0"/>
                <a:cs typeface="Arial" charset="0"/>
              </a:rPr>
              <a:t>projection</a:t>
            </a:r>
            <a:r>
              <a:rPr lang="ru-RU" altLang="ru-RU" sz="2800" smtClean="0">
                <a:latin typeface="Arial" charset="0"/>
                <a:cs typeface="Arial" charset="0"/>
              </a:rPr>
              <a:t> – бросание вперед. В данном случае мы смотрим (бросаем взгляд) и отображаем то, что видим, на плоскости листа.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 smtClean="0">
                <a:latin typeface="Arial" charset="0"/>
                <a:cs typeface="Arial" charset="0"/>
              </a:rPr>
              <a:t>ПРОЕКЦИЯ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latin typeface="Arial" charset="0"/>
                <a:cs typeface="Arial" charset="0"/>
              </a:rPr>
              <a:t>ПРОЕЦИРОВАНИЕ</a:t>
            </a:r>
            <a:r>
              <a:rPr lang="en-US" altLang="ru-RU" sz="4000" b="1" smtClean="0">
                <a:latin typeface="Arial" charset="0"/>
                <a:cs typeface="Arial" charset="0"/>
              </a:rPr>
              <a:t> </a:t>
            </a:r>
            <a:r>
              <a:rPr lang="ru-RU" altLang="ru-RU" sz="4000" b="1" smtClean="0">
                <a:latin typeface="Arial" charset="0"/>
                <a:cs typeface="Arial" charset="0"/>
              </a:rPr>
              <a:t>ТОЧКИ</a:t>
            </a:r>
          </a:p>
        </p:txBody>
      </p:sp>
      <p:grpSp>
        <p:nvGrpSpPr>
          <p:cNvPr id="11267" name="Группа 3"/>
          <p:cNvGrpSpPr>
            <a:grpSpLocks/>
          </p:cNvGrpSpPr>
          <p:nvPr/>
        </p:nvGrpSpPr>
        <p:grpSpPr bwMode="auto">
          <a:xfrm>
            <a:off x="1619250" y="2003425"/>
            <a:ext cx="5953125" cy="3787775"/>
            <a:chOff x="1763688" y="1412776"/>
            <a:chExt cx="5953125" cy="3787874"/>
          </a:xfrm>
        </p:grpSpPr>
        <p:sp>
          <p:nvSpPr>
            <p:cNvPr id="5" name="Полилиния 4"/>
            <p:cNvSpPr/>
            <p:nvPr/>
          </p:nvSpPr>
          <p:spPr>
            <a:xfrm>
              <a:off x="1763688" y="3409903"/>
              <a:ext cx="5953125" cy="1790747"/>
            </a:xfrm>
            <a:custGeom>
              <a:avLst/>
              <a:gdLst>
                <a:gd name="connsiteX0" fmla="*/ 1304925 w 5953125"/>
                <a:gd name="connsiteY0" fmla="*/ 0 h 1790700"/>
                <a:gd name="connsiteX1" fmla="*/ 5953125 w 5953125"/>
                <a:gd name="connsiteY1" fmla="*/ 0 h 1790700"/>
                <a:gd name="connsiteX2" fmla="*/ 4914900 w 5953125"/>
                <a:gd name="connsiteY2" fmla="*/ 1790700 h 1790700"/>
                <a:gd name="connsiteX3" fmla="*/ 0 w 5953125"/>
                <a:gd name="connsiteY3" fmla="*/ 1762125 h 1790700"/>
                <a:gd name="connsiteX4" fmla="*/ 1304925 w 5953125"/>
                <a:gd name="connsiteY4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3125" h="1790700">
                  <a:moveTo>
                    <a:pt x="1304925" y="0"/>
                  </a:moveTo>
                  <a:lnTo>
                    <a:pt x="5953125" y="0"/>
                  </a:lnTo>
                  <a:lnTo>
                    <a:pt x="4914900" y="1790700"/>
                  </a:lnTo>
                  <a:lnTo>
                    <a:pt x="0" y="1762125"/>
                  </a:lnTo>
                  <a:lnTo>
                    <a:pt x="1304925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924276" y="2133520"/>
              <a:ext cx="215900" cy="21590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859313" y="4149698"/>
              <a:ext cx="217488" cy="21590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8" name="Прямая со стрелкой 7"/>
            <p:cNvCxnSpPr>
              <a:endCxn id="6" idx="1"/>
            </p:cNvCxnSpPr>
            <p:nvPr/>
          </p:nvCxnSpPr>
          <p:spPr>
            <a:xfrm>
              <a:off x="3607997" y="1412776"/>
              <a:ext cx="347567" cy="75171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067944" y="2348880"/>
              <a:ext cx="828092" cy="18484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81" name="TextBox 9"/>
            <p:cNvSpPr txBox="1">
              <a:spLocks noChangeArrowheads="1"/>
            </p:cNvSpPr>
            <p:nvPr/>
          </p:nvSpPr>
          <p:spPr bwMode="auto">
            <a:xfrm>
              <a:off x="5148064" y="3657218"/>
              <a:ext cx="40887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 i="1">
                  <a:latin typeface="Arial" charset="0"/>
                </a:rPr>
                <a:t>а</a:t>
              </a:r>
            </a:p>
          </p:txBody>
        </p:sp>
        <p:sp>
          <p:nvSpPr>
            <p:cNvPr id="11282" name="TextBox 10"/>
            <p:cNvSpPr txBox="1">
              <a:spLocks noChangeArrowheads="1"/>
            </p:cNvSpPr>
            <p:nvPr/>
          </p:nvSpPr>
          <p:spPr bwMode="auto">
            <a:xfrm>
              <a:off x="4073111" y="1643493"/>
              <a:ext cx="40887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altLang="ru-RU" sz="4000" i="1">
                  <a:latin typeface="Arial" charset="0"/>
                </a:rPr>
                <a:t>А</a:t>
              </a:r>
            </a:p>
          </p:txBody>
        </p:sp>
        <p:sp>
          <p:nvSpPr>
            <p:cNvPr id="11283" name="TextBox 11"/>
            <p:cNvSpPr txBox="1">
              <a:spLocks noChangeArrowheads="1"/>
            </p:cNvSpPr>
            <p:nvPr/>
          </p:nvSpPr>
          <p:spPr bwMode="auto">
            <a:xfrm>
              <a:off x="2146897" y="4492764"/>
              <a:ext cx="40887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ru-RU" sz="4000" i="1">
                  <a:latin typeface="Arial" charset="0"/>
                </a:rPr>
                <a:t>H</a:t>
              </a:r>
              <a:endParaRPr lang="ru-RU" altLang="ru-RU" sz="4000" i="1">
                <a:latin typeface="Arial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>
            <a:off x="1259632" y="4601918"/>
            <a:ext cx="1368152" cy="4816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4025" y="3863975"/>
            <a:ext cx="194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Arial" charset="0"/>
              </a:rPr>
              <a:t>Плоскость проекций (</a:t>
            </a:r>
            <a:r>
              <a:rPr lang="en-US" altLang="ru-RU">
                <a:latin typeface="Arial" charset="0"/>
              </a:rPr>
              <a:t>H</a:t>
            </a:r>
            <a:r>
              <a:rPr lang="ru-RU" altLang="ru-RU">
                <a:latin typeface="Arial" charset="0"/>
              </a:rPr>
              <a:t>)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283968" y="2379391"/>
            <a:ext cx="864096" cy="1337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208588" y="2003425"/>
            <a:ext cx="325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Arial" charset="0"/>
              </a:rPr>
              <a:t>Проецирующий луч (Аа)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411338" y="2566988"/>
            <a:ext cx="1368500" cy="265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1188" y="2395538"/>
            <a:ext cx="18843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Arial" charset="0"/>
              </a:rPr>
              <a:t>Проецируемая точка (А)</a:t>
            </a:r>
          </a:p>
        </p:txBody>
      </p:sp>
      <p:cxnSp>
        <p:nvCxnSpPr>
          <p:cNvPr id="30" name="Прямая со стрелкой 29"/>
          <p:cNvCxnSpPr>
            <a:endCxn id="7" idx="5"/>
          </p:cNvCxnSpPr>
          <p:nvPr/>
        </p:nvCxnSpPr>
        <p:spPr>
          <a:xfrm flipH="1" flipV="1">
            <a:off x="4900404" y="4924225"/>
            <a:ext cx="2407900" cy="304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08850" y="5076825"/>
            <a:ext cx="172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Arial" charset="0"/>
              </a:rPr>
              <a:t>Проекция точки А на плоскости (а)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latin typeface="Arial" charset="0"/>
                <a:cs typeface="Arial" charset="0"/>
              </a:rPr>
              <a:t>ПРОЕЦИРОВАНИЕ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ru-RU" altLang="ru-RU" sz="2800" i="1" u="sng" smtClean="0">
                <a:latin typeface="Arial" charset="0"/>
                <a:cs typeface="Arial" charset="0"/>
              </a:rPr>
              <a:t>Проецирование</a:t>
            </a:r>
            <a:r>
              <a:rPr lang="ru-RU" altLang="ru-RU" sz="2800" i="1" smtClean="0">
                <a:latin typeface="Arial" charset="0"/>
                <a:cs typeface="Arial" charset="0"/>
              </a:rPr>
              <a:t> </a:t>
            </a:r>
            <a:r>
              <a:rPr lang="ru-RU" altLang="ru-RU" sz="2800" smtClean="0">
                <a:latin typeface="Arial" charset="0"/>
                <a:cs typeface="Arial" charset="0"/>
              </a:rPr>
              <a:t>– это процесс построения проекции предмета. </a:t>
            </a:r>
          </a:p>
          <a:p>
            <a:pPr eaLnBrk="1" hangingPunct="1"/>
            <a:endParaRPr lang="ru-RU" altLang="ru-RU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2800" i="1" u="sng" smtClean="0">
                <a:latin typeface="Arial" charset="0"/>
                <a:cs typeface="Arial" charset="0"/>
              </a:rPr>
              <a:t>Плоскость проекции</a:t>
            </a:r>
            <a:r>
              <a:rPr lang="ru-RU" altLang="ru-RU" sz="2800" smtClean="0">
                <a:latin typeface="Arial" charset="0"/>
                <a:cs typeface="Arial" charset="0"/>
              </a:rPr>
              <a:t> – плоскость на которой получается проекция.</a:t>
            </a:r>
          </a:p>
          <a:p>
            <a:pPr eaLnBrk="1" hangingPunct="1"/>
            <a:endParaRPr lang="ru-RU" altLang="ru-RU" sz="2800" smtClean="0">
              <a:latin typeface="Arial" charset="0"/>
              <a:cs typeface="Arial" charset="0"/>
            </a:endParaRPr>
          </a:p>
          <a:p>
            <a:pPr eaLnBrk="1" hangingPunct="1"/>
            <a:r>
              <a:rPr lang="ru-RU" altLang="ru-RU" sz="2800" i="1" u="sng" smtClean="0">
                <a:latin typeface="Arial" charset="0"/>
                <a:cs typeface="Arial" charset="0"/>
              </a:rPr>
              <a:t>Проецирующий луч</a:t>
            </a:r>
            <a:r>
              <a:rPr lang="ru-RU" altLang="ru-RU" sz="2800" smtClean="0">
                <a:latin typeface="Arial" charset="0"/>
                <a:cs typeface="Arial" charset="0"/>
              </a:rPr>
              <a:t> – прямая с помощью которой строится проекция вершин, граней, ребер.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smtClean="0">
                <a:latin typeface="Arial" charset="0"/>
                <a:cs typeface="Arial" charset="0"/>
              </a:rPr>
              <a:t>ВИДЫ ПРОЕЦИРОВАНИЯ</a:t>
            </a:r>
          </a:p>
        </p:txBody>
      </p:sp>
      <p:pic>
        <p:nvPicPr>
          <p:cNvPr id="12291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96975"/>
            <a:ext cx="8667750" cy="509428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smtClean="0">
                <a:latin typeface="Arial" charset="0"/>
                <a:cs typeface="Arial" charset="0"/>
              </a:rPr>
              <a:t>ЦЕНТРАЛЬНОЕ ПРОЕЦИРОВАНИЕ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4281488" y="1484313"/>
            <a:ext cx="4557712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Arial" charset="0"/>
              </a:rPr>
              <a:t>Если проецирующие лучи исходят из одной точки, то такое проецирование называется центральным.</a:t>
            </a:r>
          </a:p>
          <a:p>
            <a:endParaRPr lang="ru-RU" altLang="ru-RU" sz="2400">
              <a:latin typeface="Arial" charset="0"/>
            </a:endParaRPr>
          </a:p>
          <a:p>
            <a:r>
              <a:rPr lang="ru-RU" altLang="ru-RU" sz="2400">
                <a:latin typeface="Arial" charset="0"/>
              </a:rPr>
              <a:t>Точка из которой выходит проекция –</a:t>
            </a:r>
            <a:r>
              <a:rPr lang="ru-RU" altLang="ru-RU" sz="2400" u="sng">
                <a:latin typeface="Arial" charset="0"/>
              </a:rPr>
              <a:t> центр проецирования.</a:t>
            </a:r>
            <a:endParaRPr lang="ru-RU" altLang="ru-RU" sz="2400">
              <a:latin typeface="Arial" charset="0"/>
            </a:endParaRPr>
          </a:p>
          <a:p>
            <a:endParaRPr lang="ru-RU" altLang="ru-RU" sz="2400">
              <a:latin typeface="Arial" charset="0"/>
            </a:endParaRPr>
          </a:p>
          <a:p>
            <a:r>
              <a:rPr lang="ru-RU" altLang="ru-RU" sz="2400">
                <a:latin typeface="Arial" charset="0"/>
              </a:rPr>
              <a:t>ПРИМЕР: </a:t>
            </a:r>
            <a:r>
              <a:rPr lang="ru-RU" altLang="ru-RU">
                <a:latin typeface="Arial" charset="0"/>
              </a:rPr>
              <a:t>фо­тоснимки и кинокадры, тени, отбро­шенные от предмета лучами элек­трической лампочки</a:t>
            </a:r>
            <a:r>
              <a:rPr lang="ru-RU" altLang="ru-RU" sz="2000">
                <a:latin typeface="Arial" charset="0"/>
              </a:rPr>
              <a:t>.</a:t>
            </a:r>
            <a:endParaRPr lang="ru-RU" altLang="ru-RU" sz="2400">
              <a:latin typeface="Arial" charset="0"/>
            </a:endParaRPr>
          </a:p>
        </p:txBody>
      </p:sp>
      <p:pic>
        <p:nvPicPr>
          <p:cNvPr id="14340" name="Picture 4" descr="2ДС БУКВ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35845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Arial" charset="0"/>
                <a:cs typeface="Arial" charset="0"/>
              </a:rPr>
              <a:t>ПАРАЛЛЕЛЬНОЕ ПРОЕЦИРОВАНИЕ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4248150" y="1793875"/>
            <a:ext cx="4683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>
                <a:latin typeface="Arial" charset="0"/>
              </a:rPr>
              <a:t>Если проецирующие лучи параллельны друг другу, то такое проецирование называется параллельным.</a:t>
            </a:r>
          </a:p>
          <a:p>
            <a:endParaRPr lang="ru-RU" altLang="ru-RU" sz="2400">
              <a:latin typeface="Arial" charset="0"/>
            </a:endParaRPr>
          </a:p>
          <a:p>
            <a:r>
              <a:rPr lang="ru-RU" altLang="ru-RU" sz="2400" u="sng">
                <a:latin typeface="Arial" charset="0"/>
              </a:rPr>
              <a:t>Примером</a:t>
            </a:r>
            <a:r>
              <a:rPr lang="ru-RU" altLang="ru-RU" sz="2400">
                <a:latin typeface="Arial" charset="0"/>
              </a:rPr>
              <a:t> параллель­ной проекции можно условно считать солнечные тени предметов, а также струи дождя</a:t>
            </a:r>
            <a:r>
              <a:rPr lang="ru-RU" altLang="ru-RU" sz="2000">
                <a:latin typeface="Arial" charset="0"/>
              </a:rPr>
              <a:t>.</a:t>
            </a:r>
          </a:p>
        </p:txBody>
      </p:sp>
      <p:pic>
        <p:nvPicPr>
          <p:cNvPr id="15364" name="Picture 7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26320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3902075"/>
            <a:ext cx="27368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642350" cy="990600"/>
          </a:xfrm>
        </p:spPr>
        <p:txBody>
          <a:bodyPr/>
          <a:lstStyle/>
          <a:p>
            <a:pPr algn="ctr" eaLnBrk="1" hangingPunct="1"/>
            <a:r>
              <a:rPr lang="ru-RU" altLang="ru-RU" sz="3600" b="1" smtClean="0">
                <a:latin typeface="Arial" charset="0"/>
                <a:cs typeface="Arial" charset="0"/>
              </a:rPr>
              <a:t>ПАРАЛЛЕЛЬНОЕ ПРОЕЦИРОВАНИЕ</a:t>
            </a:r>
          </a:p>
        </p:txBody>
      </p:sp>
      <p:pic>
        <p:nvPicPr>
          <p:cNvPr id="16387" name="Picture 7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365250"/>
            <a:ext cx="29495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50" y="1268413"/>
            <a:ext cx="28813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250825" y="3860800"/>
            <a:ext cx="41767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u="sng">
                <a:latin typeface="Arial" charset="0"/>
              </a:rPr>
              <a:t>Косоугольное проецирование </a:t>
            </a:r>
            <a:r>
              <a:rPr lang="ru-RU" altLang="ru-RU" sz="2000">
                <a:latin typeface="Arial" charset="0"/>
              </a:rPr>
              <a:t>– проецирующие лучи параллельны и падают на плоскость проекций под острым углом.</a:t>
            </a:r>
            <a:endParaRPr lang="ru-RU" altLang="ru-RU" sz="1600">
              <a:latin typeface="Arial" charset="0"/>
            </a:endParaRP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4643438" y="3860800"/>
            <a:ext cx="4392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u="sng">
                <a:latin typeface="Arial" charset="0"/>
              </a:rPr>
              <a:t>Прямоугольное проецирование </a:t>
            </a:r>
            <a:r>
              <a:rPr lang="ru-RU" altLang="ru-RU" sz="2000">
                <a:latin typeface="Arial" charset="0"/>
              </a:rPr>
              <a:t>– проецирующие лучи параллельны и падают на плоскость проекций под углом 90 градусов.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013"/>
          </a:xfrm>
        </p:spPr>
        <p:txBody>
          <a:bodyPr/>
          <a:lstStyle/>
          <a:p>
            <a:pPr algn="ctr" eaLnBrk="1" hangingPunct="1"/>
            <a:r>
              <a:rPr lang="ru-RU" altLang="ru-RU" b="1" smtClean="0">
                <a:latin typeface="Arial" charset="0"/>
                <a:cs typeface="Arial" charset="0"/>
              </a:rPr>
              <a:t>ПРОЕЦИРОВАНИЕ</a:t>
            </a:r>
            <a:br>
              <a:rPr lang="ru-RU" altLang="ru-RU" b="1" smtClean="0">
                <a:latin typeface="Arial" charset="0"/>
                <a:cs typeface="Arial" charset="0"/>
              </a:rPr>
            </a:br>
            <a:r>
              <a:rPr lang="ru-RU" altLang="ru-RU" b="1" smtClean="0">
                <a:latin typeface="Arial" charset="0"/>
                <a:cs typeface="Arial" charset="0"/>
              </a:rPr>
              <a:t>НА ОДНУ ПЛОСКОСТЬ ПРОЕКЦИЙ</a:t>
            </a:r>
          </a:p>
        </p:txBody>
      </p:sp>
      <p:pic>
        <p:nvPicPr>
          <p:cNvPr id="17411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997200"/>
            <a:ext cx="7543800" cy="3160713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684213" y="1268413"/>
            <a:ext cx="79200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>
                <a:latin typeface="Arial" charset="0"/>
              </a:rPr>
              <a:t>Плоскость, расположенную перед зрителем, называют </a:t>
            </a:r>
            <a:r>
              <a:rPr lang="ru-RU" altLang="ru-RU" b="1" u="sng">
                <a:latin typeface="Arial" charset="0"/>
              </a:rPr>
              <a:t>фронтальной</a:t>
            </a:r>
            <a:r>
              <a:rPr lang="ru-RU" altLang="ru-RU">
                <a:latin typeface="Arial" charset="0"/>
              </a:rPr>
              <a:t>, и обозначают буквой V.</a:t>
            </a:r>
          </a:p>
          <a:p>
            <a:pPr algn="just"/>
            <a:r>
              <a:rPr lang="ru-RU" altLang="ru-RU">
                <a:latin typeface="Arial" charset="0"/>
              </a:rPr>
              <a:t>Предмет  располагают перед плоскостью так, что две его поверхности оказались  параллельными этой плоскости и проецировались без искажения.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468</TotalTime>
  <Words>425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Gill Sans MT</vt:lpstr>
      <vt:lpstr>Arial</vt:lpstr>
      <vt:lpstr>Cambria</vt:lpstr>
      <vt:lpstr>Calibri</vt:lpstr>
      <vt:lpstr>Wingdings 3</vt:lpstr>
      <vt:lpstr>Wingdings</vt:lpstr>
      <vt:lpstr>Times New Roman</vt:lpstr>
      <vt:lpstr>Начальная</vt:lpstr>
      <vt:lpstr>Проецирование </vt:lpstr>
      <vt:lpstr>ПРОЕКЦИЯ </vt:lpstr>
      <vt:lpstr>ПРОЕЦИРОВАНИЕ ТОЧКИ</vt:lpstr>
      <vt:lpstr>ПРОЕЦИРОВАНИЕ</vt:lpstr>
      <vt:lpstr>ВИДЫ ПРОЕЦИРОВАНИЯ</vt:lpstr>
      <vt:lpstr>ЦЕНТРАЛЬНОЕ ПРОЕЦИРОВАНИЕ</vt:lpstr>
      <vt:lpstr>ПАРАЛЛЕЛЬНОЕ ПРОЕЦИРОВАНИЕ</vt:lpstr>
      <vt:lpstr>ПАРАЛЛЕЛЬНОЕ ПРОЕЦИРОВАНИЕ</vt:lpstr>
      <vt:lpstr>ПРОЕЦИРОВАНИЕ НА ОДНУ ПЛОСКОСТЬ ПРОЕКЦИЙ</vt:lpstr>
      <vt:lpstr>ЧЕРТЕЖ ДЕТАЛИ</vt:lpstr>
      <vt:lpstr>Какое «проецирование» дали струи воды в каждом случае? </vt:lpstr>
      <vt:lpstr>УПРАЖНЕНИЕ НА ЗАКРЕПЛЕНИЕ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Чертежи в системе прямоугольных проекций</dc:title>
  <dc:creator>AT</dc:creator>
  <cp:lastModifiedBy>User</cp:lastModifiedBy>
  <cp:revision>33</cp:revision>
  <dcterms:created xsi:type="dcterms:W3CDTF">2012-10-21T07:55:15Z</dcterms:created>
  <dcterms:modified xsi:type="dcterms:W3CDTF">2020-11-16T23:26:50Z</dcterms:modified>
</cp:coreProperties>
</file>