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9" r:id="rId2"/>
    <p:sldId id="271" r:id="rId3"/>
    <p:sldId id="272" r:id="rId4"/>
    <p:sldId id="287" r:id="rId5"/>
    <p:sldId id="301" r:id="rId6"/>
    <p:sldId id="294" r:id="rId7"/>
    <p:sldId id="256" r:id="rId8"/>
    <p:sldId id="257" r:id="rId9"/>
    <p:sldId id="258" r:id="rId10"/>
    <p:sldId id="260" r:id="rId11"/>
    <p:sldId id="259" r:id="rId12"/>
    <p:sldId id="277" r:id="rId13"/>
    <p:sldId id="262" r:id="rId14"/>
    <p:sldId id="291" r:id="rId15"/>
    <p:sldId id="284" r:id="rId16"/>
    <p:sldId id="265" r:id="rId17"/>
    <p:sldId id="266" r:id="rId18"/>
    <p:sldId id="267" r:id="rId19"/>
    <p:sldId id="290" r:id="rId20"/>
    <p:sldId id="264" r:id="rId21"/>
    <p:sldId id="278" r:id="rId22"/>
    <p:sldId id="279" r:id="rId23"/>
    <p:sldId id="280" r:id="rId24"/>
    <p:sldId id="298" r:id="rId25"/>
    <p:sldId id="275" r:id="rId26"/>
    <p:sldId id="282" r:id="rId27"/>
    <p:sldId id="297" r:id="rId28"/>
    <p:sldId id="268" r:id="rId29"/>
    <p:sldId id="286" r:id="rId30"/>
    <p:sldId id="30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60"/>
  </p:normalViewPr>
  <p:slideViewPr>
    <p:cSldViewPr>
      <p:cViewPr varScale="1">
        <p:scale>
          <a:sx n="77" d="100"/>
          <a:sy n="77" d="100"/>
        </p:scale>
        <p:origin x="14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41EB8-3241-4FFC-BA9A-3830BDB3994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446506-A24D-48E7-9A6D-1702E0704554}">
      <dgm:prSet phldrT="[Текст]"/>
      <dgm:spPr/>
      <dgm:t>
        <a:bodyPr/>
        <a:lstStyle/>
        <a:p>
          <a:r>
            <a:rPr lang="ru-RU" dirty="0" smtClean="0"/>
            <a:t>Нарушения</a:t>
          </a:r>
          <a:endParaRPr lang="ru-RU" dirty="0"/>
        </a:p>
      </dgm:t>
    </dgm:pt>
    <dgm:pt modelId="{9D1B6433-F0B5-46B7-B7C1-BCA303EBF00D}" type="parTrans" cxnId="{C8854905-F5C3-4BBE-8F7F-629B10CAA77B}">
      <dgm:prSet/>
      <dgm:spPr/>
      <dgm:t>
        <a:bodyPr/>
        <a:lstStyle/>
        <a:p>
          <a:endParaRPr lang="ru-RU"/>
        </a:p>
      </dgm:t>
    </dgm:pt>
    <dgm:pt modelId="{E94001F6-6F07-433D-9C28-9333ED2DAB7A}" type="sibTrans" cxnId="{C8854905-F5C3-4BBE-8F7F-629B10CAA77B}">
      <dgm:prSet/>
      <dgm:spPr/>
      <dgm:t>
        <a:bodyPr/>
        <a:lstStyle/>
        <a:p>
          <a:endParaRPr lang="ru-RU"/>
        </a:p>
      </dgm:t>
    </dgm:pt>
    <dgm:pt modelId="{F8BCD69A-C3C6-4ADF-8FF5-FA24C27296F4}">
      <dgm:prSet phldrT="[Текст]"/>
      <dgm:spPr/>
      <dgm:t>
        <a:bodyPr/>
        <a:lstStyle/>
        <a:p>
          <a:endParaRPr lang="ru-RU" dirty="0"/>
        </a:p>
      </dgm:t>
    </dgm:pt>
    <dgm:pt modelId="{EC8FDE40-8846-4514-9F4E-28DAEBCDD89F}" type="parTrans" cxnId="{4164A67D-9226-402F-939B-34CA32947F06}">
      <dgm:prSet/>
      <dgm:spPr/>
      <dgm:t>
        <a:bodyPr/>
        <a:lstStyle/>
        <a:p>
          <a:endParaRPr lang="ru-RU"/>
        </a:p>
      </dgm:t>
    </dgm:pt>
    <dgm:pt modelId="{BB0D5D9F-DFA0-459A-88C4-607DE18606D7}" type="sibTrans" cxnId="{4164A67D-9226-402F-939B-34CA32947F06}">
      <dgm:prSet/>
      <dgm:spPr/>
      <dgm:t>
        <a:bodyPr/>
        <a:lstStyle/>
        <a:p>
          <a:endParaRPr lang="ru-RU"/>
        </a:p>
      </dgm:t>
    </dgm:pt>
    <dgm:pt modelId="{C44C4E0F-CCA9-402E-8DCC-7384564D3F4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430CCC6-F389-44C1-B357-A52BEFF83963}" type="parTrans" cxnId="{E601E04D-7667-4C44-A630-92B71422FEFD}">
      <dgm:prSet/>
      <dgm:spPr/>
      <dgm:t>
        <a:bodyPr/>
        <a:lstStyle/>
        <a:p>
          <a:endParaRPr lang="ru-RU"/>
        </a:p>
      </dgm:t>
    </dgm:pt>
    <dgm:pt modelId="{5D164A95-D355-44F4-BA78-C8D6B9CED14F}" type="sibTrans" cxnId="{E601E04D-7667-4C44-A630-92B71422FEFD}">
      <dgm:prSet/>
      <dgm:spPr/>
      <dgm:t>
        <a:bodyPr/>
        <a:lstStyle/>
        <a:p>
          <a:endParaRPr lang="ru-RU"/>
        </a:p>
      </dgm:t>
    </dgm:pt>
    <dgm:pt modelId="{FD7C0DAF-2620-4638-8549-1CD62195FE29}" type="pres">
      <dgm:prSet presAssocID="{83C41EB8-3241-4FFC-BA9A-3830BDB399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B70C9B-8FDB-4111-B73B-8E4F2D2195B9}" type="pres">
      <dgm:prSet presAssocID="{10446506-A24D-48E7-9A6D-1702E0704554}" presName="hierRoot1" presStyleCnt="0"/>
      <dgm:spPr/>
    </dgm:pt>
    <dgm:pt modelId="{FB517579-6B75-4652-95CF-96B13BE8D057}" type="pres">
      <dgm:prSet presAssocID="{10446506-A24D-48E7-9A6D-1702E0704554}" presName="composite" presStyleCnt="0"/>
      <dgm:spPr/>
    </dgm:pt>
    <dgm:pt modelId="{6D098D37-5180-4A07-9D51-AF88C627AF02}" type="pres">
      <dgm:prSet presAssocID="{10446506-A24D-48E7-9A6D-1702E0704554}" presName="background" presStyleLbl="node0" presStyleIdx="0" presStyleCnt="1"/>
      <dgm:spPr/>
    </dgm:pt>
    <dgm:pt modelId="{5930DA51-03DD-4764-89E4-B1A0792EDFDA}" type="pres">
      <dgm:prSet presAssocID="{10446506-A24D-48E7-9A6D-1702E0704554}" presName="text" presStyleLbl="fgAcc0" presStyleIdx="0" presStyleCnt="1" custScaleX="64483" custScaleY="47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095A29-0604-40CE-B3D0-0F4B3F079BA9}" type="pres">
      <dgm:prSet presAssocID="{10446506-A24D-48E7-9A6D-1702E0704554}" presName="hierChild2" presStyleCnt="0"/>
      <dgm:spPr/>
    </dgm:pt>
    <dgm:pt modelId="{57DF2DF7-8BEC-4DF6-9F50-CD714278C5AF}" type="pres">
      <dgm:prSet presAssocID="{EC8FDE40-8846-4514-9F4E-28DAEBCDD89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DB340CC-E6E1-4FB5-BC0C-06C0893502B8}" type="pres">
      <dgm:prSet presAssocID="{F8BCD69A-C3C6-4ADF-8FF5-FA24C27296F4}" presName="hierRoot2" presStyleCnt="0"/>
      <dgm:spPr/>
    </dgm:pt>
    <dgm:pt modelId="{E0ADE434-E239-4AB6-AAEF-A75C5DA497A2}" type="pres">
      <dgm:prSet presAssocID="{F8BCD69A-C3C6-4ADF-8FF5-FA24C27296F4}" presName="composite2" presStyleCnt="0"/>
      <dgm:spPr/>
    </dgm:pt>
    <dgm:pt modelId="{6329E8BD-963F-4487-9BD1-1A33BB75C02E}" type="pres">
      <dgm:prSet presAssocID="{F8BCD69A-C3C6-4ADF-8FF5-FA24C27296F4}" presName="background2" presStyleLbl="node2" presStyleIdx="0" presStyleCnt="2"/>
      <dgm:spPr/>
    </dgm:pt>
    <dgm:pt modelId="{753F471B-BCB7-45E8-9A05-8CCEA77428EC}" type="pres">
      <dgm:prSet presAssocID="{F8BCD69A-C3C6-4ADF-8FF5-FA24C27296F4}" presName="text2" presStyleLbl="fgAcc2" presStyleIdx="0" presStyleCnt="2" custLinFactNeighborX="663" custLinFactNeighborY="-1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15F49-D19B-42F0-8506-18CD8FF7C9DE}" type="pres">
      <dgm:prSet presAssocID="{F8BCD69A-C3C6-4ADF-8FF5-FA24C27296F4}" presName="hierChild3" presStyleCnt="0"/>
      <dgm:spPr/>
    </dgm:pt>
    <dgm:pt modelId="{E2DBEC18-E8BF-4D85-A25E-AFAD0E073E1C}" type="pres">
      <dgm:prSet presAssocID="{0430CCC6-F389-44C1-B357-A52BEFF8396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2A1A61-05C7-41AA-B34D-F2347CDB1944}" type="pres">
      <dgm:prSet presAssocID="{C44C4E0F-CCA9-402E-8DCC-7384564D3F4A}" presName="hierRoot2" presStyleCnt="0"/>
      <dgm:spPr/>
    </dgm:pt>
    <dgm:pt modelId="{7050AA99-5F96-4231-AE9F-99BAA8EBF380}" type="pres">
      <dgm:prSet presAssocID="{C44C4E0F-CCA9-402E-8DCC-7384564D3F4A}" presName="composite2" presStyleCnt="0"/>
      <dgm:spPr/>
    </dgm:pt>
    <dgm:pt modelId="{42DB4C7E-FAD8-4907-977B-3F62405ECB07}" type="pres">
      <dgm:prSet presAssocID="{C44C4E0F-CCA9-402E-8DCC-7384564D3F4A}" presName="background2" presStyleLbl="node2" presStyleIdx="1" presStyleCnt="2"/>
      <dgm:spPr/>
    </dgm:pt>
    <dgm:pt modelId="{40A117C3-6053-4878-AA5C-253E1C378922}" type="pres">
      <dgm:prSet presAssocID="{C44C4E0F-CCA9-402E-8DCC-7384564D3F4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EFB4D3-A5F2-48CC-969E-BE6132A6FB60}" type="pres">
      <dgm:prSet presAssocID="{C44C4E0F-CCA9-402E-8DCC-7384564D3F4A}" presName="hierChild3" presStyleCnt="0"/>
      <dgm:spPr/>
    </dgm:pt>
  </dgm:ptLst>
  <dgm:cxnLst>
    <dgm:cxn modelId="{B30F70B3-E847-4343-B529-6A2589C39E40}" type="presOf" srcId="{EC8FDE40-8846-4514-9F4E-28DAEBCDD89F}" destId="{57DF2DF7-8BEC-4DF6-9F50-CD714278C5AF}" srcOrd="0" destOrd="0" presId="urn:microsoft.com/office/officeart/2005/8/layout/hierarchy1"/>
    <dgm:cxn modelId="{0685C302-F8E6-4187-98D0-80056791E275}" type="presOf" srcId="{0430CCC6-F389-44C1-B357-A52BEFF83963}" destId="{E2DBEC18-E8BF-4D85-A25E-AFAD0E073E1C}" srcOrd="0" destOrd="0" presId="urn:microsoft.com/office/officeart/2005/8/layout/hierarchy1"/>
    <dgm:cxn modelId="{240F8F8B-3D18-4DFE-97C1-D212208AED51}" type="presOf" srcId="{10446506-A24D-48E7-9A6D-1702E0704554}" destId="{5930DA51-03DD-4764-89E4-B1A0792EDFDA}" srcOrd="0" destOrd="0" presId="urn:microsoft.com/office/officeart/2005/8/layout/hierarchy1"/>
    <dgm:cxn modelId="{4164A67D-9226-402F-939B-34CA32947F06}" srcId="{10446506-A24D-48E7-9A6D-1702E0704554}" destId="{F8BCD69A-C3C6-4ADF-8FF5-FA24C27296F4}" srcOrd="0" destOrd="0" parTransId="{EC8FDE40-8846-4514-9F4E-28DAEBCDD89F}" sibTransId="{BB0D5D9F-DFA0-459A-88C4-607DE18606D7}"/>
    <dgm:cxn modelId="{23DA1CB0-FABB-447B-AF12-6C41E4056CAF}" type="presOf" srcId="{C44C4E0F-CCA9-402E-8DCC-7384564D3F4A}" destId="{40A117C3-6053-4878-AA5C-253E1C378922}" srcOrd="0" destOrd="0" presId="urn:microsoft.com/office/officeart/2005/8/layout/hierarchy1"/>
    <dgm:cxn modelId="{E601E04D-7667-4C44-A630-92B71422FEFD}" srcId="{10446506-A24D-48E7-9A6D-1702E0704554}" destId="{C44C4E0F-CCA9-402E-8DCC-7384564D3F4A}" srcOrd="1" destOrd="0" parTransId="{0430CCC6-F389-44C1-B357-A52BEFF83963}" sibTransId="{5D164A95-D355-44F4-BA78-C8D6B9CED14F}"/>
    <dgm:cxn modelId="{91DEF0E0-8C40-4D57-B8D5-E7DACB9EB737}" type="presOf" srcId="{F8BCD69A-C3C6-4ADF-8FF5-FA24C27296F4}" destId="{753F471B-BCB7-45E8-9A05-8CCEA77428EC}" srcOrd="0" destOrd="0" presId="urn:microsoft.com/office/officeart/2005/8/layout/hierarchy1"/>
    <dgm:cxn modelId="{27382092-07C8-4C95-BF3C-A769571F8E5F}" type="presOf" srcId="{83C41EB8-3241-4FFC-BA9A-3830BDB39947}" destId="{FD7C0DAF-2620-4638-8549-1CD62195FE29}" srcOrd="0" destOrd="0" presId="urn:microsoft.com/office/officeart/2005/8/layout/hierarchy1"/>
    <dgm:cxn modelId="{C8854905-F5C3-4BBE-8F7F-629B10CAA77B}" srcId="{83C41EB8-3241-4FFC-BA9A-3830BDB39947}" destId="{10446506-A24D-48E7-9A6D-1702E0704554}" srcOrd="0" destOrd="0" parTransId="{9D1B6433-F0B5-46B7-B7C1-BCA303EBF00D}" sibTransId="{E94001F6-6F07-433D-9C28-9333ED2DAB7A}"/>
    <dgm:cxn modelId="{2FD3CABC-14F9-479A-A3B8-3E8CFA3DAC05}" type="presParOf" srcId="{FD7C0DAF-2620-4638-8549-1CD62195FE29}" destId="{4DB70C9B-8FDB-4111-B73B-8E4F2D2195B9}" srcOrd="0" destOrd="0" presId="urn:microsoft.com/office/officeart/2005/8/layout/hierarchy1"/>
    <dgm:cxn modelId="{EC9B6661-053B-4C90-AE16-DF63005406A0}" type="presParOf" srcId="{4DB70C9B-8FDB-4111-B73B-8E4F2D2195B9}" destId="{FB517579-6B75-4652-95CF-96B13BE8D057}" srcOrd="0" destOrd="0" presId="urn:microsoft.com/office/officeart/2005/8/layout/hierarchy1"/>
    <dgm:cxn modelId="{EB8432F0-D0EC-46AA-B13E-C8804990DAE9}" type="presParOf" srcId="{FB517579-6B75-4652-95CF-96B13BE8D057}" destId="{6D098D37-5180-4A07-9D51-AF88C627AF02}" srcOrd="0" destOrd="0" presId="urn:microsoft.com/office/officeart/2005/8/layout/hierarchy1"/>
    <dgm:cxn modelId="{B728A37A-187C-4027-A5D4-08C74A70DE04}" type="presParOf" srcId="{FB517579-6B75-4652-95CF-96B13BE8D057}" destId="{5930DA51-03DD-4764-89E4-B1A0792EDFDA}" srcOrd="1" destOrd="0" presId="urn:microsoft.com/office/officeart/2005/8/layout/hierarchy1"/>
    <dgm:cxn modelId="{7C7C1E2E-CEF1-4CAB-A08B-B18F3BB9A3D7}" type="presParOf" srcId="{4DB70C9B-8FDB-4111-B73B-8E4F2D2195B9}" destId="{E9095A29-0604-40CE-B3D0-0F4B3F079BA9}" srcOrd="1" destOrd="0" presId="urn:microsoft.com/office/officeart/2005/8/layout/hierarchy1"/>
    <dgm:cxn modelId="{10B14260-3F5F-4799-8690-8A1797DD1143}" type="presParOf" srcId="{E9095A29-0604-40CE-B3D0-0F4B3F079BA9}" destId="{57DF2DF7-8BEC-4DF6-9F50-CD714278C5AF}" srcOrd="0" destOrd="0" presId="urn:microsoft.com/office/officeart/2005/8/layout/hierarchy1"/>
    <dgm:cxn modelId="{18EB2EC7-A6AA-4BE9-91E9-DB2927F4E110}" type="presParOf" srcId="{E9095A29-0604-40CE-B3D0-0F4B3F079BA9}" destId="{5DB340CC-E6E1-4FB5-BC0C-06C0893502B8}" srcOrd="1" destOrd="0" presId="urn:microsoft.com/office/officeart/2005/8/layout/hierarchy1"/>
    <dgm:cxn modelId="{C0923F79-555A-49C2-AF05-9E1B1B8A3FD2}" type="presParOf" srcId="{5DB340CC-E6E1-4FB5-BC0C-06C0893502B8}" destId="{E0ADE434-E239-4AB6-AAEF-A75C5DA497A2}" srcOrd="0" destOrd="0" presId="urn:microsoft.com/office/officeart/2005/8/layout/hierarchy1"/>
    <dgm:cxn modelId="{63D9FEAD-9D9E-4AAF-B698-DEC71E489B74}" type="presParOf" srcId="{E0ADE434-E239-4AB6-AAEF-A75C5DA497A2}" destId="{6329E8BD-963F-4487-9BD1-1A33BB75C02E}" srcOrd="0" destOrd="0" presId="urn:microsoft.com/office/officeart/2005/8/layout/hierarchy1"/>
    <dgm:cxn modelId="{663A485B-EB7D-417E-8CDD-43EC3B5D9D43}" type="presParOf" srcId="{E0ADE434-E239-4AB6-AAEF-A75C5DA497A2}" destId="{753F471B-BCB7-45E8-9A05-8CCEA77428EC}" srcOrd="1" destOrd="0" presId="urn:microsoft.com/office/officeart/2005/8/layout/hierarchy1"/>
    <dgm:cxn modelId="{0B0FE87A-23DB-4666-9C49-1F5B18C36DFF}" type="presParOf" srcId="{5DB340CC-E6E1-4FB5-BC0C-06C0893502B8}" destId="{23415F49-D19B-42F0-8506-18CD8FF7C9DE}" srcOrd="1" destOrd="0" presId="urn:microsoft.com/office/officeart/2005/8/layout/hierarchy1"/>
    <dgm:cxn modelId="{E72B215B-9A2D-464C-BC59-140F82958A65}" type="presParOf" srcId="{E9095A29-0604-40CE-B3D0-0F4B3F079BA9}" destId="{E2DBEC18-E8BF-4D85-A25E-AFAD0E073E1C}" srcOrd="2" destOrd="0" presId="urn:microsoft.com/office/officeart/2005/8/layout/hierarchy1"/>
    <dgm:cxn modelId="{7C2D3075-BF38-4FFC-9F0D-F6B0E660113B}" type="presParOf" srcId="{E9095A29-0604-40CE-B3D0-0F4B3F079BA9}" destId="{E82A1A61-05C7-41AA-B34D-F2347CDB1944}" srcOrd="3" destOrd="0" presId="urn:microsoft.com/office/officeart/2005/8/layout/hierarchy1"/>
    <dgm:cxn modelId="{8E760649-1D6D-43C4-A7AE-8C659735B659}" type="presParOf" srcId="{E82A1A61-05C7-41AA-B34D-F2347CDB1944}" destId="{7050AA99-5F96-4231-AE9F-99BAA8EBF380}" srcOrd="0" destOrd="0" presId="urn:microsoft.com/office/officeart/2005/8/layout/hierarchy1"/>
    <dgm:cxn modelId="{3DC4A420-3C30-40E4-B0C3-940B4FEA55EC}" type="presParOf" srcId="{7050AA99-5F96-4231-AE9F-99BAA8EBF380}" destId="{42DB4C7E-FAD8-4907-977B-3F62405ECB07}" srcOrd="0" destOrd="0" presId="urn:microsoft.com/office/officeart/2005/8/layout/hierarchy1"/>
    <dgm:cxn modelId="{2FE66212-C186-424E-B65E-3AF67A95AEA9}" type="presParOf" srcId="{7050AA99-5F96-4231-AE9F-99BAA8EBF380}" destId="{40A117C3-6053-4878-AA5C-253E1C378922}" srcOrd="1" destOrd="0" presId="urn:microsoft.com/office/officeart/2005/8/layout/hierarchy1"/>
    <dgm:cxn modelId="{87E6D65B-AEAB-42F5-8AD0-6BED3044F240}" type="presParOf" srcId="{E82A1A61-05C7-41AA-B34D-F2347CDB1944}" destId="{1DEFB4D3-A5F2-48CC-969E-BE6132A6FB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C117B-08DE-49B9-B8CB-0908B3C167BF}" type="doc">
      <dgm:prSet loTypeId="urn:microsoft.com/office/officeart/2005/8/layout/cycle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66FE294-5D60-46A6-BA54-9897758961C2}">
      <dgm:prSet phldrT="[Текст]"/>
      <dgm:spPr/>
      <dgm:t>
        <a:bodyPr/>
        <a:lstStyle/>
        <a:p>
          <a:r>
            <a:rPr lang="ru-RU" b="1" dirty="0" smtClean="0"/>
            <a:t>Малолетний нарушитель </a:t>
          </a:r>
          <a:endParaRPr lang="ru-RU" b="1" dirty="0"/>
        </a:p>
      </dgm:t>
    </dgm:pt>
    <dgm:pt modelId="{3FE79893-5C37-4823-8814-948032F0C332}" type="parTrans" cxnId="{1338E0E3-CBD9-4575-A1AB-FD7E86975FD3}">
      <dgm:prSet/>
      <dgm:spPr/>
      <dgm:t>
        <a:bodyPr/>
        <a:lstStyle/>
        <a:p>
          <a:endParaRPr lang="ru-RU"/>
        </a:p>
      </dgm:t>
    </dgm:pt>
    <dgm:pt modelId="{56578BF8-B56B-4765-BA4D-80191AC8909C}" type="sibTrans" cxnId="{1338E0E3-CBD9-4575-A1AB-FD7E86975FD3}">
      <dgm:prSet/>
      <dgm:spPr/>
      <dgm:t>
        <a:bodyPr/>
        <a:lstStyle/>
        <a:p>
          <a:endParaRPr lang="ru-RU"/>
        </a:p>
      </dgm:t>
    </dgm:pt>
    <dgm:pt modelId="{2641D97A-DC43-4596-9009-991012801BEE}">
      <dgm:prSet phldrT="[Текст]"/>
      <dgm:spPr/>
      <dgm:t>
        <a:bodyPr/>
        <a:lstStyle/>
        <a:p>
          <a:r>
            <a:rPr lang="ru-RU" b="1" dirty="0" smtClean="0"/>
            <a:t>Комиссия по делам несовершеннолетних  </a:t>
          </a:r>
          <a:endParaRPr lang="ru-RU" b="1" dirty="0"/>
        </a:p>
      </dgm:t>
    </dgm:pt>
    <dgm:pt modelId="{2E095FD5-FA1F-4CD4-B9B1-F102835337B5}" type="parTrans" cxnId="{7C4C094D-3131-4042-863E-34CDF6C68880}">
      <dgm:prSet/>
      <dgm:spPr/>
      <dgm:t>
        <a:bodyPr/>
        <a:lstStyle/>
        <a:p>
          <a:endParaRPr lang="ru-RU"/>
        </a:p>
      </dgm:t>
    </dgm:pt>
    <dgm:pt modelId="{226522B6-46A7-490D-A8A1-CFBF51B336EA}" type="sibTrans" cxnId="{7C4C094D-3131-4042-863E-34CDF6C68880}">
      <dgm:prSet/>
      <dgm:spPr/>
      <dgm:t>
        <a:bodyPr/>
        <a:lstStyle/>
        <a:p>
          <a:endParaRPr lang="ru-RU"/>
        </a:p>
      </dgm:t>
    </dgm:pt>
    <dgm:pt modelId="{1EDB9BE6-CF19-4A1D-81F1-7F831E91D29D}">
      <dgm:prSet phldrT="[Текст]"/>
      <dgm:spPr/>
      <dgm:t>
        <a:bodyPr/>
        <a:lstStyle/>
        <a:p>
          <a:r>
            <a:rPr lang="ru-RU" b="1" dirty="0" smtClean="0"/>
            <a:t>Постановка на учет в милицию </a:t>
          </a:r>
          <a:endParaRPr lang="ru-RU" b="1" dirty="0"/>
        </a:p>
      </dgm:t>
    </dgm:pt>
    <dgm:pt modelId="{B6FA7A53-BF77-43E7-9804-CD7A4DB833B5}" type="parTrans" cxnId="{DBBBA2C0-A5C2-4823-9E0F-2B2AE6C5FA24}">
      <dgm:prSet/>
      <dgm:spPr/>
      <dgm:t>
        <a:bodyPr/>
        <a:lstStyle/>
        <a:p>
          <a:endParaRPr lang="ru-RU"/>
        </a:p>
      </dgm:t>
    </dgm:pt>
    <dgm:pt modelId="{E727D3B1-B9C9-4E1E-A695-DEACB3FFE468}" type="sibTrans" cxnId="{DBBBA2C0-A5C2-4823-9E0F-2B2AE6C5FA24}">
      <dgm:prSet/>
      <dgm:spPr/>
      <dgm:t>
        <a:bodyPr/>
        <a:lstStyle/>
        <a:p>
          <a:endParaRPr lang="ru-RU"/>
        </a:p>
      </dgm:t>
    </dgm:pt>
    <dgm:pt modelId="{E3F7EF6D-6C60-4212-A20C-B2885E53B409}">
      <dgm:prSet phldrT="[Текст]"/>
      <dgm:spPr/>
      <dgm:t>
        <a:bodyPr/>
        <a:lstStyle/>
        <a:p>
          <a:r>
            <a:rPr lang="ru-RU" b="1" dirty="0" smtClean="0"/>
            <a:t>Штраф с родителей</a:t>
          </a:r>
          <a:endParaRPr lang="ru-RU" b="1" dirty="0"/>
        </a:p>
      </dgm:t>
    </dgm:pt>
    <dgm:pt modelId="{579B72A5-9C37-4568-9513-56AD6C696534}" type="parTrans" cxnId="{03EF8FDF-7C41-41F1-92A2-F7F3DDED6BA6}">
      <dgm:prSet/>
      <dgm:spPr/>
      <dgm:t>
        <a:bodyPr/>
        <a:lstStyle/>
        <a:p>
          <a:endParaRPr lang="ru-RU"/>
        </a:p>
      </dgm:t>
    </dgm:pt>
    <dgm:pt modelId="{F3197107-2C06-4C5F-9BAB-85EA96714761}" type="sibTrans" cxnId="{03EF8FDF-7C41-41F1-92A2-F7F3DDED6BA6}">
      <dgm:prSet/>
      <dgm:spPr/>
      <dgm:t>
        <a:bodyPr/>
        <a:lstStyle/>
        <a:p>
          <a:endParaRPr lang="ru-RU"/>
        </a:p>
      </dgm:t>
    </dgm:pt>
    <dgm:pt modelId="{6140BC13-F962-40BF-8B2B-E454FC9FDC19}">
      <dgm:prSet phldrT="[Текст]"/>
      <dgm:spPr/>
      <dgm:t>
        <a:bodyPr/>
        <a:lstStyle/>
        <a:p>
          <a:r>
            <a:rPr lang="ru-RU" b="1" dirty="0" smtClean="0"/>
            <a:t>Специальное воспитательно-трудовое учреждение закрытого </a:t>
          </a:r>
          <a:r>
            <a:rPr lang="ru-RU" b="1" dirty="0" smtClean="0"/>
            <a:t>типа</a:t>
          </a:r>
        </a:p>
        <a:p>
          <a:r>
            <a:rPr lang="ru-RU" b="1" i="1" dirty="0" smtClean="0"/>
            <a:t>(при повторении</a:t>
          </a:r>
        </a:p>
        <a:p>
          <a:r>
            <a:rPr lang="ru-RU" b="1" i="1" dirty="0" smtClean="0"/>
            <a:t>нарушений)</a:t>
          </a:r>
          <a:endParaRPr lang="ru-RU" b="1" i="1" dirty="0"/>
        </a:p>
      </dgm:t>
    </dgm:pt>
    <dgm:pt modelId="{EDD2C6E5-1EE9-4F3F-BCC9-58E0D8720DAD}" type="parTrans" cxnId="{65DC14B4-08B5-4584-8E7F-9F8FE98EDDFD}">
      <dgm:prSet/>
      <dgm:spPr/>
      <dgm:t>
        <a:bodyPr/>
        <a:lstStyle/>
        <a:p>
          <a:endParaRPr lang="ru-RU"/>
        </a:p>
      </dgm:t>
    </dgm:pt>
    <dgm:pt modelId="{D1B01272-7767-47C4-8B61-53EABBF7329A}" type="sibTrans" cxnId="{65DC14B4-08B5-4584-8E7F-9F8FE98EDDFD}">
      <dgm:prSet/>
      <dgm:spPr/>
      <dgm:t>
        <a:bodyPr/>
        <a:lstStyle/>
        <a:p>
          <a:endParaRPr lang="ru-RU"/>
        </a:p>
      </dgm:t>
    </dgm:pt>
    <dgm:pt modelId="{AD948614-7C3C-4D97-AC34-13EB1D075B1E}" type="pres">
      <dgm:prSet presAssocID="{4E0C117B-08DE-49B9-B8CB-0908B3C167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14214-628F-487E-A35A-7D01D739C9F3}" type="pres">
      <dgm:prSet presAssocID="{866FE294-5D60-46A6-BA54-9897758961C2}" presName="node" presStyleLbl="node1" presStyleIdx="0" presStyleCnt="5" custScaleX="122180" custScaleY="127028" custRadScaleRad="88946" custRadScaleInc="-5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D0A6C-E0C9-4275-9F3F-460E16474B75}" type="pres">
      <dgm:prSet presAssocID="{866FE294-5D60-46A6-BA54-9897758961C2}" presName="spNode" presStyleCnt="0"/>
      <dgm:spPr/>
    </dgm:pt>
    <dgm:pt modelId="{6011E80E-746B-4196-A28C-0D2E304A2A32}" type="pres">
      <dgm:prSet presAssocID="{56578BF8-B56B-4765-BA4D-80191AC8909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F98849B-2C96-401A-B2A4-F1A253D33477}" type="pres">
      <dgm:prSet presAssocID="{2641D97A-DC43-4596-9009-991012801BEE}" presName="node" presStyleLbl="node1" presStyleIdx="1" presStyleCnt="5" custScaleX="118342" custScaleY="121196" custRadScaleRad="98456" custRadScaleInc="14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27995-68CF-4EF7-AA16-63FCE2868051}" type="pres">
      <dgm:prSet presAssocID="{2641D97A-DC43-4596-9009-991012801BEE}" presName="spNode" presStyleCnt="0"/>
      <dgm:spPr/>
    </dgm:pt>
    <dgm:pt modelId="{E260CD76-FD53-45EA-A2A1-0133A2B213B5}" type="pres">
      <dgm:prSet presAssocID="{226522B6-46A7-490D-A8A1-CFBF51B336E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7664BA2-0844-4E5C-9C22-98E4074BB8EF}" type="pres">
      <dgm:prSet presAssocID="{1EDB9BE6-CF19-4A1D-81F1-7F831E91D29D}" presName="node" presStyleLbl="node1" presStyleIdx="2" presStyleCnt="5" custScaleX="108597" custScaleY="136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DB8CD-4AF1-46FE-B156-45BE3F4A3E31}" type="pres">
      <dgm:prSet presAssocID="{1EDB9BE6-CF19-4A1D-81F1-7F831E91D29D}" presName="spNode" presStyleCnt="0"/>
      <dgm:spPr/>
    </dgm:pt>
    <dgm:pt modelId="{72701E28-0056-44C8-9A89-3BCC88FD44FE}" type="pres">
      <dgm:prSet presAssocID="{E727D3B1-B9C9-4E1E-A695-DEACB3FFE46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23BD6B8-9260-44BA-B20D-043C4D0D364C}" type="pres">
      <dgm:prSet presAssocID="{E3F7EF6D-6C60-4212-A20C-B2885E53B409}" presName="node" presStyleLbl="node1" presStyleIdx="3" presStyleCnt="5" custScaleX="110781" custScaleY="135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24687-F0F2-449A-9027-8E44507E615C}" type="pres">
      <dgm:prSet presAssocID="{E3F7EF6D-6C60-4212-A20C-B2885E53B409}" presName="spNode" presStyleCnt="0"/>
      <dgm:spPr/>
    </dgm:pt>
    <dgm:pt modelId="{5E6608F3-B354-4A7F-BB36-8D91A977C98F}" type="pres">
      <dgm:prSet presAssocID="{F3197107-2C06-4C5F-9BAB-85EA9671476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5338B77-0E38-43C0-B8A6-739AC235BE4C}" type="pres">
      <dgm:prSet presAssocID="{6140BC13-F962-40BF-8B2B-E454FC9FDC19}" presName="node" presStyleLbl="node1" presStyleIdx="4" presStyleCnt="5" custScaleX="124452" custScaleY="121196" custRadScaleRad="96989" custRadScaleInc="-13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2725F-79F3-4838-B9FE-42D12C9EF8E1}" type="pres">
      <dgm:prSet presAssocID="{6140BC13-F962-40BF-8B2B-E454FC9FDC19}" presName="spNode" presStyleCnt="0"/>
      <dgm:spPr/>
    </dgm:pt>
    <dgm:pt modelId="{21DFEB2C-EE56-47E6-AF59-28471FE4C988}" type="pres">
      <dgm:prSet presAssocID="{D1B01272-7767-47C4-8B61-53EABBF7329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6CD8866-1E12-4F9A-9D6B-3366E6F75794}" type="presOf" srcId="{4E0C117B-08DE-49B9-B8CB-0908B3C167BF}" destId="{AD948614-7C3C-4D97-AC34-13EB1D075B1E}" srcOrd="0" destOrd="0" presId="urn:microsoft.com/office/officeart/2005/8/layout/cycle5"/>
    <dgm:cxn modelId="{1B54247F-5858-4F66-984A-5D058208FD39}" type="presOf" srcId="{56578BF8-B56B-4765-BA4D-80191AC8909C}" destId="{6011E80E-746B-4196-A28C-0D2E304A2A32}" srcOrd="0" destOrd="0" presId="urn:microsoft.com/office/officeart/2005/8/layout/cycle5"/>
    <dgm:cxn modelId="{03EF8FDF-7C41-41F1-92A2-F7F3DDED6BA6}" srcId="{4E0C117B-08DE-49B9-B8CB-0908B3C167BF}" destId="{E3F7EF6D-6C60-4212-A20C-B2885E53B409}" srcOrd="3" destOrd="0" parTransId="{579B72A5-9C37-4568-9513-56AD6C696534}" sibTransId="{F3197107-2C06-4C5F-9BAB-85EA96714761}"/>
    <dgm:cxn modelId="{0C5961A0-277A-42D3-9AE7-8AE43DC3F493}" type="presOf" srcId="{1EDB9BE6-CF19-4A1D-81F1-7F831E91D29D}" destId="{27664BA2-0844-4E5C-9C22-98E4074BB8EF}" srcOrd="0" destOrd="0" presId="urn:microsoft.com/office/officeart/2005/8/layout/cycle5"/>
    <dgm:cxn modelId="{7C4C094D-3131-4042-863E-34CDF6C68880}" srcId="{4E0C117B-08DE-49B9-B8CB-0908B3C167BF}" destId="{2641D97A-DC43-4596-9009-991012801BEE}" srcOrd="1" destOrd="0" parTransId="{2E095FD5-FA1F-4CD4-B9B1-F102835337B5}" sibTransId="{226522B6-46A7-490D-A8A1-CFBF51B336EA}"/>
    <dgm:cxn modelId="{7B5DD81D-DC39-4C86-8F81-F12AE3578FB0}" type="presOf" srcId="{E3F7EF6D-6C60-4212-A20C-B2885E53B409}" destId="{623BD6B8-9260-44BA-B20D-043C4D0D364C}" srcOrd="0" destOrd="0" presId="urn:microsoft.com/office/officeart/2005/8/layout/cycle5"/>
    <dgm:cxn modelId="{06819FA9-6F1C-458E-BFB7-237C512C00B5}" type="presOf" srcId="{6140BC13-F962-40BF-8B2B-E454FC9FDC19}" destId="{A5338B77-0E38-43C0-B8A6-739AC235BE4C}" srcOrd="0" destOrd="0" presId="urn:microsoft.com/office/officeart/2005/8/layout/cycle5"/>
    <dgm:cxn modelId="{57F50024-6F9F-40E5-AA16-C2FFCA68EA4C}" type="presOf" srcId="{E727D3B1-B9C9-4E1E-A695-DEACB3FFE468}" destId="{72701E28-0056-44C8-9A89-3BCC88FD44FE}" srcOrd="0" destOrd="0" presId="urn:microsoft.com/office/officeart/2005/8/layout/cycle5"/>
    <dgm:cxn modelId="{D0192F59-27F9-452D-9F7E-923E0DFF3BF1}" type="presOf" srcId="{226522B6-46A7-490D-A8A1-CFBF51B336EA}" destId="{E260CD76-FD53-45EA-A2A1-0133A2B213B5}" srcOrd="0" destOrd="0" presId="urn:microsoft.com/office/officeart/2005/8/layout/cycle5"/>
    <dgm:cxn modelId="{1338E0E3-CBD9-4575-A1AB-FD7E86975FD3}" srcId="{4E0C117B-08DE-49B9-B8CB-0908B3C167BF}" destId="{866FE294-5D60-46A6-BA54-9897758961C2}" srcOrd="0" destOrd="0" parTransId="{3FE79893-5C37-4823-8814-948032F0C332}" sibTransId="{56578BF8-B56B-4765-BA4D-80191AC8909C}"/>
    <dgm:cxn modelId="{DBBBA2C0-A5C2-4823-9E0F-2B2AE6C5FA24}" srcId="{4E0C117B-08DE-49B9-B8CB-0908B3C167BF}" destId="{1EDB9BE6-CF19-4A1D-81F1-7F831E91D29D}" srcOrd="2" destOrd="0" parTransId="{B6FA7A53-BF77-43E7-9804-CD7A4DB833B5}" sibTransId="{E727D3B1-B9C9-4E1E-A695-DEACB3FFE468}"/>
    <dgm:cxn modelId="{832D2267-BAA4-4DA2-9F4B-C685C85EDBAF}" type="presOf" srcId="{866FE294-5D60-46A6-BA54-9897758961C2}" destId="{4CE14214-628F-487E-A35A-7D01D739C9F3}" srcOrd="0" destOrd="0" presId="urn:microsoft.com/office/officeart/2005/8/layout/cycle5"/>
    <dgm:cxn modelId="{233C8856-B5A5-4BED-AD27-F9C95A300D36}" type="presOf" srcId="{F3197107-2C06-4C5F-9BAB-85EA96714761}" destId="{5E6608F3-B354-4A7F-BB36-8D91A977C98F}" srcOrd="0" destOrd="0" presId="urn:microsoft.com/office/officeart/2005/8/layout/cycle5"/>
    <dgm:cxn modelId="{764E0F0B-0E85-4DB5-A614-3E7E34206EE9}" type="presOf" srcId="{2641D97A-DC43-4596-9009-991012801BEE}" destId="{DF98849B-2C96-401A-B2A4-F1A253D33477}" srcOrd="0" destOrd="0" presId="urn:microsoft.com/office/officeart/2005/8/layout/cycle5"/>
    <dgm:cxn modelId="{65DC14B4-08B5-4584-8E7F-9F8FE98EDDFD}" srcId="{4E0C117B-08DE-49B9-B8CB-0908B3C167BF}" destId="{6140BC13-F962-40BF-8B2B-E454FC9FDC19}" srcOrd="4" destOrd="0" parTransId="{EDD2C6E5-1EE9-4F3F-BCC9-58E0D8720DAD}" sibTransId="{D1B01272-7767-47C4-8B61-53EABBF7329A}"/>
    <dgm:cxn modelId="{E101FDED-5605-4ADA-97C7-50EC4709343C}" type="presOf" srcId="{D1B01272-7767-47C4-8B61-53EABBF7329A}" destId="{21DFEB2C-EE56-47E6-AF59-28471FE4C988}" srcOrd="0" destOrd="0" presId="urn:microsoft.com/office/officeart/2005/8/layout/cycle5"/>
    <dgm:cxn modelId="{648BFF43-B8C3-462B-9185-445F36E6DC35}" type="presParOf" srcId="{AD948614-7C3C-4D97-AC34-13EB1D075B1E}" destId="{4CE14214-628F-487E-A35A-7D01D739C9F3}" srcOrd="0" destOrd="0" presId="urn:microsoft.com/office/officeart/2005/8/layout/cycle5"/>
    <dgm:cxn modelId="{FAE44E27-4202-4618-A5BE-900D7A5CF524}" type="presParOf" srcId="{AD948614-7C3C-4D97-AC34-13EB1D075B1E}" destId="{C75D0A6C-E0C9-4275-9F3F-460E16474B75}" srcOrd="1" destOrd="0" presId="urn:microsoft.com/office/officeart/2005/8/layout/cycle5"/>
    <dgm:cxn modelId="{0706EE60-DF80-4C07-B20F-5BF71E7D56D2}" type="presParOf" srcId="{AD948614-7C3C-4D97-AC34-13EB1D075B1E}" destId="{6011E80E-746B-4196-A28C-0D2E304A2A32}" srcOrd="2" destOrd="0" presId="urn:microsoft.com/office/officeart/2005/8/layout/cycle5"/>
    <dgm:cxn modelId="{51ED7D9B-4ED9-4E90-BCEC-3FDF05B99FC8}" type="presParOf" srcId="{AD948614-7C3C-4D97-AC34-13EB1D075B1E}" destId="{DF98849B-2C96-401A-B2A4-F1A253D33477}" srcOrd="3" destOrd="0" presId="urn:microsoft.com/office/officeart/2005/8/layout/cycle5"/>
    <dgm:cxn modelId="{22C0A7A3-71C9-498E-90F9-BCEABCF2E4F0}" type="presParOf" srcId="{AD948614-7C3C-4D97-AC34-13EB1D075B1E}" destId="{C8727995-68CF-4EF7-AA16-63FCE2868051}" srcOrd="4" destOrd="0" presId="urn:microsoft.com/office/officeart/2005/8/layout/cycle5"/>
    <dgm:cxn modelId="{BFDAF309-9541-4F1A-8A63-D94CE331DE40}" type="presParOf" srcId="{AD948614-7C3C-4D97-AC34-13EB1D075B1E}" destId="{E260CD76-FD53-45EA-A2A1-0133A2B213B5}" srcOrd="5" destOrd="0" presId="urn:microsoft.com/office/officeart/2005/8/layout/cycle5"/>
    <dgm:cxn modelId="{B1C767A4-7AEA-4C15-B0DD-CE423E8A288B}" type="presParOf" srcId="{AD948614-7C3C-4D97-AC34-13EB1D075B1E}" destId="{27664BA2-0844-4E5C-9C22-98E4074BB8EF}" srcOrd="6" destOrd="0" presId="urn:microsoft.com/office/officeart/2005/8/layout/cycle5"/>
    <dgm:cxn modelId="{01BED45B-F602-443A-BC2F-DBF38F69572E}" type="presParOf" srcId="{AD948614-7C3C-4D97-AC34-13EB1D075B1E}" destId="{EB1DB8CD-4AF1-46FE-B156-45BE3F4A3E31}" srcOrd="7" destOrd="0" presId="urn:microsoft.com/office/officeart/2005/8/layout/cycle5"/>
    <dgm:cxn modelId="{0508B209-E87C-4C48-A977-86E2C3D34171}" type="presParOf" srcId="{AD948614-7C3C-4D97-AC34-13EB1D075B1E}" destId="{72701E28-0056-44C8-9A89-3BCC88FD44FE}" srcOrd="8" destOrd="0" presId="urn:microsoft.com/office/officeart/2005/8/layout/cycle5"/>
    <dgm:cxn modelId="{080637E6-5A82-48DB-AA3B-5BB474E73631}" type="presParOf" srcId="{AD948614-7C3C-4D97-AC34-13EB1D075B1E}" destId="{623BD6B8-9260-44BA-B20D-043C4D0D364C}" srcOrd="9" destOrd="0" presId="urn:microsoft.com/office/officeart/2005/8/layout/cycle5"/>
    <dgm:cxn modelId="{76C43532-9A4C-44E8-A016-46C3D941E79F}" type="presParOf" srcId="{AD948614-7C3C-4D97-AC34-13EB1D075B1E}" destId="{6BB24687-F0F2-449A-9027-8E44507E615C}" srcOrd="10" destOrd="0" presId="urn:microsoft.com/office/officeart/2005/8/layout/cycle5"/>
    <dgm:cxn modelId="{0BE39A8A-EF4A-4C1A-AD6E-2D44ACDCB75B}" type="presParOf" srcId="{AD948614-7C3C-4D97-AC34-13EB1D075B1E}" destId="{5E6608F3-B354-4A7F-BB36-8D91A977C98F}" srcOrd="11" destOrd="0" presId="urn:microsoft.com/office/officeart/2005/8/layout/cycle5"/>
    <dgm:cxn modelId="{61093F0C-D3A3-4A26-B3B3-1D1E94545979}" type="presParOf" srcId="{AD948614-7C3C-4D97-AC34-13EB1D075B1E}" destId="{A5338B77-0E38-43C0-B8A6-739AC235BE4C}" srcOrd="12" destOrd="0" presId="urn:microsoft.com/office/officeart/2005/8/layout/cycle5"/>
    <dgm:cxn modelId="{64B51801-90BE-4938-892F-3DEF84DF8E36}" type="presParOf" srcId="{AD948614-7C3C-4D97-AC34-13EB1D075B1E}" destId="{66C2725F-79F3-4838-B9FE-42D12C9EF8E1}" srcOrd="13" destOrd="0" presId="urn:microsoft.com/office/officeart/2005/8/layout/cycle5"/>
    <dgm:cxn modelId="{3E529838-5938-4139-A169-F37FFB9C2AAC}" type="presParOf" srcId="{AD948614-7C3C-4D97-AC34-13EB1D075B1E}" destId="{21DFEB2C-EE56-47E6-AF59-28471FE4C98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BEC18-E8BF-4D85-A25E-AFAD0E073E1C}">
      <dsp:nvSpPr>
        <dsp:cNvPr id="0" name=""/>
        <dsp:cNvSpPr/>
      </dsp:nvSpPr>
      <dsp:spPr>
        <a:xfrm>
          <a:off x="3905572" y="1005532"/>
          <a:ext cx="2048288" cy="974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297"/>
              </a:lnTo>
              <a:lnTo>
                <a:pt x="2048288" y="664297"/>
              </a:lnTo>
              <a:lnTo>
                <a:pt x="2048288" y="97479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F2DF7-8BEC-4DF6-9F50-CD714278C5AF}">
      <dsp:nvSpPr>
        <dsp:cNvPr id="0" name=""/>
        <dsp:cNvSpPr/>
      </dsp:nvSpPr>
      <dsp:spPr>
        <a:xfrm>
          <a:off x="1879507" y="1005532"/>
          <a:ext cx="2026065" cy="944938"/>
        </a:xfrm>
        <a:custGeom>
          <a:avLst/>
          <a:gdLst/>
          <a:ahLst/>
          <a:cxnLst/>
          <a:rect l="0" t="0" r="0" b="0"/>
          <a:pathLst>
            <a:path>
              <a:moveTo>
                <a:pt x="2026065" y="0"/>
              </a:moveTo>
              <a:lnTo>
                <a:pt x="2026065" y="634436"/>
              </a:lnTo>
              <a:lnTo>
                <a:pt x="0" y="634436"/>
              </a:lnTo>
              <a:lnTo>
                <a:pt x="0" y="944938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98D37-5180-4A07-9D51-AF88C627AF02}">
      <dsp:nvSpPr>
        <dsp:cNvPr id="0" name=""/>
        <dsp:cNvSpPr/>
      </dsp:nvSpPr>
      <dsp:spPr>
        <a:xfrm>
          <a:off x="2824920" y="2011"/>
          <a:ext cx="2161305" cy="1003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0DA51-03DD-4764-89E4-B1A0792EDFDA}">
      <dsp:nvSpPr>
        <dsp:cNvPr id="0" name=""/>
        <dsp:cNvSpPr/>
      </dsp:nvSpPr>
      <dsp:spPr>
        <a:xfrm>
          <a:off x="3197336" y="355807"/>
          <a:ext cx="2161305" cy="1003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Нарушения</a:t>
          </a:r>
          <a:endParaRPr lang="ru-RU" sz="2500" kern="1200" dirty="0"/>
        </a:p>
      </dsp:txBody>
      <dsp:txXfrm>
        <a:off x="3226728" y="385199"/>
        <a:ext cx="2102521" cy="944736"/>
      </dsp:txXfrm>
    </dsp:sp>
    <dsp:sp modelId="{6329E8BD-963F-4487-9BD1-1A33BB75C02E}">
      <dsp:nvSpPr>
        <dsp:cNvPr id="0" name=""/>
        <dsp:cNvSpPr/>
      </dsp:nvSpPr>
      <dsp:spPr>
        <a:xfrm>
          <a:off x="203635" y="1950470"/>
          <a:ext cx="3351744" cy="2128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F471B-BCB7-45E8-9A05-8CCEA77428EC}">
      <dsp:nvSpPr>
        <dsp:cNvPr id="0" name=""/>
        <dsp:cNvSpPr/>
      </dsp:nvSpPr>
      <dsp:spPr>
        <a:xfrm>
          <a:off x="576051" y="2304265"/>
          <a:ext cx="3351744" cy="212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638388" y="2366602"/>
        <a:ext cx="3227070" cy="2003683"/>
      </dsp:txXfrm>
    </dsp:sp>
    <dsp:sp modelId="{42DB4C7E-FAD8-4907-977B-3F62405ECB07}">
      <dsp:nvSpPr>
        <dsp:cNvPr id="0" name=""/>
        <dsp:cNvSpPr/>
      </dsp:nvSpPr>
      <dsp:spPr>
        <a:xfrm>
          <a:off x="4277989" y="1980331"/>
          <a:ext cx="3351744" cy="2128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17C3-6053-4878-AA5C-253E1C378922}">
      <dsp:nvSpPr>
        <dsp:cNvPr id="0" name=""/>
        <dsp:cNvSpPr/>
      </dsp:nvSpPr>
      <dsp:spPr>
        <a:xfrm>
          <a:off x="4650405" y="2334126"/>
          <a:ext cx="3351744" cy="212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4712742" y="2396463"/>
        <a:ext cx="3227070" cy="2003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14214-628F-487E-A35A-7D01D739C9F3}">
      <dsp:nvSpPr>
        <dsp:cNvPr id="0" name=""/>
        <dsp:cNvSpPr/>
      </dsp:nvSpPr>
      <dsp:spPr>
        <a:xfrm>
          <a:off x="3063857" y="118370"/>
          <a:ext cx="2265547" cy="15310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Малолетний нарушитель </a:t>
          </a:r>
          <a:endParaRPr lang="ru-RU" sz="1200" b="1" kern="1200" dirty="0"/>
        </a:p>
      </dsp:txBody>
      <dsp:txXfrm>
        <a:off x="3138596" y="193109"/>
        <a:ext cx="2116069" cy="1381559"/>
      </dsp:txXfrm>
    </dsp:sp>
    <dsp:sp modelId="{6011E80E-746B-4196-A28C-0D2E304A2A32}">
      <dsp:nvSpPr>
        <dsp:cNvPr id="0" name=""/>
        <dsp:cNvSpPr/>
      </dsp:nvSpPr>
      <dsp:spPr>
        <a:xfrm>
          <a:off x="2162469" y="1056101"/>
          <a:ext cx="4812231" cy="4812231"/>
        </a:xfrm>
        <a:custGeom>
          <a:avLst/>
          <a:gdLst/>
          <a:ahLst/>
          <a:cxnLst/>
          <a:rect l="0" t="0" r="0" b="0"/>
          <a:pathLst>
            <a:path>
              <a:moveTo>
                <a:pt x="3358212" y="196386"/>
              </a:moveTo>
              <a:arcTo wR="2406115" hR="2406115" stAng="17598573" swAng="88896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8849B-2C96-401A-B2A4-F1A253D33477}">
      <dsp:nvSpPr>
        <dsp:cNvPr id="0" name=""/>
        <dsp:cNvSpPr/>
      </dsp:nvSpPr>
      <dsp:spPr>
        <a:xfrm>
          <a:off x="5440107" y="1702546"/>
          <a:ext cx="2194380" cy="1460746"/>
        </a:xfrm>
        <a:prstGeom prst="roundRect">
          <a:avLst/>
        </a:prstGeom>
        <a:gradFill rotWithShape="0">
          <a:gsLst>
            <a:gs pos="0">
              <a:schemeClr val="accent5">
                <a:hueOff val="-3504825"/>
                <a:satOff val="5153"/>
                <a:lumOff val="4412"/>
                <a:alphaOff val="0"/>
                <a:tint val="65000"/>
                <a:satMod val="270000"/>
              </a:schemeClr>
            </a:gs>
            <a:gs pos="25000">
              <a:schemeClr val="accent5">
                <a:hueOff val="-3504825"/>
                <a:satOff val="5153"/>
                <a:lumOff val="4412"/>
                <a:alphaOff val="0"/>
                <a:tint val="60000"/>
                <a:satMod val="300000"/>
              </a:schemeClr>
            </a:gs>
            <a:gs pos="100000">
              <a:schemeClr val="accent5">
                <a:hueOff val="-3504825"/>
                <a:satOff val="5153"/>
                <a:lumOff val="441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Комиссия по делам несовершеннолетних  </a:t>
          </a:r>
          <a:endParaRPr lang="ru-RU" sz="1200" b="1" kern="1200" dirty="0"/>
        </a:p>
      </dsp:txBody>
      <dsp:txXfrm>
        <a:off x="5511415" y="1773854"/>
        <a:ext cx="2051764" cy="1318130"/>
      </dsp:txXfrm>
    </dsp:sp>
    <dsp:sp modelId="{E260CD76-FD53-45EA-A2A1-0133A2B213B5}">
      <dsp:nvSpPr>
        <dsp:cNvPr id="0" name=""/>
        <dsp:cNvSpPr/>
      </dsp:nvSpPr>
      <dsp:spPr>
        <a:xfrm>
          <a:off x="1796480" y="697645"/>
          <a:ext cx="4812231" cy="4812231"/>
        </a:xfrm>
        <a:custGeom>
          <a:avLst/>
          <a:gdLst/>
          <a:ahLst/>
          <a:cxnLst/>
          <a:rect l="0" t="0" r="0" b="0"/>
          <a:pathLst>
            <a:path>
              <a:moveTo>
                <a:pt x="4797952" y="2667853"/>
              </a:moveTo>
              <a:arcTo wR="2406115" hR="2406115" stAng="374700" swAng="879835"/>
            </a:path>
          </a:pathLst>
        </a:custGeom>
        <a:noFill/>
        <a:ln w="9525" cap="flat" cmpd="sng" algn="ctr">
          <a:solidFill>
            <a:schemeClr val="accent5">
              <a:hueOff val="-3504825"/>
              <a:satOff val="5153"/>
              <a:lumOff val="4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64BA2-0844-4E5C-9C22-98E4074BB8EF}">
      <dsp:nvSpPr>
        <dsp:cNvPr id="0" name=""/>
        <dsp:cNvSpPr/>
      </dsp:nvSpPr>
      <dsp:spPr>
        <a:xfrm>
          <a:off x="4650574" y="4148564"/>
          <a:ext cx="2013682" cy="1643104"/>
        </a:xfrm>
        <a:prstGeom prst="roundRect">
          <a:avLst/>
        </a:prstGeom>
        <a:gradFill rotWithShape="0">
          <a:gsLst>
            <a:gs pos="0">
              <a:schemeClr val="accent5">
                <a:hueOff val="-7009649"/>
                <a:satOff val="10306"/>
                <a:lumOff val="8824"/>
                <a:alphaOff val="0"/>
                <a:tint val="65000"/>
                <a:satMod val="270000"/>
              </a:schemeClr>
            </a:gs>
            <a:gs pos="25000">
              <a:schemeClr val="accent5">
                <a:hueOff val="-7009649"/>
                <a:satOff val="10306"/>
                <a:lumOff val="8824"/>
                <a:alphaOff val="0"/>
                <a:tint val="60000"/>
                <a:satMod val="300000"/>
              </a:schemeClr>
            </a:gs>
            <a:gs pos="100000">
              <a:schemeClr val="accent5">
                <a:hueOff val="-7009649"/>
                <a:satOff val="10306"/>
                <a:lumOff val="8824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Постановка на учет в милицию </a:t>
          </a:r>
          <a:endParaRPr lang="ru-RU" sz="1200" b="1" kern="1200" dirty="0"/>
        </a:p>
      </dsp:txBody>
      <dsp:txXfrm>
        <a:off x="4730784" y="4228774"/>
        <a:ext cx="1853262" cy="1482684"/>
      </dsp:txXfrm>
    </dsp:sp>
    <dsp:sp modelId="{72701E28-0056-44C8-9A89-3BCC88FD44FE}">
      <dsp:nvSpPr>
        <dsp:cNvPr id="0" name=""/>
        <dsp:cNvSpPr/>
      </dsp:nvSpPr>
      <dsp:spPr>
        <a:xfrm>
          <a:off x="1837020" y="617412"/>
          <a:ext cx="4812231" cy="4812231"/>
        </a:xfrm>
        <a:custGeom>
          <a:avLst/>
          <a:gdLst/>
          <a:ahLst/>
          <a:cxnLst/>
          <a:rect l="0" t="0" r="0" b="0"/>
          <a:pathLst>
            <a:path>
              <a:moveTo>
                <a:pt x="2656147" y="4799204"/>
              </a:moveTo>
              <a:arcTo wR="2406115" hR="2406115" stAng="5042120" swAng="686427"/>
            </a:path>
          </a:pathLst>
        </a:custGeom>
        <a:noFill/>
        <a:ln w="9525" cap="flat" cmpd="sng" algn="ctr">
          <a:solidFill>
            <a:schemeClr val="accent5">
              <a:hueOff val="-7009649"/>
              <a:satOff val="10306"/>
              <a:lumOff val="8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BD6B8-9260-44BA-B20D-043C4D0D364C}">
      <dsp:nvSpPr>
        <dsp:cNvPr id="0" name=""/>
        <dsp:cNvSpPr/>
      </dsp:nvSpPr>
      <dsp:spPr>
        <a:xfrm>
          <a:off x="1801767" y="4153065"/>
          <a:ext cx="2054179" cy="1634100"/>
        </a:xfrm>
        <a:prstGeom prst="roundRect">
          <a:avLst/>
        </a:prstGeom>
        <a:gradFill rotWithShape="0">
          <a:gsLst>
            <a:gs pos="0">
              <a:schemeClr val="accent5">
                <a:hueOff val="-10514474"/>
                <a:satOff val="15460"/>
                <a:lumOff val="13235"/>
                <a:alphaOff val="0"/>
                <a:tint val="65000"/>
                <a:satMod val="270000"/>
              </a:schemeClr>
            </a:gs>
            <a:gs pos="25000">
              <a:schemeClr val="accent5">
                <a:hueOff val="-10514474"/>
                <a:satOff val="15460"/>
                <a:lumOff val="13235"/>
                <a:alphaOff val="0"/>
                <a:tint val="60000"/>
                <a:satMod val="300000"/>
              </a:schemeClr>
            </a:gs>
            <a:gs pos="100000">
              <a:schemeClr val="accent5">
                <a:hueOff val="-10514474"/>
                <a:satOff val="15460"/>
                <a:lumOff val="13235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Штраф с родителей</a:t>
          </a:r>
          <a:endParaRPr lang="ru-RU" sz="1200" b="1" kern="1200" dirty="0"/>
        </a:p>
      </dsp:txBody>
      <dsp:txXfrm>
        <a:off x="1881537" y="4232835"/>
        <a:ext cx="1894639" cy="1474560"/>
      </dsp:txXfrm>
    </dsp:sp>
    <dsp:sp modelId="{5E6608F3-B354-4A7F-BB36-8D91A977C98F}">
      <dsp:nvSpPr>
        <dsp:cNvPr id="0" name=""/>
        <dsp:cNvSpPr/>
      </dsp:nvSpPr>
      <dsp:spPr>
        <a:xfrm>
          <a:off x="1913591" y="775022"/>
          <a:ext cx="4812231" cy="4812231"/>
        </a:xfrm>
        <a:custGeom>
          <a:avLst/>
          <a:gdLst/>
          <a:ahLst/>
          <a:cxnLst/>
          <a:rect l="0" t="0" r="0" b="0"/>
          <a:pathLst>
            <a:path>
              <a:moveTo>
                <a:pt x="131237" y="3189902"/>
              </a:moveTo>
              <a:arcTo wR="2406115" hR="2406115" stAng="9659346" swAng="877331"/>
            </a:path>
          </a:pathLst>
        </a:custGeom>
        <a:noFill/>
        <a:ln w="9525" cap="flat" cmpd="sng" algn="ctr">
          <a:solidFill>
            <a:schemeClr val="accent5">
              <a:hueOff val="-10514474"/>
              <a:satOff val="15460"/>
              <a:lumOff val="13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8B77-0E38-43C0-B8A6-739AC235BE4C}">
      <dsp:nvSpPr>
        <dsp:cNvPr id="0" name=""/>
        <dsp:cNvSpPr/>
      </dsp:nvSpPr>
      <dsp:spPr>
        <a:xfrm>
          <a:off x="831605" y="1702537"/>
          <a:ext cx="2307676" cy="1460746"/>
        </a:xfrm>
        <a:prstGeom prst="round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tint val="65000"/>
                <a:satMod val="270000"/>
              </a:schemeClr>
            </a:gs>
            <a:gs pos="25000">
              <a:schemeClr val="accent5">
                <a:hueOff val="-14019298"/>
                <a:satOff val="20613"/>
                <a:lumOff val="17647"/>
                <a:alphaOff val="0"/>
                <a:tint val="60000"/>
                <a:satMod val="30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Специальное воспитательно-трудовое учреждение закрытого </a:t>
          </a:r>
          <a:r>
            <a:rPr lang="ru-RU" sz="1200" b="1" kern="1200" dirty="0" smtClean="0"/>
            <a:t>типа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(при повторении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нарушений)</a:t>
          </a:r>
          <a:endParaRPr lang="ru-RU" sz="1200" b="1" i="1" kern="1200" dirty="0"/>
        </a:p>
      </dsp:txBody>
      <dsp:txXfrm>
        <a:off x="902913" y="1773845"/>
        <a:ext cx="2165060" cy="1318130"/>
      </dsp:txXfrm>
    </dsp:sp>
    <dsp:sp modelId="{21DFEB2C-EE56-47E6-AF59-28471FE4C988}">
      <dsp:nvSpPr>
        <dsp:cNvPr id="0" name=""/>
        <dsp:cNvSpPr/>
      </dsp:nvSpPr>
      <dsp:spPr>
        <a:xfrm>
          <a:off x="1538570" y="1070582"/>
          <a:ext cx="4812231" cy="4812231"/>
        </a:xfrm>
        <a:custGeom>
          <a:avLst/>
          <a:gdLst/>
          <a:ahLst/>
          <a:cxnLst/>
          <a:rect l="0" t="0" r="0" b="0"/>
          <a:pathLst>
            <a:path>
              <a:moveTo>
                <a:pt x="914424" y="518193"/>
              </a:moveTo>
              <a:arcTo wR="2406115" hR="2406115" stAng="13901215" swAng="759524"/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24BF-0D26-4CA5-9503-79895966C11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D8CA3-A128-44E0-817B-CC6CCBA7C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4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7CD45-43C2-43ED-B05B-4F448B27260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2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7CD45-43C2-43ED-B05B-4F448B27260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7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7CD45-43C2-43ED-B05B-4F448B27260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2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7CD45-43C2-43ED-B05B-4F448B27260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56665-C37B-4F91-AACA-18E9F94B4B56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D215C-57A6-4D82-9840-AFD9AC9C7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8366-6827-4D5D-A172-BB614DEE25CC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1064-604E-4EAF-ABFD-BE8B85A63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D407-9D9B-4675-ADB5-E847FD74E70B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6237B-7738-4E6A-B57E-77C42E91A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E112-0BE1-4558-96B4-7BA6215B3CB3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A3D8F-6899-4272-9356-656D11433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F917AD-7901-4AE9-A245-4954149BFD8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D07451-F5FC-4D40-BD54-BF7961B4A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AE9B4-BA3C-405E-A65C-6AB73D846B29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9FA6-54BB-4209-B71E-064409026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AABC-DEC9-4551-AF90-4566FF201EB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8EC1-0DF5-4772-867A-78F94BD61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EE8B-ECB1-48D8-B361-7D9AA6DB846F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FBB1-682F-4FC0-98C0-D76781C16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D3B228-612A-4C6F-8142-0B5BC699AB0C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B74D2A-D63E-48AA-B369-142A2554B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1A3A-50CD-4833-B399-2C3390DFD099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3CF8-792C-43DD-BABC-50B91669C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E71363-6B63-4293-9A99-C435BA176A5A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DE3FD-65A7-41EB-813D-8C5453477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A7CF7D0-9C3A-43A5-B534-9DAC6BE16350}" type="datetimeFigureOut">
              <a:rPr lang="ru-RU"/>
              <a:pPr>
                <a:defRPr/>
              </a:pPr>
              <a:t>26.11.2020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D0365A4-DD0B-4E73-B0DD-51E07D66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1070;&#1088;&#1080;&#1076;&#1080;&#1095;&#1077;&#1089;&#1082;&#1072;&#1103;%20&#1086;&#1090;&#1074;&#1077;&#1090;&#1089;&#1090;&#1074;&#1077;&#1085;&#1085;&#1086;&#1089;&#1090;&#1100;%20&#1085;&#1077;&#1089;&#1086;&#1074;&#1077;&#1088;&#1096;&#1077;&#1085;&#1085;&#1086;&#1083;&#1077;&#1090;&#1085;&#1080;&#1093;.ppt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ok.ru/dk?st.cmd=WidgetSharePreview&amp;st.shareUrl=http://ppt4web.ru/khimija/vybirajj-vopros-i-otvechajj.html&amp;utm_source=share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412776"/>
            <a:ext cx="7772400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Урок обществознания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7 класс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156176" y="5589240"/>
            <a:ext cx="1800200" cy="743744"/>
          </a:xfrm>
        </p:spPr>
        <p:txBody>
          <a:bodyPr/>
          <a:lstStyle/>
          <a:p>
            <a:pPr>
              <a:defRPr/>
            </a:pPr>
            <a:fld id="{BA33D091-5447-4CE4-AEF2-FA362144F50B}" type="datetime1">
              <a:rPr lang="ru-RU" sz="1800" smtClean="0"/>
              <a:pPr>
                <a:defRPr/>
              </a:pPr>
              <a:t>26.11.2020</a:t>
            </a:fld>
            <a:endParaRPr lang="ru-RU" sz="1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41069" y="5046712"/>
            <a:ext cx="7772400" cy="914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7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115616" y="1340768"/>
            <a:ext cx="692943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Путешествие в прошлое</a:t>
            </a:r>
          </a:p>
          <a:p>
            <a:pPr algn="ctr"/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Verdana" pitchFamily="34" charset="0"/>
              </a:rPr>
              <a:t>Табу </a:t>
            </a:r>
            <a:r>
              <a:rPr lang="ru-RU" dirty="0">
                <a:latin typeface="Verdana" pitchFamily="34" charset="0"/>
              </a:rPr>
              <a:t>- </a:t>
            </a:r>
            <a:r>
              <a:rPr lang="ru-RU" sz="2400" dirty="0">
                <a:latin typeface="Verdana" pitchFamily="34" charset="0"/>
              </a:rPr>
              <a:t>запрет, принятый в обществе (под страхом наказания) и накладываемый на какие-либо действия для членов этого общества. </a:t>
            </a:r>
            <a:endParaRPr lang="ru-RU" sz="2400" dirty="0" smtClean="0">
              <a:latin typeface="Verdana" pitchFamily="34" charset="0"/>
            </a:endParaRPr>
          </a:p>
          <a:p>
            <a:pPr algn="ctr"/>
            <a:endParaRPr lang="ru-RU" sz="2400" dirty="0"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Verdana" pitchFamily="34" charset="0"/>
              </a:rPr>
              <a:t>Принцип Талиона  </a:t>
            </a:r>
            <a:r>
              <a:rPr lang="ru-RU" sz="2400" dirty="0">
                <a:latin typeface="Verdana" pitchFamily="34" charset="0"/>
              </a:rPr>
              <a:t>- </a:t>
            </a:r>
            <a:r>
              <a:rPr lang="ru-RU" sz="2400" dirty="0" smtClean="0">
                <a:latin typeface="Verdana" pitchFamily="34" charset="0"/>
              </a:rPr>
              <a:t>«Наказание </a:t>
            </a:r>
            <a:r>
              <a:rPr lang="ru-RU" sz="2400" dirty="0">
                <a:latin typeface="Verdana" pitchFamily="34" charset="0"/>
              </a:rPr>
              <a:t>есть возмездие за вину, и потому оно должно быть равным преступлению»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«Око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за око, зуб за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зуб»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285875" y="928688"/>
            <a:ext cx="71437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C0000"/>
                </a:solidFill>
                <a:latin typeface="Verdana" pitchFamily="34" charset="0"/>
              </a:rPr>
              <a:t>Противозаконное поведение </a:t>
            </a:r>
            <a:r>
              <a:rPr lang="ru-RU" sz="3200">
                <a:latin typeface="Verdana" pitchFamily="34" charset="0"/>
              </a:rPr>
              <a:t>–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latin typeface="Verdana" pitchFamily="34" charset="0"/>
              </a:rPr>
              <a:t> </a:t>
            </a:r>
            <a:r>
              <a:rPr lang="ru-RU" sz="2400" b="1">
                <a:latin typeface="Verdana" pitchFamily="34" charset="0"/>
              </a:rPr>
              <a:t>это такое поведение, которое запрещено законом и причиняет вред всему обществу.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854453"/>
            <a:ext cx="2571768" cy="251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192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47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562" cy="1052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Виды правонарушений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18356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0466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latin typeface="Georgia" pitchFamily="18" charset="0"/>
              </a:rPr>
              <a:t>Правонарушение – любое деяние (действие или бездействие), нарушающее нормы права</a:t>
            </a:r>
            <a:endParaRPr lang="ru-RU" sz="2400" b="1" kern="0" dirty="0"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3861048"/>
            <a:ext cx="2304256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3861048"/>
            <a:ext cx="2304256" cy="43204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19672" y="4293096"/>
            <a:ext cx="288032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63888" y="4293096"/>
            <a:ext cx="216024" cy="288032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</p:cNvCxnSpPr>
          <p:nvPr/>
        </p:nvCxnSpPr>
        <p:spPr>
          <a:xfrm>
            <a:off x="2771800" y="4293096"/>
            <a:ext cx="0" cy="9361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187624" y="4725144"/>
            <a:ext cx="144016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95736" y="5229200"/>
            <a:ext cx="1512168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15816" y="4581128"/>
            <a:ext cx="136815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011" y="3696498"/>
            <a:ext cx="8529978" cy="13665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Проступок</a:t>
            </a:r>
            <a:r>
              <a:rPr lang="ru-RU" sz="2400" dirty="0">
                <a:solidFill>
                  <a:srgbClr val="0DA38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это вид правонарушения, имеющий меньшую общественную опасность по сравнению с преступлением.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64" y="1124744"/>
            <a:ext cx="2002130" cy="2256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33" y="836712"/>
            <a:ext cx="1356208" cy="2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3496" y="2932403"/>
            <a:ext cx="155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Нарушение </a:t>
            </a:r>
            <a:r>
              <a:rPr lang="ru-RU" sz="1600" dirty="0" err="1" smtClean="0"/>
              <a:t>ПДД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20" y="1188571"/>
            <a:ext cx="1651777" cy="174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nua.in.ua/wp-content/uploads/2012/05/illu_schild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2" y="1294052"/>
            <a:ext cx="1881964" cy="1549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95536" y="476672"/>
            <a:ext cx="8280400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Проступок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5258" y="694707"/>
            <a:ext cx="82804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40315" y="3020480"/>
            <a:ext cx="1455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Безбилетный проезд</a:t>
            </a:r>
            <a:endParaRPr lang="ru-RU" sz="1400" dirty="0"/>
          </a:p>
        </p:txBody>
      </p:sp>
      <p:grpSp>
        <p:nvGrpSpPr>
          <p:cNvPr id="2" name="Группа 18"/>
          <p:cNvGrpSpPr/>
          <p:nvPr/>
        </p:nvGrpSpPr>
        <p:grpSpPr>
          <a:xfrm>
            <a:off x="5748086" y="955807"/>
            <a:ext cx="2547231" cy="2137135"/>
            <a:chOff x="5389158" y="674126"/>
            <a:chExt cx="2547231" cy="1602851"/>
          </a:xfrm>
        </p:grpSpPr>
        <p:pic>
          <p:nvPicPr>
            <p:cNvPr id="16392" name="Picture 8" descr="http://img-fotki.yandex.ru/get/5642/981986.1f/0_822f0_bc90e658_ori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07"/>
            <a:stretch/>
          </p:blipFill>
          <p:spPr bwMode="auto">
            <a:xfrm>
              <a:off x="5706827" y="780340"/>
              <a:ext cx="1919731" cy="1475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0" name="Picture 6" descr="http://kodirovanie.net/uploadedFiles/images/119153/alcohol_cartoon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158" y="674126"/>
              <a:ext cx="822938" cy="15965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19229" y="927810"/>
              <a:ext cx="1117160" cy="13491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1" name="Прямоугольник 20"/>
          <p:cNvSpPr/>
          <p:nvPr/>
        </p:nvSpPr>
        <p:spPr>
          <a:xfrm>
            <a:off x="6005686" y="3088476"/>
            <a:ext cx="2509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Курение </a:t>
            </a:r>
            <a:r>
              <a:rPr lang="ru-RU" sz="1400" dirty="0"/>
              <a:t>и распитие спиртных напитков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27" y="3902730"/>
            <a:ext cx="1588375" cy="226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839155" y="6115238"/>
            <a:ext cx="1820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Нецензурная </a:t>
            </a:r>
            <a:r>
              <a:rPr lang="ru-RU" sz="1400" dirty="0"/>
              <a:t>брань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92613" y="6111876"/>
            <a:ext cx="1868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Мелкое хулиганство</a:t>
            </a:r>
            <a:endParaRPr lang="ru-RU" sz="1400" dirty="0"/>
          </a:p>
        </p:txBody>
      </p:sp>
      <p:pic>
        <p:nvPicPr>
          <p:cNvPr id="20" name="Picture 2" descr="http://cogmtl.net/Img/t02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29" y="4093114"/>
            <a:ext cx="1649013" cy="186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21" grpId="0"/>
      <p:bldP spid="24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Проступки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Кодекс РФ об административных правонарушениях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нецензурная брань в общественных местах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оскорбительное приставание к гражданам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нарушение правил дорожного движения, пожарной безопасности и т.д.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 другое мелкое хулиганство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933056"/>
            <a:ext cx="1733828" cy="2504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Проступки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/>
            <a:endParaRPr lang="ru-RU" b="1" smtClean="0">
              <a:solidFill>
                <a:srgbClr val="0000FF"/>
              </a:solidFill>
            </a:endParaRPr>
          </a:p>
          <a:p>
            <a:pPr algn="ctr"/>
            <a:endParaRPr lang="ru-RU" b="1" smtClean="0">
              <a:solidFill>
                <a:srgbClr val="0000FF"/>
              </a:solidFill>
            </a:endParaRPr>
          </a:p>
          <a:p>
            <a:pPr algn="ctr"/>
            <a:r>
              <a:rPr lang="ru-RU" b="1" smtClean="0">
                <a:solidFill>
                  <a:srgbClr val="0000FF"/>
                </a:solidFill>
              </a:rPr>
              <a:t>Гражданский кодекс РФ</a:t>
            </a:r>
          </a:p>
          <a:p>
            <a:r>
              <a:rPr lang="ru-RU" smtClean="0"/>
              <a:t>мелкое хулиганство</a:t>
            </a:r>
          </a:p>
          <a:p>
            <a:r>
              <a:rPr lang="ru-RU" smtClean="0"/>
              <a:t>вред чужому имуществу</a:t>
            </a:r>
          </a:p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52936"/>
            <a:ext cx="2022344" cy="3042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Проступки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/>
            <a:endParaRPr lang="ru-RU" b="1" smtClean="0">
              <a:solidFill>
                <a:srgbClr val="0000FF"/>
              </a:solidFill>
            </a:endParaRPr>
          </a:p>
          <a:p>
            <a:pPr algn="ctr"/>
            <a:endParaRPr lang="ru-RU" b="1" smtClean="0">
              <a:solidFill>
                <a:srgbClr val="0000FF"/>
              </a:solidFill>
            </a:endParaRPr>
          </a:p>
          <a:p>
            <a:pPr algn="ctr"/>
            <a:r>
              <a:rPr lang="ru-RU" b="1" smtClean="0">
                <a:solidFill>
                  <a:srgbClr val="0000FF"/>
                </a:solidFill>
              </a:rPr>
              <a:t>Трудовой кодекс РФ</a:t>
            </a:r>
          </a:p>
          <a:p>
            <a:r>
              <a:rPr lang="ru-RU" smtClean="0"/>
              <a:t>Нарушение дисциплины по месту работы</a:t>
            </a:r>
          </a:p>
          <a:p>
            <a:endParaRPr lang="ru-RU" smtClean="0"/>
          </a:p>
        </p:txBody>
      </p:sp>
      <p:pic>
        <p:nvPicPr>
          <p:cNvPr id="25602" name="Picture 2" descr="http://detectivebookshop.ru/image/1014220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80928"/>
            <a:ext cx="1972841" cy="3189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7011" y="3696498"/>
            <a:ext cx="8529978" cy="13665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Преступление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это особо опасное для общества правонарушение, которое влечёт за собой уголовную ответственность. 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548680"/>
            <a:ext cx="2880320" cy="2736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https://tatyanajurawlewa.files.wordpress.com/2015/02/rebus_3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40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53012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ЗАКОН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367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563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Преступления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183562" cy="41878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Уголовный кодекс РФ</a:t>
            </a:r>
          </a:p>
          <a:p>
            <a:r>
              <a:rPr lang="ru-RU" dirty="0" smtClean="0"/>
              <a:t>против здоровья и жизни</a:t>
            </a:r>
          </a:p>
          <a:p>
            <a:r>
              <a:rPr lang="ru-RU" dirty="0" smtClean="0"/>
              <a:t>против чести и достоинства человека</a:t>
            </a:r>
          </a:p>
          <a:p>
            <a:r>
              <a:rPr lang="ru-RU" dirty="0" smtClean="0"/>
              <a:t>против прав и свобод </a:t>
            </a:r>
          </a:p>
          <a:p>
            <a:r>
              <a:rPr lang="ru-RU" dirty="0" smtClean="0"/>
              <a:t>против собственности </a:t>
            </a:r>
          </a:p>
          <a:p>
            <a:r>
              <a:rPr lang="ru-RU" dirty="0" smtClean="0"/>
              <a:t>против общественной безопасности и порядка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2530" name="Picture 2" descr="https://cdn.eksmo.ru/v2/ITD000000000723226/COVER/cover3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05064"/>
            <a:ext cx="1839892" cy="2449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Проступок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действие, либо бездействие, посягающее на установленные законами общественные отношения, отличающееся небольшой общественной опасностью. Бывают административные, гражданские и дисциплинарные проступки.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5699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виновное противоправное общественно опасное деяние ( действие или бездействие), наказуемое по УК РФ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94116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 разница между проступком и преступлением?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7332" y="5602014"/>
            <a:ext cx="4898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общественной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опасности 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532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Неустановленное лицо избило гражданина Н. у подъезда дома № 25.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Школьник С. перешел дорогу в неположенном месте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Гражданка В. не вышла на работу в понедельник 21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марта.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Гражданин Д. ворвался в магазин и угрожая пистолетом потребовал деньги.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Гражданин Р. управлял автомобилем в нетрезвом виде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Гражданка Л. пообещав знакомым приобрести дорогостоящую бытовую технику, получила денежные средства и скрылась.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5724128" y="692696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Преступление</a:t>
            </a:r>
            <a:endParaRPr lang="ru-RU" sz="1400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380312" y="692696"/>
            <a:ext cx="1331640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Проступок</a:t>
            </a:r>
            <a:endParaRPr lang="ru-RU" sz="1400" dirty="0"/>
          </a:p>
        </p:txBody>
      </p:sp>
      <p:sp>
        <p:nvSpPr>
          <p:cNvPr id="13" name="Скругленный прямоугольник 12">
            <a:hlinkClick r:id="" action="ppaction://noaction" highlightClick="1">
              <a:snd r:embed="rId3" name="explode.wav"/>
            </a:hlinkClick>
          </p:cNvPr>
          <p:cNvSpPr/>
          <p:nvPr/>
        </p:nvSpPr>
        <p:spPr>
          <a:xfrm>
            <a:off x="5724128" y="1628800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Преступление</a:t>
            </a:r>
            <a:endParaRPr lang="ru-RU" sz="1400" dirty="0"/>
          </a:p>
        </p:txBody>
      </p:sp>
      <p:sp>
        <p:nvSpPr>
          <p:cNvPr id="14" name="Скругленный прямоугольник 1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380312" y="1628800"/>
            <a:ext cx="1331640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Проступок</a:t>
            </a:r>
            <a:endParaRPr lang="ru-RU" sz="1400" dirty="0"/>
          </a:p>
        </p:txBody>
      </p:sp>
      <p:sp>
        <p:nvSpPr>
          <p:cNvPr id="15" name="Скругленный прямоугольник 14">
            <a:hlinkClick r:id="" action="ppaction://noaction" highlightClick="1">
              <a:snd r:embed="rId3" name="explode.wav"/>
            </a:hlinkClick>
          </p:cNvPr>
          <p:cNvSpPr/>
          <p:nvPr/>
        </p:nvSpPr>
        <p:spPr>
          <a:xfrm>
            <a:off x="5724128" y="2564904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Преступление</a:t>
            </a:r>
            <a:endParaRPr lang="ru-RU" sz="1400" dirty="0"/>
          </a:p>
        </p:txBody>
      </p:sp>
      <p:sp>
        <p:nvSpPr>
          <p:cNvPr id="18" name="Скругленный прямоугольник 17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380312" y="3501008"/>
            <a:ext cx="1331640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Проступок</a:t>
            </a:r>
            <a:endParaRPr lang="ru-RU" sz="1400" dirty="0"/>
          </a:p>
        </p:txBody>
      </p:sp>
      <p:sp>
        <p:nvSpPr>
          <p:cNvPr id="19" name="Скругленный прямоугольник 18">
            <a:hlinkClick r:id="" action="ppaction://noaction" highlightClick="1">
              <a:snd r:embed="rId3" name="explode.wav"/>
            </a:hlinkClick>
          </p:cNvPr>
          <p:cNvSpPr/>
          <p:nvPr/>
        </p:nvSpPr>
        <p:spPr>
          <a:xfrm>
            <a:off x="5724128" y="4437112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Преступление</a:t>
            </a:r>
            <a:endParaRPr lang="ru-RU" sz="1400" dirty="0"/>
          </a:p>
        </p:txBody>
      </p:sp>
      <p:sp>
        <p:nvSpPr>
          <p:cNvPr id="22" name="Скругленный прямоугольник 21">
            <a:hlinkClick r:id="" action="ppaction://noaction">
              <a:snd r:embed="rId3" name="explode.wav"/>
            </a:hlinkClick>
          </p:cNvPr>
          <p:cNvSpPr/>
          <p:nvPr/>
        </p:nvSpPr>
        <p:spPr>
          <a:xfrm>
            <a:off x="7380312" y="5445224"/>
            <a:ext cx="1331640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Проступок</a:t>
            </a:r>
            <a:endParaRPr lang="ru-RU" sz="1400" dirty="0"/>
          </a:p>
        </p:txBody>
      </p:sp>
      <p:sp>
        <p:nvSpPr>
          <p:cNvPr id="23" name="Скругленный прямоугольник 22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380312" y="2564904"/>
            <a:ext cx="1331640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Проступок</a:t>
            </a:r>
            <a:endParaRPr lang="ru-RU" sz="1400" dirty="0"/>
          </a:p>
        </p:txBody>
      </p:sp>
      <p:sp>
        <p:nvSpPr>
          <p:cNvPr id="24" name="Скругленный прямоугольник 2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5724128" y="3501008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Преступление</a:t>
            </a:r>
            <a:endParaRPr lang="ru-RU" sz="1400" dirty="0"/>
          </a:p>
        </p:txBody>
      </p:sp>
      <p:sp>
        <p:nvSpPr>
          <p:cNvPr id="25" name="Скругленный прямоугольник 24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380312" y="4437112"/>
            <a:ext cx="1331640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Проступок</a:t>
            </a:r>
            <a:endParaRPr lang="ru-RU" sz="1400" dirty="0"/>
          </a:p>
        </p:txBody>
      </p:sp>
      <p:sp>
        <p:nvSpPr>
          <p:cNvPr id="26" name="Скругленный прямоугольник 25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5724128" y="5445224"/>
            <a:ext cx="158417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Преступление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605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6" y="980728"/>
            <a:ext cx="807055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98475" y="349250"/>
            <a:ext cx="8362950" cy="3943350"/>
          </a:xfrm>
          <a:noFill/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Младшие подростки, совершающие такие преступления, как </a:t>
            </a:r>
            <a:r>
              <a:rPr lang="ru-RU" sz="3600" b="1" dirty="0" smtClean="0">
                <a:solidFill>
                  <a:srgbClr val="8F1D59"/>
                </a:solidFill>
                <a:latin typeface="Times New Roman" pitchFamily="18" charset="0"/>
                <a:cs typeface="Times New Roman" pitchFamily="18" charset="0"/>
              </a:rPr>
              <a:t>хулиганство, кража, грабеж, </a:t>
            </a: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чаще всего идут на поводу у более взрослых друзей по уличным компаниям, которые бессовестно используют их в своих корыстных целях</a:t>
            </a:r>
            <a:r>
              <a:rPr lang="ru-RU" sz="3600" b="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9939" name="Picture 2" descr="C:\Documents and Settings\Гращенкова АМ\Мои документы\Мои рисунки\8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292600"/>
            <a:ext cx="39592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81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pres?slideindex=1&amp;slidetitle="/>
          </p:cNvPr>
          <p:cNvSpPr/>
          <p:nvPr/>
        </p:nvSpPr>
        <p:spPr>
          <a:xfrm>
            <a:off x="1546050" y="2132856"/>
            <a:ext cx="613398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обучающегося</a:t>
            </a:r>
          </a:p>
          <a:p>
            <a:pPr algn="ctr"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ЮРИДИЧЕСКАЯ ОТВЕТСТВЕННОСТЬ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 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(стр.53-54)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ru.freeflagicons.com/download/?series=square_icon&amp;country=united_states_of_america&amp;size=6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218370" cy="221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023" y="3608041"/>
            <a:ext cx="2139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glow rad="127000">
                    <a:schemeClr val="bg1"/>
                  </a:glow>
                </a:effectLst>
              </a:rPr>
              <a:t>16 лет</a:t>
            </a:r>
            <a:endParaRPr lang="ru-RU" sz="3600" b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124" name="Picture 4" descr="http://img.freeflagicons.com/thumb/square_icon/finland/finland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56" y="2042175"/>
            <a:ext cx="2269972" cy="22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90337" y="3616386"/>
            <a:ext cx="2136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glow rad="127000">
                    <a:schemeClr val="bg1"/>
                  </a:glow>
                </a:effectLst>
              </a:rPr>
              <a:t>15 лет</a:t>
            </a:r>
            <a:endParaRPr lang="ru-RU" sz="3600" b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128" name="Picture 8" descr="http://img.freeflagicons.com/thumb/square_icon/england/england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06" y="2070720"/>
            <a:ext cx="2237214" cy="223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g.freeflagicons.com/thumb/square_icon/ireland/ireland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16" y="2069640"/>
            <a:ext cx="2224196" cy="222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mg.freeflagicons.com/thumb/square_icon/switzerland/switzerland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12" y="2068560"/>
            <a:ext cx="2224536" cy="22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08918" y="548680"/>
            <a:ext cx="6926167" cy="86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Возраст уголовной ответственности в странах мира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31800" y="1458188"/>
            <a:ext cx="82804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32590" y="3640215"/>
            <a:ext cx="2136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glow rad="127000">
                    <a:schemeClr val="bg1"/>
                  </a:glow>
                </a:effectLst>
              </a:rPr>
              <a:t>10 лет</a:t>
            </a:r>
            <a:endParaRPr lang="ru-RU" sz="36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1193" y="3640215"/>
            <a:ext cx="2136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glow rad="127000">
                    <a:schemeClr val="bg1"/>
                  </a:glow>
                </a:effectLst>
              </a:rPr>
              <a:t>10 лет</a:t>
            </a:r>
            <a:endParaRPr lang="ru-RU" sz="36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47529" y="3616926"/>
            <a:ext cx="2136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glow rad="127000">
                    <a:schemeClr val="bg1"/>
                  </a:glow>
                </a:effectLst>
              </a:rPr>
              <a:t>7</a:t>
            </a:r>
            <a:r>
              <a:rPr lang="ru-RU" sz="3600" b="1" dirty="0" smtClean="0">
                <a:effectLst>
                  <a:glow rad="127000">
                    <a:schemeClr val="bg1"/>
                  </a:glow>
                </a:effectLst>
              </a:rPr>
              <a:t> лет</a:t>
            </a:r>
            <a:endParaRPr lang="ru-RU" sz="3600" b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138" name="Picture 18" descr="http://publicdomainvectors.org/photos/open_handcuff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96133"/>
            <a:ext cx="3551548" cy="14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568" y="42930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США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429309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Финляндия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67944" y="4293096"/>
            <a:ext cx="1004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Англия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52120" y="4293096"/>
            <a:ext cx="13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Ирландия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36296" y="4293096"/>
            <a:ext cx="151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Швейцария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63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373216"/>
            <a:ext cx="7607816" cy="105156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8F1D59"/>
                </a:solidFill>
                <a:latin typeface="Times New Roman" pitchFamily="18" charset="0"/>
                <a:cs typeface="Times New Roman" pitchFamily="18" charset="0"/>
              </a:rPr>
              <a:t>"Преступная карьера" подростков, как правило, начинается с плохой учебы</a:t>
            </a:r>
            <a:r>
              <a:rPr lang="ru-RU" sz="4000" b="1" dirty="0" smtClean="0">
                <a:solidFill>
                  <a:srgbClr val="8F1D5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90" y="332656"/>
            <a:ext cx="5905500" cy="4852988"/>
          </a:xfrm>
          <a:noFill/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Нередко процесс этот начинается с обыкновенной лени, разболтанности, недисциплинированности, нежелания выполнять простые обязанности учащегося: уважать учителей, родителей, товарищей, добросовестно относиться к учебе, общественной работе, не нарушать распорядка школьной жизни. </a:t>
            </a:r>
          </a:p>
        </p:txBody>
      </p:sp>
      <p:pic>
        <p:nvPicPr>
          <p:cNvPr id="4" name="Picture 4" descr="dite_9562_13567"/>
          <p:cNvPicPr>
            <a:picLocks noChangeAspect="1" noChangeArrowheads="1"/>
          </p:cNvPicPr>
          <p:nvPr/>
        </p:nvPicPr>
        <p:blipFill>
          <a:blip r:embed="rId2" cstate="print"/>
          <a:srcRect b="7378"/>
          <a:stretch>
            <a:fillRect/>
          </a:stretch>
        </p:blipFill>
        <p:spPr bwMode="auto">
          <a:xfrm>
            <a:off x="6228184" y="548680"/>
            <a:ext cx="234169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9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715000"/>
            <a:ext cx="8186738" cy="731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Привлечение к ответственности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3636304"/>
              </p:ext>
            </p:extLst>
          </p:nvPr>
        </p:nvGraphicFramePr>
        <p:xfrm>
          <a:off x="500034" y="214290"/>
          <a:ext cx="8429625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9105" y="408856"/>
            <a:ext cx="8280400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Какие цели преследует наказание?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8313" y="1133293"/>
            <a:ext cx="82804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newtimes.ru/upload/medialibrary/16f/epxavgzlwjtx-rncamaptwzux-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 t="5122" r="22389" b="5906"/>
          <a:stretch/>
        </p:blipFill>
        <p:spPr bwMode="auto">
          <a:xfrm>
            <a:off x="3634914" y="2060847"/>
            <a:ext cx="1892924" cy="3115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.lifenewscontent.ru/static/posts/2014/9/139807/16540b37c787e58991cdd0cbde5a1e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1" y="2564904"/>
            <a:ext cx="2489514" cy="2276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news.gazeta.kz/preview/type22/image89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48" y="2492896"/>
            <a:ext cx="2566357" cy="2348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8342" y="5019329"/>
            <a:ext cx="2323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Восстановление </a:t>
            </a:r>
            <a:r>
              <a:rPr lang="ru-RU" sz="1600" dirty="0" smtClean="0"/>
              <a:t>справедливости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35113" y="5409179"/>
            <a:ext cx="2143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Исправление </a:t>
            </a:r>
            <a:r>
              <a:rPr lang="ru-RU" sz="1600" dirty="0" smtClean="0"/>
              <a:t>правонарушителя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85119" y="5072815"/>
            <a:ext cx="204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Профилактика правонарушений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1401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3535848"/>
            <a:ext cx="8356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нормативно-правовой акт, обладающий высшей юридической силой, принятый в строго определённом, особом порядке органом законодательной власти или референдумом и регулирующий наиболее важные общественные отношения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9818"/>
            <a:ext cx="5508478" cy="3096344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1886" y="5013176"/>
            <a:ext cx="79965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Закон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сила регулирующая отношение в обществе, за несоблюдение которого наступают меры государственного принуждения.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80728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Учимся уважать закон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16832"/>
            <a:ext cx="5505165" cy="3097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57332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7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514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0648"/>
            <a:ext cx="8587680" cy="49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127"/>
              </p:ext>
            </p:extLst>
          </p:nvPr>
        </p:nvGraphicFramePr>
        <p:xfrm>
          <a:off x="323528" y="260648"/>
          <a:ext cx="8568952" cy="6336704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3670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endParaRPr lang="ru-RU" sz="1600" b="1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сказке «Колобок» лиса съела колобка, нарушив тем самым его право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________________________.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Лягушка из сказки В.Гаршина «Лягушка-путешественница», отправившись в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путешествие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воспользовалась своим правом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__________________________________.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Буратино из сказки А. Толстого «Золотой ключик», схватив крысу </a:t>
                      </a:r>
                      <a:r>
                        <a:rPr lang="ru-RU" sz="16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Шушару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 хвост,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нарушил 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ее право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______________________________.</a:t>
                      </a:r>
                      <a:r>
                        <a:rPr lang="ru-RU" sz="1600" b="1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endParaRPr lang="ru-RU" sz="1600" b="1" i="1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Полицейские 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сказки А. Толстого «Золотой ключик», силой ворвавшись в каморку папы Карло, нарушили его право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____________________. 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lang="ru-RU" sz="16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Балда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 «Сказки о попе и о его работнике </a:t>
                      </a:r>
                      <a:r>
                        <a:rPr lang="ru-RU" sz="1600" b="1" i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Балде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А. Пушкина, нанявшись на работу к попу, воспользовался своим правом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_______________________.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Иван-царевич из сказки «Иван-царевич и серый волк», украв Жар-птицу у царя Берендея, нарушил его право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_________________________________.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215900" algn="l"/>
                        </a:tabLst>
                      </a:pP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сказке «Иван-царевич и серый волк» братья убили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Ивана-царевича</a:t>
                      </a:r>
                      <a:r>
                        <a:rPr lang="ru-RU" sz="16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нарушив тем самым его право </a:t>
                      </a:r>
                      <a:r>
                        <a:rPr lang="ru-RU" sz="16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_________________________. </a:t>
                      </a:r>
                      <a:endParaRPr lang="ru-RU" sz="16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045" marR="6104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1920" y="836712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НА ЖИЗНЬ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772816"/>
            <a:ext cx="3187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НА СВОБОДНОЕ ПЕРЕДВИЖЕНИЕ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7511" y="2427074"/>
            <a:ext cx="3589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НА ЛИЧНУЮ НЕПРИКОСНОВЕННОСТЬ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2033" y="3389110"/>
            <a:ext cx="3627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НА НЕПРИКОСНОВЕННОСТЬ ЖИЛИЩА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023" y="3955301"/>
            <a:ext cx="93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НА ТРУД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372" y="4851515"/>
            <a:ext cx="3034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НА ЧАСТНУЮ СОБСТВЕННОСТЬ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207" y="5593840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НА ЖИЗНЬ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9FF"/>
              </a:clrFrom>
              <a:clrTo>
                <a:srgbClr val="F3F9FF">
                  <a:alpha val="0"/>
                </a:srgbClr>
              </a:clrTo>
            </a:clrChange>
          </a:blip>
          <a:srcRect l="1994" t="3125" r="2245" b="3125"/>
          <a:stretch>
            <a:fillRect/>
          </a:stretch>
        </p:blipFill>
        <p:spPr bwMode="hidden">
          <a:xfrm>
            <a:off x="3512418" y="3813850"/>
            <a:ext cx="257175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Виновен - отвечай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581128"/>
            <a:ext cx="3418657" cy="91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63888" y="548680"/>
            <a:ext cx="5040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«Всякий разумный человек наказывается не потому,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что был совершен проступок, а для того,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чтобы он не совершил его вновь»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r" eaLnBrk="0" hangingPunct="0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Луций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Анней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Сенека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156176" y="5589240"/>
            <a:ext cx="1800200" cy="743744"/>
          </a:xfrm>
        </p:spPr>
        <p:txBody>
          <a:bodyPr/>
          <a:lstStyle/>
          <a:p>
            <a:pPr>
              <a:defRPr/>
            </a:pPr>
            <a:fld id="{BA33D091-5447-4CE4-AEF2-FA362144F50B}" type="datetime1">
              <a:rPr lang="ru-RU" sz="1800" smtClean="0"/>
              <a:pPr>
                <a:defRPr/>
              </a:pPr>
              <a:t>26.11.2020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0" y="357188"/>
            <a:ext cx="75009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Н.И Ветров « Если бы я знал закон»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Письмо , присланное из воспитательно-трудовой колонии бывшим учеником 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9 класса Мишей С. </a:t>
            </a:r>
            <a:r>
              <a:rPr lang="ru-RU" dirty="0">
                <a:latin typeface="+mn-lt"/>
              </a:rPr>
              <a:t>своему классному руководителю.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928688" y="1643063"/>
            <a:ext cx="7572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>
                <a:latin typeface="Verdana" pitchFamily="34" charset="0"/>
              </a:rPr>
              <a:t>« Сейчас , когда прошло два года моего пребывания здесь , я оглядываюсь назад и проникаю в тот день , когда пошел с ними на дело. Мне казалось это каким-то геройством …Думал ли я о последствиях ?..Нет! Откровенно говоря , я не знал, что закон так строг и что есть в нем конкретные статьи, называющие наши действия преступлением. И только сидя перед следователем, стал вникать в понятия «закон», «преступление», «</a:t>
            </a:r>
            <a:r>
              <a:rPr lang="ru-RU" sz="2000" dirty="0" err="1">
                <a:latin typeface="Verdana" pitchFamily="34" charset="0"/>
              </a:rPr>
              <a:t>наказание».Не</a:t>
            </a:r>
            <a:r>
              <a:rPr lang="ru-RU" sz="2000" dirty="0">
                <a:latin typeface="Verdana" pitchFamily="34" charset="0"/>
              </a:rPr>
              <a:t> думайте что я не слышал этих слов раньше. Но содержания их просто не знал. А теперь считаю оставшиеся дни …Поверьте мне как хочется на свободу…»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242" y="357188"/>
            <a:ext cx="8568953" cy="6240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1925" y="8100497"/>
            <a:ext cx="1961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Одноклассники"/>
              </a:rPr>
              <a:t>1Одноклассники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3286125"/>
            <a:ext cx="46085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000125" y="1285875"/>
            <a:ext cx="73580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latin typeface="Verdana" pitchFamily="34" charset="0"/>
              </a:rPr>
              <a:t>Законопослушный человек </a:t>
            </a:r>
            <a:r>
              <a:rPr lang="ru-RU">
                <a:latin typeface="Verdana" pitchFamily="34" charset="0"/>
              </a:rPr>
              <a:t>–</a:t>
            </a:r>
          </a:p>
          <a:p>
            <a:pPr algn="ctr"/>
            <a:r>
              <a:rPr lang="ru-RU">
                <a:latin typeface="Verdana" pitchFamily="34" charset="0"/>
              </a:rPr>
              <a:t> </a:t>
            </a:r>
            <a:r>
              <a:rPr lang="ru-RU" sz="2400" b="1">
                <a:latin typeface="Verdana" pitchFamily="34" charset="0"/>
              </a:rPr>
              <a:t>это человек который соблюдает законы и его поведение предполагает полезную для общества деятельность.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720</TotalTime>
  <Words>912</Words>
  <Application>Microsoft Office PowerPoint</Application>
  <PresentationFormat>Экран (4:3)</PresentationFormat>
  <Paragraphs>146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Garamond</vt:lpstr>
      <vt:lpstr>Georgia</vt:lpstr>
      <vt:lpstr>Segoe UI Black</vt:lpstr>
      <vt:lpstr>Times New Roman</vt:lpstr>
      <vt:lpstr>Verdana</vt:lpstr>
      <vt:lpstr>Wingdings 2</vt:lpstr>
      <vt:lpstr>Аспект</vt:lpstr>
      <vt:lpstr>Урок обществознания  7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Виновен - отвечай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правонарушений</vt:lpstr>
      <vt:lpstr>Презентация PowerPoint</vt:lpstr>
      <vt:lpstr>Презентация PowerPoint</vt:lpstr>
      <vt:lpstr>Проступки </vt:lpstr>
      <vt:lpstr>Проступки </vt:lpstr>
      <vt:lpstr>Проступки </vt:lpstr>
      <vt:lpstr>Презентация PowerPoint</vt:lpstr>
      <vt:lpstr>Преступления</vt:lpstr>
      <vt:lpstr>Презентация PowerPoint</vt:lpstr>
      <vt:lpstr>Презентация PowerPoint</vt:lpstr>
      <vt:lpstr>Презентация PowerPoint</vt:lpstr>
      <vt:lpstr>Младшие подростки, совершающие такие преступления, как хулиганство, кража, грабеж, чаще всего идут на поводу у более взрослых друзей по уличным компаниям, которые бессовестно используют их в своих корыстных целях.</vt:lpstr>
      <vt:lpstr>Презентация PowerPoint</vt:lpstr>
      <vt:lpstr>Презентация PowerPoint</vt:lpstr>
      <vt:lpstr>"Преступная карьера" подростков, как правило, начинается с плохой учебы.</vt:lpstr>
      <vt:lpstr>Привлечение к ответственности 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Виновен - отвечай</dc:title>
  <dc:creator>Bill Gates</dc:creator>
  <cp:lastModifiedBy>Азаматов Азамат</cp:lastModifiedBy>
  <cp:revision>89</cp:revision>
  <dcterms:created xsi:type="dcterms:W3CDTF">2012-01-07T19:32:39Z</dcterms:created>
  <dcterms:modified xsi:type="dcterms:W3CDTF">2020-11-25T22:48:21Z</dcterms:modified>
</cp:coreProperties>
</file>