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91" r:id="rId4"/>
    <p:sldId id="306" r:id="rId5"/>
    <p:sldId id="308" r:id="rId6"/>
    <p:sldId id="312" r:id="rId7"/>
    <p:sldId id="310" r:id="rId8"/>
    <p:sldId id="311" r:id="rId9"/>
    <p:sldId id="315" r:id="rId10"/>
    <p:sldId id="313" r:id="rId11"/>
    <p:sldId id="317" r:id="rId12"/>
    <p:sldId id="323" r:id="rId13"/>
    <p:sldId id="314" r:id="rId14"/>
    <p:sldId id="324" r:id="rId15"/>
    <p:sldId id="316" r:id="rId16"/>
    <p:sldId id="318" r:id="rId17"/>
    <p:sldId id="319" r:id="rId18"/>
    <p:sldId id="307" r:id="rId19"/>
    <p:sldId id="320" r:id="rId20"/>
    <p:sldId id="321" r:id="rId21"/>
    <p:sldId id="322" r:id="rId22"/>
    <p:sldId id="259" r:id="rId23"/>
    <p:sldId id="302" r:id="rId24"/>
    <p:sldId id="303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2018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pos="476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orient="horz" pos="890" userDrawn="1">
          <p15:clr>
            <a:srgbClr val="A4A3A4"/>
          </p15:clr>
        </p15:guide>
        <p15:guide id="8" pos="5602" userDrawn="1">
          <p15:clr>
            <a:srgbClr val="A4A3A4"/>
          </p15:clr>
        </p15:guide>
        <p15:guide id="9" orient="horz" pos="2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0F0"/>
    <a:srgbClr val="C9E9FF"/>
    <a:srgbClr val="0070C0"/>
    <a:srgbClr val="F9CBC7"/>
    <a:srgbClr val="450D08"/>
    <a:srgbClr val="C7B89D"/>
    <a:srgbClr val="CCC0DA"/>
    <a:srgbClr val="DCE6F2"/>
    <a:srgbClr val="BFBFBF"/>
    <a:srgbClr val="0517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3577" autoAdjust="0"/>
  </p:normalViewPr>
  <p:slideViewPr>
    <p:cSldViewPr>
      <p:cViewPr>
        <p:scale>
          <a:sx n="66" d="100"/>
          <a:sy n="66" d="100"/>
        </p:scale>
        <p:origin x="-1470" y="-72"/>
      </p:cViewPr>
      <p:guideLst>
        <p:guide orient="horz" pos="2205"/>
        <p:guide orient="horz" pos="663"/>
        <p:guide orient="horz" pos="4201"/>
        <p:guide orient="horz" pos="890"/>
        <p:guide orient="horz" pos="2931"/>
        <p:guide pos="2018"/>
        <p:guide pos="385"/>
        <p:guide pos="476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764"/>
    </p:cViewPr>
  </p:sorterViewPr>
  <p:notesViewPr>
    <p:cSldViewPr showGuides="1">
      <p:cViewPr varScale="1">
        <p:scale>
          <a:sx n="53" d="100"/>
          <a:sy n="53" d="100"/>
        </p:scale>
        <p:origin x="2844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ECFB-AFAA-43A6-80AE-F6B6BF481728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05C0-65DE-437A-8D67-B1204842C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2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Комментарии. </a:t>
            </a:r>
          </a:p>
          <a:p>
            <a:r>
              <a:rPr lang="ru-RU" dirty="0" smtClean="0"/>
              <a:t>Задания появляются по щелчку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3446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ru-RU" sz="1800" b="1" dirty="0" smtClean="0"/>
              <a:t>Комментарии</a:t>
            </a:r>
            <a:r>
              <a:rPr lang="ru-RU" sz="1800" dirty="0" smtClean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800" b="0" dirty="0" smtClean="0"/>
              <a:t>Для диска: 700 Мб/(3.14*6</a:t>
            </a:r>
            <a:r>
              <a:rPr lang="en-US" sz="1800" b="0" dirty="0" smtClean="0"/>
              <a:t>^2)=6,2</a:t>
            </a:r>
            <a:r>
              <a:rPr lang="en-US" sz="1800" b="0" baseline="0" dirty="0" smtClean="0"/>
              <a:t> </a:t>
            </a:r>
            <a:r>
              <a:rPr lang="ru-RU" sz="1800" b="0" baseline="0" dirty="0" smtClean="0"/>
              <a:t>Мб/см</a:t>
            </a:r>
            <a:r>
              <a:rPr lang="ru-RU" sz="1800" b="0" baseline="30000" dirty="0" smtClean="0"/>
              <a:t>2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800" b="0" dirty="0" smtClean="0"/>
              <a:t>Для перфокарты: 80*10/(19*8)=</a:t>
            </a:r>
            <a:r>
              <a:rPr lang="ru-RU" sz="1800" b="0" baseline="0" dirty="0" smtClean="0"/>
              <a:t> 5,3 бит/см</a:t>
            </a:r>
            <a:r>
              <a:rPr lang="ru-RU" sz="1800" b="0" baseline="30000" dirty="0" smtClean="0"/>
              <a:t>2</a:t>
            </a:r>
          </a:p>
          <a:p>
            <a:pPr marL="0" indent="0">
              <a:buFont typeface="+mj-lt"/>
              <a:buNone/>
            </a:pPr>
            <a:endParaRPr lang="ru-RU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080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7111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9910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На</a:t>
            </a:r>
            <a:r>
              <a:rPr lang="ru-RU" baseline="0" dirty="0" smtClean="0"/>
              <a:t> слайде демонстрируется работа с текстом задачи: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Прочитать внимательно текст и понять процессы описанные в задании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Подчеркнуть ключевые фразы текста.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9012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Решение появляется поэтапно (по щелчку)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4927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Решение</a:t>
            </a:r>
            <a:r>
              <a:rPr lang="ru-RU" baseline="0" dirty="0" smtClean="0"/>
              <a:t> на следующем слайде. По щелчку мыши появляется краткая запись условия задачи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9446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Решение появляется поэтапно (по щелчку)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6820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  <a:endParaRPr lang="ru-RU" b="0" baseline="0" dirty="0" smtClean="0"/>
          </a:p>
          <a:p>
            <a:r>
              <a:rPr lang="ru-RU" b="0" baseline="0" dirty="0" smtClean="0"/>
              <a:t>Слайд содержит интерактивные элементы: Грампластинка, винчестер, фотография, перфокарта, +15 лет (информация о них расположена на скрытых слайдах, выбор элементов на усмотрение учителя)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416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Текст</a:t>
            </a:r>
            <a:r>
              <a:rPr lang="ru-RU" baseline="0" dirty="0" smtClean="0"/>
              <a:t> не соответствует картинке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8888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78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071670" y="0"/>
            <a:ext cx="707233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0768"/>
            <a:ext cx="207167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10 класс</a:t>
            </a:r>
            <a:endParaRPr lang="ru-RU" sz="3400" b="1" cap="none" spc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72264" y="214290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Информатика</a:t>
            </a:r>
            <a:endParaRPr lang="ru-RU" sz="2400" b="0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Администратор.HOME-FDD52612A3\Рабочий стол\Ирина_Раб стол\10-2\01.bmp"/>
          <p:cNvPicPr>
            <a:picLocks noChangeAspect="1" noChangeArrowheads="1"/>
          </p:cNvPicPr>
          <p:nvPr userDrawn="1"/>
        </p:nvPicPr>
        <p:blipFill>
          <a:blip r:embed="rId2" cstate="print"/>
          <a:srcRect l="2209" r="1625"/>
          <a:stretch>
            <a:fillRect/>
          </a:stretch>
        </p:blipFill>
        <p:spPr bwMode="auto">
          <a:xfrm>
            <a:off x="-9524" y="2285992"/>
            <a:ext cx="2078824" cy="1800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028" name="Picture 4" descr="C:\Ирина\фото\Выпускной\логотип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929330"/>
            <a:ext cx="2075784" cy="678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10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2478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3"/>
          <p:cNvSpPr txBox="1"/>
          <p:nvPr userDrawn="1"/>
        </p:nvSpPr>
        <p:spPr>
          <a:xfrm>
            <a:off x="642910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52736"/>
            <a:ext cx="8215369" cy="48051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 userDrawn="1"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195404"/>
            <a:ext cx="3783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835166"/>
            <a:ext cx="3783040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02274" y="1195404"/>
            <a:ext cx="37845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02274" y="1835166"/>
            <a:ext cx="3784526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4495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071546"/>
            <a:ext cx="8215369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7584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52" r:id="rId5"/>
    <p:sldLayoutId id="2147483653" r:id="rId6"/>
    <p:sldLayoutId id="2147483656" r:id="rId7"/>
    <p:sldLayoutId id="2147483657" r:id="rId8"/>
    <p:sldLayoutId id="2147483654" r:id="rId9"/>
    <p:sldLayoutId id="2147483660" r:id="rId10"/>
    <p:sldLayoutId id="2147483661" r:id="rId11"/>
    <p:sldLayoutId id="214748365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358775" algn="just" defTabSz="914400" rtl="0" eaLnBrk="1" latinLnBrk="0" hangingPunct="1">
        <a:spcBef>
          <a:spcPct val="20000"/>
        </a:spcBef>
        <a:buFont typeface="Arial" pitchFamily="34" charset="0"/>
        <a:buNone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slide" Target="slide17.xml"/><Relationship Id="rId3" Type="http://schemas.openxmlformats.org/officeDocument/2006/relationships/slide" Target="slide14.xml"/><Relationship Id="rId7" Type="http://schemas.openxmlformats.org/officeDocument/2006/relationships/slide" Target="slide15.xm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5" Type="http://schemas.openxmlformats.org/officeDocument/2006/relationships/slide" Target="slide16.xml"/><Relationship Id="rId10" Type="http://schemas.openxmlformats.org/officeDocument/2006/relationships/slide" Target="slide18.xml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ПЕРЕДАЧА И ХРАНЕНИЕ ИНФОРМАЦИИ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ИНФОРМАЦИЯ И ИНФОРМАЦИОННЫЕ ПРОЦЕССЫ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Диаграмма </a:t>
            </a:r>
            <a:r>
              <a:rPr lang="ru-RU" dirty="0" err="1" smtClean="0"/>
              <a:t>Гантта</a:t>
            </a:r>
            <a:endParaRPr lang="ru-RU" dirty="0"/>
          </a:p>
        </p:txBody>
      </p:sp>
      <p:sp>
        <p:nvSpPr>
          <p:cNvPr id="22" name="Краткая запись"/>
          <p:cNvSpPr txBox="1">
            <a:spLocks/>
          </p:cNvSpPr>
          <p:nvPr/>
        </p:nvSpPr>
        <p:spPr>
          <a:xfrm>
            <a:off x="642909" y="1052737"/>
            <a:ext cx="8215369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3587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У Толи</a:t>
            </a:r>
            <a:r>
              <a:rPr lang="ru-RU" dirty="0" smtClean="0"/>
              <a:t>: скорость 2</a:t>
            </a:r>
            <a:r>
              <a:rPr lang="ru-RU" baseline="30000" dirty="0" smtClean="0"/>
              <a:t>20</a:t>
            </a:r>
            <a:r>
              <a:rPr lang="ru-RU" dirty="0" smtClean="0"/>
              <a:t> бит/с. </a:t>
            </a:r>
            <a:r>
              <a:rPr lang="ru-RU" b="1" dirty="0" smtClean="0"/>
              <a:t>У Миши</a:t>
            </a:r>
            <a:r>
              <a:rPr lang="ru-RU" dirty="0" smtClean="0"/>
              <a:t>: скорость 2</a:t>
            </a:r>
            <a:r>
              <a:rPr lang="ru-RU" baseline="30000" dirty="0" smtClean="0"/>
              <a:t>13</a:t>
            </a:r>
            <a:r>
              <a:rPr lang="ru-RU" dirty="0" smtClean="0"/>
              <a:t> бит/с. </a:t>
            </a:r>
          </a:p>
          <a:p>
            <a:pPr indent="0"/>
            <a:r>
              <a:rPr lang="ru-RU" dirty="0" smtClean="0"/>
              <a:t>Скачивать 5 Мбайт. Передавать после получения 0,5 Мбайт. Время (в секундах) с момента начала скачивания Толей до получения Мишей?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3310" y="3070501"/>
            <a:ext cx="8825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Толя: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75" y="3795132"/>
            <a:ext cx="10390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Миша: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73995" y="3811265"/>
            <a:ext cx="7967072" cy="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955698" y="2832418"/>
            <a:ext cx="1017816" cy="9662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63249" y="3827399"/>
            <a:ext cx="5370142" cy="3356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73515" y="2832418"/>
            <a:ext cx="2376263" cy="9662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996313" y="3111197"/>
            <a:ext cx="9749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0,5Мб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52" y="3111197"/>
            <a:ext cx="9749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4,5Мб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49778" y="3795132"/>
            <a:ext cx="7393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5Мб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48685" y="3333044"/>
            <a:ext cx="9957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время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955697" y="2631025"/>
            <a:ext cx="6387961" cy="2379620"/>
            <a:chOff x="1955697" y="2631025"/>
            <a:chExt cx="6387961" cy="2520000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1955697" y="2631025"/>
              <a:ext cx="2" cy="252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2963249" y="2631025"/>
              <a:ext cx="2" cy="252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8343657" y="2631025"/>
              <a:ext cx="1" cy="252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3" name="Прямая со стрелкой 32"/>
          <p:cNvCxnSpPr/>
          <p:nvPr/>
        </p:nvCxnSpPr>
        <p:spPr>
          <a:xfrm>
            <a:off x="1939711" y="4511298"/>
            <a:ext cx="101781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957528" y="4511298"/>
            <a:ext cx="537014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89063" y="4579758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49988" y="4551236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772418" y="5131193"/>
                <a:ext cx="240989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2200" b="0" i="1" smtClean="0">
                          <a:latin typeface="Cambria Math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18" y="5131193"/>
                <a:ext cx="2409890" cy="67710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TextBox 47"/>
              <p:cNvSpPr txBox="1"/>
              <p:nvPr/>
            </p:nvSpPr>
            <p:spPr>
              <a:xfrm>
                <a:off x="745585" y="6109485"/>
                <a:ext cx="301050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=4+5120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ru-RU" sz="22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85" y="6109485"/>
                <a:ext cx="3010504" cy="338554"/>
              </a:xfrm>
              <a:prstGeom prst="rect">
                <a:avLst/>
              </a:prstGeom>
              <a:blipFill>
                <a:blip r:embed="rId4" cstate="print"/>
                <a:stretch>
                  <a:fillRect l="-1215" r="-607" b="-17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400332" y="6017152"/>
            <a:ext cx="2039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 5124 с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/>
              <p:cNvSpPr txBox="1"/>
              <p:nvPr/>
            </p:nvSpPr>
            <p:spPr>
              <a:xfrm>
                <a:off x="4367758" y="5127963"/>
                <a:ext cx="268092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ru-RU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13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5120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758" y="5127963"/>
                <a:ext cx="2680927" cy="67710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3813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  <p:bldP spid="8" grpId="0"/>
      <p:bldP spid="13" grpId="0" animBg="1"/>
      <p:bldP spid="16" grpId="0" animBg="1"/>
      <p:bldP spid="17" grpId="0" animBg="1"/>
      <p:bldP spid="14" grpId="0"/>
      <p:bldP spid="19" grpId="0"/>
      <p:bldP spid="20" grpId="0"/>
      <p:bldP spid="23" grpId="0"/>
      <p:bldP spid="37" grpId="1"/>
      <p:bldP spid="38" grpId="1"/>
      <p:bldP spid="40" grpId="0" animBg="1"/>
      <p:bldP spid="48" grpId="0" animBg="1"/>
      <p:bldP spid="25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22" name="Краткая запись"/>
          <p:cNvSpPr txBox="1">
            <a:spLocks/>
          </p:cNvSpPr>
          <p:nvPr/>
        </p:nvSpPr>
        <p:spPr>
          <a:xfrm>
            <a:off x="689069" y="1055979"/>
            <a:ext cx="8215369" cy="790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3587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Документ </a:t>
            </a:r>
            <a:r>
              <a:rPr lang="ru-RU" dirty="0" smtClean="0"/>
              <a:t>можно </a:t>
            </a:r>
            <a:r>
              <a:rPr lang="ru-RU" dirty="0"/>
              <a:t>передать </a:t>
            </a:r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ru-RU" dirty="0" smtClean="0"/>
              <a:t>одного </a:t>
            </a:r>
            <a:r>
              <a:rPr lang="ru-RU" dirty="0"/>
              <a:t>компьютера на другой двумя </a:t>
            </a:r>
            <a:r>
              <a:rPr lang="ru-RU" dirty="0" smtClean="0"/>
              <a:t>способами:</a:t>
            </a:r>
            <a:endParaRPr lang="en-US" dirty="0" smtClean="0"/>
          </a:p>
          <a:p>
            <a:pPr algn="l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7747130"/>
              </p:ext>
            </p:extLst>
          </p:nvPr>
        </p:nvGraphicFramePr>
        <p:xfrm>
          <a:off x="1043607" y="1772564"/>
          <a:ext cx="7200802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01">
                  <a:extLst>
                    <a:ext uri="{9D8B030D-6E8A-4147-A177-3AD203B41FA5}">
                      <a16:colId xmlns:a16="http://schemas.microsoft.com/office/drawing/2014/main" xmlns="" val="3009009847"/>
                    </a:ext>
                  </a:extLst>
                </a:gridCol>
                <a:gridCol w="3600401">
                  <a:extLst>
                    <a:ext uri="{9D8B030D-6E8A-4147-A177-3AD203B41FA5}">
                      <a16:colId xmlns:a16="http://schemas.microsoft.com/office/drawing/2014/main" xmlns="" val="2804735514"/>
                    </a:ext>
                  </a:extLst>
                </a:gridCol>
              </a:tblGrid>
              <a:tr h="386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А.</a:t>
                      </a: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Передать по каналу связи без использования архиватора.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Б.</a:t>
                      </a:r>
                      <a:r>
                        <a:rPr lang="ru-RU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Сжать архиватором, передать архив по каналу связи, распаковать.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504257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42909" y="2869844"/>
            <a:ext cx="82502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каких размерах передаваемого документа пользователю следует воспользоваться архиватором, чтобы ускорить время процесса передачи документа если: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средняя скорость передачи данных по каналу связи составляет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бит/с;</a:t>
            </a:r>
          </a:p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объем сжатого архиватором документа равен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20%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от исходного объема;</a:t>
            </a:r>
          </a:p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время, требуемое на сжатие документа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5 секунд, на распаковку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3 секунды?</a:t>
            </a:r>
          </a:p>
        </p:txBody>
      </p:sp>
      <p:sp>
        <p:nvSpPr>
          <p:cNvPr id="28" name="Краткая запись"/>
          <p:cNvSpPr txBox="1">
            <a:spLocks/>
          </p:cNvSpPr>
          <p:nvPr/>
        </p:nvSpPr>
        <p:spPr>
          <a:xfrm>
            <a:off x="687743" y="1055911"/>
            <a:ext cx="8202503" cy="790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3587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Документ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можно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передать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одного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компьютера на другой двумя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способами: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1501751"/>
              </p:ext>
            </p:extLst>
          </p:nvPr>
        </p:nvGraphicFramePr>
        <p:xfrm>
          <a:off x="1044569" y="1772503"/>
          <a:ext cx="7200802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01">
                  <a:extLst>
                    <a:ext uri="{9D8B030D-6E8A-4147-A177-3AD203B41FA5}">
                      <a16:colId xmlns:a16="http://schemas.microsoft.com/office/drawing/2014/main" xmlns="" val="3009009847"/>
                    </a:ext>
                  </a:extLst>
                </a:gridCol>
                <a:gridCol w="3600401">
                  <a:extLst>
                    <a:ext uri="{9D8B030D-6E8A-4147-A177-3AD203B41FA5}">
                      <a16:colId xmlns:a16="http://schemas.microsoft.com/office/drawing/2014/main" xmlns="" val="2804735514"/>
                    </a:ext>
                  </a:extLst>
                </a:gridCol>
              </a:tblGrid>
              <a:tr h="386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А.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Передать по каналу связи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</a:t>
                      </a:r>
                      <a:r>
                        <a:rPr lang="ru-RU" sz="2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использования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архиватора</a:t>
                      </a:r>
                      <a:r>
                        <a:rPr lang="ru-RU" sz="2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Б. </a:t>
                      </a:r>
                      <a:r>
                        <a:rPr lang="ru-RU" sz="2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Сжать </a:t>
                      </a:r>
                      <a:r>
                        <a:rPr lang="ru-RU" sz="2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архиватором, </a:t>
                      </a:r>
                      <a:r>
                        <a:rPr lang="ru-RU" sz="2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передать</a:t>
                      </a:r>
                      <a:r>
                        <a:rPr lang="ru-RU" sz="2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архив по каналу связи, распаковать.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5042570"/>
                  </a:ext>
                </a:extLst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645468" y="2870246"/>
            <a:ext cx="8250266" cy="320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/>
            <a:r>
              <a:rPr lang="ru-RU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каких размерах передаваемого документа пользователю следует воспользоваться архиватором, чтобы ускорить время процесса передачи документа если:</a:t>
            </a:r>
            <a:endParaRPr lang="ru-RU" sz="2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скорость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передачи данных по каналу связи составляет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бит/с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объем сжатого архиватором 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 равен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r>
              <a:rPr lang="ru-RU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от исходного объема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время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требуемое на сжатие документа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5 секунд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 распаковку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3 секунды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78109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  <p:bldP spid="28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976156" y="3063930"/>
                <a:ext cx="862608" cy="633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2200" b="0" i="1" smtClean="0">
                              <a:latin typeface="Cambria Math" panose="02040503050406030204" pitchFamily="18" charset="0"/>
                            </a:rPr>
                            <m:t>А</m:t>
                          </m:r>
                        </m:sub>
                      </m:sSub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56" y="3063930"/>
                <a:ext cx="862608" cy="63382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490658" y="5851550"/>
            <a:ext cx="34494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 более 320 Кбайт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36250" y="1019563"/>
            <a:ext cx="7967072" cy="1937817"/>
            <a:chOff x="736250" y="1019563"/>
            <a:chExt cx="7967072" cy="1937817"/>
          </a:xfrm>
        </p:grpSpPr>
        <p:sp>
          <p:nvSpPr>
            <p:cNvPr id="38" name="TextBox 37"/>
            <p:cNvSpPr txBox="1"/>
            <p:nvPr/>
          </p:nvSpPr>
          <p:spPr>
            <a:xfrm>
              <a:off x="3628246" y="2440391"/>
              <a:ext cx="10582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ru-RU" sz="2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84347" y="1196752"/>
              <a:ext cx="4507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76326" y="1882332"/>
              <a:ext cx="4491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797889" y="1232594"/>
              <a:ext cx="5400000" cy="360000"/>
            </a:xfrm>
            <a:prstGeom prst="rect">
              <a:avLst/>
            </a:prstGeom>
            <a:solidFill>
              <a:srgbClr val="00B0F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782224" y="1798514"/>
              <a:ext cx="1800000" cy="360000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19259" y="1197905"/>
              <a:ext cx="9957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1776073" y="2455255"/>
              <a:ext cx="1800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V="1">
              <a:off x="3600570" y="2453048"/>
              <a:ext cx="1080000" cy="220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797889" y="2440391"/>
              <a:ext cx="17781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с</a:t>
              </a:r>
              <a:endParaRPr lang="ru-RU" sz="2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606468" y="1798514"/>
              <a:ext cx="1080000" cy="36000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706611" y="1798514"/>
              <a:ext cx="1080000" cy="360000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1777898" y="1019563"/>
              <a:ext cx="2" cy="19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3595447" y="1019563"/>
              <a:ext cx="2" cy="19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4696966" y="1049380"/>
              <a:ext cx="1" cy="19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5789797" y="1045056"/>
              <a:ext cx="1" cy="1908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 flipV="1">
              <a:off x="4700141" y="2449872"/>
              <a:ext cx="1084326" cy="221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719787" y="2440391"/>
              <a:ext cx="10722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с</a:t>
              </a:r>
              <a:endParaRPr lang="ru-RU" sz="2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736250" y="1697665"/>
              <a:ext cx="7967072" cy="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587152" y="1770043"/>
              <a:ext cx="112161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20%</a:t>
              </a:r>
              <a:endParaRPr lang="ru-RU" sz="2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869987" y="1799105"/>
                  <a:ext cx="1759328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baseline="30000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200" b="0" i="1" smtClean="0">
                            <a:latin typeface="Cambria Math" panose="02040503050406030204" pitchFamily="18" charset="0"/>
                          </a:rPr>
                          <m:t>бит/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ru-RU" sz="2200" dirty="0"/>
                </a:p>
              </p:txBody>
            </p:sp>
          </mc:Choice>
          <mc:Fallback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9987" y="1799105"/>
                  <a:ext cx="1759328" cy="338554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l="-1730" r="-1038" b="-339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977594" y="3904836"/>
                <a:ext cx="2366482" cy="636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5+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594" y="3904836"/>
                <a:ext cx="2366482" cy="63620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/>
              <p:cNvSpPr txBox="1"/>
              <p:nvPr/>
            </p:nvSpPr>
            <p:spPr>
              <a:xfrm>
                <a:off x="936402" y="4706051"/>
                <a:ext cx="94211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2200" b="0" i="1" smtClean="0">
                              <a:latin typeface="Cambria Math" panose="02040503050406030204" pitchFamily="18" charset="0"/>
                            </a:rPr>
                            <m:t>А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02" y="4706051"/>
                <a:ext cx="942116" cy="338554"/>
              </a:xfrm>
              <a:prstGeom prst="rect">
                <a:avLst/>
              </a:prstGeom>
              <a:blipFill>
                <a:blip r:embed="rId6" cstate="print"/>
                <a:stretch>
                  <a:fillRect l="-5844" r="-1948"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TextBox 43"/>
              <p:cNvSpPr txBox="1"/>
              <p:nvPr/>
            </p:nvSpPr>
            <p:spPr>
              <a:xfrm>
                <a:off x="6305142" y="3063930"/>
                <a:ext cx="2058897" cy="633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&gt;8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142" y="3063930"/>
                <a:ext cx="2058897" cy="633828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TextBox 44"/>
              <p:cNvSpPr txBox="1"/>
              <p:nvPr/>
            </p:nvSpPr>
            <p:spPr>
              <a:xfrm>
                <a:off x="3628247" y="3904836"/>
                <a:ext cx="1325043" cy="633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&gt;8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247" y="3904836"/>
                <a:ext cx="1325043" cy="633828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TextBox 45"/>
              <p:cNvSpPr txBox="1"/>
              <p:nvPr/>
            </p:nvSpPr>
            <p:spPr>
              <a:xfrm>
                <a:off x="6300192" y="4026550"/>
                <a:ext cx="186653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sz="2200" b="0" i="1" smtClean="0">
                        <a:latin typeface="Cambria Math"/>
                      </a:rPr>
                      <m:t>,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&gt;8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ru-RU" sz="2200" dirty="0" smtClean="0"/>
                  <a:t>,</a:t>
                </a:r>
                <a:endParaRPr lang="ru-RU" sz="2200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026550"/>
                <a:ext cx="1866537" cy="338554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4886" t="-25455" r="-8143" b="-4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TextBox 46"/>
              <p:cNvSpPr txBox="1"/>
              <p:nvPr/>
            </p:nvSpPr>
            <p:spPr>
              <a:xfrm>
                <a:off x="3630635" y="4706051"/>
                <a:ext cx="146379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&gt;10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ru-RU" sz="2200" dirty="0" smtClean="0"/>
                  <a:t>,</a:t>
                </a:r>
                <a:endParaRPr lang="ru-RU" sz="2200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635" y="4706051"/>
                <a:ext cx="1463799" cy="338554"/>
              </a:xfrm>
              <a:prstGeom prst="rect">
                <a:avLst/>
              </a:prstGeom>
              <a:blipFill>
                <a:blip r:embed="rId10" cstate="print"/>
                <a:stretch>
                  <a:fillRect l="-6667" t="-25000" r="-10833" b="-48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9" name="TextBox 48"/>
              <p:cNvSpPr txBox="1"/>
              <p:nvPr/>
            </p:nvSpPr>
            <p:spPr>
              <a:xfrm>
                <a:off x="6269256" y="4706051"/>
                <a:ext cx="2191176" cy="342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&gt;10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ru-R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Кбайт</m:t>
                    </m:r>
                  </m:oMath>
                </a14:m>
                <a:r>
                  <a:rPr lang="ru-RU" sz="2200" dirty="0" smtClean="0"/>
                  <a:t>,</a:t>
                </a:r>
                <a:endParaRPr lang="ru-RU" sz="2200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256" y="4706051"/>
                <a:ext cx="2191176" cy="342401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l="-4167" t="-23214" r="-6944" b="-48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0" name="TextBox 49"/>
              <p:cNvSpPr txBox="1"/>
              <p:nvPr/>
            </p:nvSpPr>
            <p:spPr>
              <a:xfrm>
                <a:off x="3587055" y="5295606"/>
                <a:ext cx="191296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320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Кбайт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055" y="5295606"/>
                <a:ext cx="1912960" cy="338554"/>
              </a:xfrm>
              <a:prstGeom prst="rect">
                <a:avLst/>
              </a:prstGeom>
              <a:blipFill>
                <a:blip r:embed="rId12" cstate="print"/>
                <a:stretch>
                  <a:fillRect l="-1592" r="-2229" b="-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Прямая соединительная линия 50"/>
          <p:cNvCxnSpPr/>
          <p:nvPr/>
        </p:nvCxnSpPr>
        <p:spPr>
          <a:xfrm flipH="1">
            <a:off x="3501208" y="3190128"/>
            <a:ext cx="2" cy="190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/>
              <p:cNvSpPr txBox="1"/>
              <p:nvPr/>
            </p:nvSpPr>
            <p:spPr>
              <a:xfrm>
                <a:off x="3540351" y="3063930"/>
                <a:ext cx="2313517" cy="636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&gt;5+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u-RU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351" y="3063930"/>
                <a:ext cx="2313517" cy="636200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3996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5" grpId="0"/>
      <p:bldP spid="39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1368337" y="5278958"/>
            <a:ext cx="7515424" cy="13183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Хранение информации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42892" y="1078409"/>
            <a:ext cx="8282005" cy="1656184"/>
            <a:chOff x="2943315" y="4754669"/>
            <a:chExt cx="8282005" cy="1656184"/>
          </a:xfrm>
        </p:grpSpPr>
        <p:sp>
          <p:nvSpPr>
            <p:cNvPr id="6" name="Овал 5"/>
            <p:cNvSpPr/>
            <p:nvPr/>
          </p:nvSpPr>
          <p:spPr>
            <a:xfrm>
              <a:off x="2954645" y="5155253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7" name="Группа 7"/>
            <p:cNvGrpSpPr/>
            <p:nvPr/>
          </p:nvGrpSpPr>
          <p:grpSpPr>
            <a:xfrm>
              <a:off x="2943315" y="4754669"/>
              <a:ext cx="8244000" cy="1486495"/>
              <a:chOff x="2111199" y="5038755"/>
              <a:chExt cx="5944844" cy="1486495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2111199" y="5038755"/>
                <a:ext cx="594484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2111199" y="6525250"/>
                <a:ext cx="594484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Подзаголовок 5"/>
            <p:cNvSpPr txBox="1">
              <a:spLocks/>
            </p:cNvSpPr>
            <p:nvPr/>
          </p:nvSpPr>
          <p:spPr>
            <a:xfrm>
              <a:off x="3662741" y="4826677"/>
              <a:ext cx="7562579" cy="158417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Сохранить </a:t>
              </a:r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информацию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зафиксировать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её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носителе. </a:t>
              </a:r>
            </a:p>
            <a:p>
              <a:pPr algn="just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Носитель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информации – это материальная среда, используемая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для записи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и хранения информации.</a:t>
              </a:r>
            </a:p>
          </p:txBody>
        </p:sp>
      </p:grp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50447">
            <a:off x="1489035" y="5656259"/>
            <a:ext cx="1586065" cy="70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366" y="5428678"/>
            <a:ext cx="1490814" cy="1041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9486" y="5390673"/>
            <a:ext cx="2104851" cy="1184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0460" y="5378436"/>
            <a:ext cx="2038862" cy="1204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4029" y="5393158"/>
            <a:ext cx="1477539" cy="1204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Выноска-облако 26">
            <a:hlinkClick r:id="rId10" action="ppaction://hlinksldjump"/>
          </p:cNvPr>
          <p:cNvSpPr/>
          <p:nvPr/>
        </p:nvSpPr>
        <p:spPr>
          <a:xfrm>
            <a:off x="7682668" y="5450444"/>
            <a:ext cx="1080120" cy="864096"/>
          </a:xfrm>
          <a:prstGeom prst="cloud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+15 лет</a:t>
            </a:r>
            <a:endParaRPr lang="ru-RU" dirty="0"/>
          </a:p>
        </p:txBody>
      </p:sp>
      <p:cxnSp>
        <p:nvCxnSpPr>
          <p:cNvPr id="30" name="Соединительная линия уступом 29"/>
          <p:cNvCxnSpPr>
            <a:endCxn id="25" idx="1"/>
          </p:cNvCxnSpPr>
          <p:nvPr/>
        </p:nvCxnSpPr>
        <p:spPr>
          <a:xfrm rot="16200000" flipH="1">
            <a:off x="-128298" y="4441520"/>
            <a:ext cx="2633230" cy="360039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 rot="16200000" flipH="1">
            <a:off x="658943" y="3629019"/>
            <a:ext cx="1046708" cy="360041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1336918" y="3648404"/>
            <a:ext cx="7550942" cy="13679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9943" y="3823515"/>
            <a:ext cx="1520771" cy="1007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8135" y="3823515"/>
            <a:ext cx="2087698" cy="1016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4399" y="3823515"/>
            <a:ext cx="970723" cy="96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4559" y="3823515"/>
            <a:ext cx="792088" cy="10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616466" y="2781204"/>
            <a:ext cx="8281987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Носители информации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4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Перфокарта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650" y="1071563"/>
            <a:ext cx="8137525" cy="989012"/>
          </a:xfrm>
        </p:spPr>
        <p:txBody>
          <a:bodyPr/>
          <a:lstStyle/>
          <a:p>
            <a:r>
              <a:rPr lang="ru-RU" dirty="0" smtClean="0"/>
              <a:t>Как отличить чистую перфокарту от перфокарты с записанной информацией?</a:t>
            </a:r>
            <a:endParaRPr lang="ru-RU" dirty="0"/>
          </a:p>
        </p:txBody>
      </p:sp>
      <p:pic>
        <p:nvPicPr>
          <p:cNvPr id="4" name="чистая перфокарт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060848"/>
            <a:ext cx="6482642" cy="28755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записанная перфокарт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060848"/>
            <a:ext cx="6482642" cy="28755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94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Winchester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11632" y="1052513"/>
            <a:ext cx="7273925" cy="5616575"/>
          </a:xfrm>
        </p:spPr>
        <p:txBody>
          <a:bodyPr/>
          <a:lstStyle/>
          <a:p>
            <a:pPr indent="438150"/>
            <a:r>
              <a:rPr lang="ru-RU" dirty="0"/>
              <a:t>По одной из </a:t>
            </a:r>
            <a:r>
              <a:rPr lang="ru-RU" dirty="0" smtClean="0"/>
              <a:t>версий, </a:t>
            </a:r>
            <a:r>
              <a:rPr lang="ru-RU" dirty="0"/>
              <a:t>название «винчестер» </a:t>
            </a:r>
            <a:r>
              <a:rPr lang="ru-RU" dirty="0" smtClean="0"/>
              <a:t>накопитель </a:t>
            </a:r>
            <a:r>
              <a:rPr lang="ru-RU" dirty="0"/>
              <a:t>получил благодаря </a:t>
            </a:r>
            <a:r>
              <a:rPr lang="ru-RU" dirty="0" smtClean="0"/>
              <a:t>Кеннету </a:t>
            </a:r>
            <a:r>
              <a:rPr lang="ru-RU" dirty="0" err="1" smtClean="0"/>
              <a:t>Хотону</a:t>
            </a:r>
            <a:r>
              <a:rPr lang="ru-RU" dirty="0"/>
              <a:t>.</a:t>
            </a:r>
            <a:r>
              <a:rPr lang="ru-RU" dirty="0" smtClean="0"/>
              <a:t> При </a:t>
            </a:r>
            <a:r>
              <a:rPr lang="ru-RU" dirty="0"/>
              <a:t>его разработке инженеры использовали краткое внутреннее название «30-30», что означало два модуля </a:t>
            </a:r>
            <a:r>
              <a:rPr lang="ru-RU" dirty="0" smtClean="0"/>
              <a:t>по </a:t>
            </a:r>
            <a:r>
              <a:rPr lang="ru-RU" dirty="0"/>
              <a:t>30 мегабайт каждый, что по созвучию совпало с обозначением популярного охотничьего </a:t>
            </a:r>
            <a:r>
              <a:rPr lang="ru-RU" dirty="0" smtClean="0"/>
              <a:t>оружия, использующего </a:t>
            </a:r>
            <a:r>
              <a:rPr lang="ru-RU" dirty="0"/>
              <a:t>винтовочный патрон </a:t>
            </a:r>
            <a:r>
              <a:rPr lang="ru-RU" b="1" dirty="0"/>
              <a:t>.30-30 </a:t>
            </a:r>
            <a:r>
              <a:rPr lang="ru-RU" b="1" dirty="0" smtClean="0"/>
              <a:t>Winchester</a:t>
            </a:r>
            <a:r>
              <a:rPr lang="ru-RU" dirty="0" smtClean="0"/>
              <a:t>. Также </a:t>
            </a:r>
            <a:r>
              <a:rPr lang="ru-RU" dirty="0"/>
              <a:t>существует </a:t>
            </a:r>
            <a:r>
              <a:rPr lang="ru-RU" dirty="0" smtClean="0"/>
              <a:t>версия, </a:t>
            </a:r>
            <a:r>
              <a:rPr lang="ru-RU" dirty="0"/>
              <a:t>что название произошло исключительно из-за названия патрона, также выпускавшегося Winchester </a:t>
            </a:r>
            <a:r>
              <a:rPr lang="ru-RU" dirty="0" err="1"/>
              <a:t>Repeating</a:t>
            </a:r>
            <a:r>
              <a:rPr lang="ru-RU" dirty="0"/>
              <a:t> </a:t>
            </a:r>
            <a:r>
              <a:rPr lang="ru-RU" dirty="0" err="1"/>
              <a:t>Arms</a:t>
            </a:r>
            <a:r>
              <a:rPr lang="ru-RU" dirty="0"/>
              <a:t> </a:t>
            </a:r>
            <a:r>
              <a:rPr lang="ru-RU" dirty="0" err="1" smtClean="0"/>
              <a:t>Company</a:t>
            </a:r>
            <a:r>
              <a:rPr lang="ru-RU" dirty="0" smtClean="0"/>
              <a:t>.</a:t>
            </a:r>
          </a:p>
          <a:p>
            <a:pPr indent="438150"/>
            <a:r>
              <a:rPr lang="ru-RU" dirty="0" smtClean="0"/>
              <a:t>В</a:t>
            </a:r>
            <a:r>
              <a:rPr lang="ru-RU" dirty="0"/>
              <a:t> Европе и США название «винчестер» вышло из </a:t>
            </a:r>
            <a:r>
              <a:rPr lang="ru-RU" dirty="0" smtClean="0"/>
              <a:t>употребления, </a:t>
            </a:r>
            <a:r>
              <a:rPr lang="ru-RU" dirty="0"/>
              <a:t>в русском же языке сохранилось и получило полуофициальный </a:t>
            </a:r>
            <a:r>
              <a:rPr lang="ru-RU" dirty="0" smtClean="0"/>
              <a:t>статус,  а в </a:t>
            </a:r>
            <a:r>
              <a:rPr lang="ru-RU" dirty="0" err="1" smtClean="0"/>
              <a:t>компью</a:t>
            </a:r>
            <a:r>
              <a:rPr lang="ru-RU" dirty="0" smtClean="0"/>
              <a:t>-терном сленге сократилось до слова «винт».</a:t>
            </a:r>
          </a:p>
          <a:p>
            <a:pPr indent="438150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883904"/>
            <a:ext cx="1336802" cy="5809953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727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фотографии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6462" y="1063275"/>
            <a:ext cx="3888928" cy="4309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650" y="4437112"/>
            <a:ext cx="295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Первая фотография в мире, «Вид из окна», </a:t>
            </a:r>
            <a:r>
              <a:rPr lang="ru-RU" b="1" dirty="0"/>
              <a:t>1826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46" r="8665"/>
          <a:stretch/>
        </p:blipFill>
        <p:spPr>
          <a:xfrm>
            <a:off x="882126" y="1207638"/>
            <a:ext cx="3657600" cy="32401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09942" y="1070103"/>
            <a:ext cx="3888928" cy="42922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154454" y="3806754"/>
            <a:ext cx="295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Первая фотография в мире, «Вид из окна», </a:t>
            </a:r>
            <a:r>
              <a:rPr lang="ru-RU" b="1" dirty="0"/>
              <a:t>1826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6528" y="1185866"/>
            <a:ext cx="3555757" cy="32401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95815" y="439181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Сергей Михайлович Прокудин-Горский. Автопортрет. Ранняя цветная фотография (</a:t>
            </a:r>
            <a:r>
              <a:rPr lang="ru-RU" b="1" dirty="0"/>
              <a:t>1912</a:t>
            </a:r>
            <a:r>
              <a:rPr lang="ru-RU" dirty="0"/>
              <a:t> год)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1900" y="5534994"/>
            <a:ext cx="75194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Цифровая фотография ведет историю с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1981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года. Информацию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виде аналогового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сигнала записывали на диск, что позволило отказаться от фотопленки. 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Управляющая кнопка: возврат 14">
            <a:hlinkClick r:id="rId4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654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Грампластинка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650" y="1052513"/>
            <a:ext cx="81375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Грампластинка 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носитель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звуковой информации. Аналоговый сигнал зависит от формы нанесенной непрерывной извилистой канавки. При 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движении по дорожке грампластинки игла проигрывателя 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начинает вибрировать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(поскольку форма дорожки неравномерна и зависит от записанного сигнала).</a:t>
            </a:r>
          </a:p>
          <a:p>
            <a:pPr algn="just"/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«проигрывания» 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грампластинок используются 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аппараты: граммофоны, патефоны, электропроигрыватели.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25" b="32314"/>
          <a:stretch/>
        </p:blipFill>
        <p:spPr>
          <a:xfrm>
            <a:off x="4427984" y="3940905"/>
            <a:ext cx="4465191" cy="14241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5373216"/>
            <a:ext cx="39604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Дорожка под микроскопом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38" t="-920" r="-3" b="49745"/>
          <a:stretch/>
        </p:blipFill>
        <p:spPr>
          <a:xfrm>
            <a:off x="755650" y="3783012"/>
            <a:ext cx="4251514" cy="2874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371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52" t="-226" r="32534" b="226"/>
          <a:stretch/>
        </p:blipFill>
        <p:spPr>
          <a:xfrm>
            <a:off x="611188" y="1053009"/>
            <a:ext cx="3308548" cy="5616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Прогноз</a:t>
            </a:r>
            <a:endParaRPr lang="ru-RU" dirty="0"/>
          </a:p>
        </p:txBody>
      </p:sp>
      <p:sp>
        <p:nvSpPr>
          <p:cNvPr id="10" name="Подзаголовок 5"/>
          <p:cNvSpPr txBox="1">
            <a:spLocks/>
          </p:cNvSpPr>
          <p:nvPr/>
        </p:nvSpPr>
        <p:spPr>
          <a:xfrm>
            <a:off x="4067944" y="1044558"/>
            <a:ext cx="4825231" cy="562452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indent="365125"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активно ведутся работы по созданию ещё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компактных носителей информации на основе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нано-технологий, имеющих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дело с молекулами и атомами вещества. По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предположениям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экспертов приблизительно через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15 - 20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лет плотность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хранения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информации возрастёт настолько, что каждую секунду человеческой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жизни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можно будет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записать на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носитель с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физическими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размерами в 1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r>
              <a:rPr lang="ru-RU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867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Оптический способ записи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650" y="1063626"/>
            <a:ext cx="813752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Процесс записи и считывания информации компакт-дисков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помощи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лазера появился в 1980-х годах. Информационная ёмкость CD составляет от 190 до 700 MB. </a:t>
            </a:r>
          </a:p>
          <a:p>
            <a:pPr indent="361950"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лазера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 меньшей длиной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волны обеспечило более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плотную структуру рабочей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поверхности (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DVD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диски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позволяя увеличить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информационную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ёмкость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до 17 GB. </a:t>
            </a:r>
          </a:p>
          <a:p>
            <a:pPr indent="361950"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конце 2000-го года впервые был представлен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Blu-ray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(BD) – оптический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носитель, используемый для записи с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повышенной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плотностью хранения цифровых данных, включая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видео высокой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чёткости.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BD для записи и чтения данных используется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коротковолновый (405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нм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) сине-фиолетовый лазер. Это позволяет при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сохранении физических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размеров CD и DVD (12 см) увеличить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информационную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ёмкость BD до 50 GB и более.</a:t>
            </a:r>
          </a:p>
        </p:txBody>
      </p:sp>
    </p:spTree>
    <p:extLst>
      <p:ext uri="{BB962C8B-B14F-4D97-AF65-F5344CB8AC3E}">
        <p14:creationId xmlns:p14="http://schemas.microsoft.com/office/powerpoint/2010/main" xmlns="" val="304871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передача информации</a:t>
            </a:r>
          </a:p>
          <a:p>
            <a:r>
              <a:rPr lang="ru-RU" dirty="0" smtClean="0"/>
              <a:t>средства связи</a:t>
            </a:r>
          </a:p>
          <a:p>
            <a:r>
              <a:rPr lang="ru-RU" dirty="0" smtClean="0"/>
              <a:t>источник и приемник информации </a:t>
            </a:r>
          </a:p>
          <a:p>
            <a:r>
              <a:rPr lang="ru-RU" dirty="0" smtClean="0"/>
              <a:t>канал связи</a:t>
            </a:r>
          </a:p>
          <a:p>
            <a:r>
              <a:rPr lang="ru-RU" dirty="0" smtClean="0"/>
              <a:t>помехи</a:t>
            </a:r>
          </a:p>
          <a:p>
            <a:r>
              <a:rPr lang="ru-RU" dirty="0" smtClean="0"/>
              <a:t>избыточность кода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Флэш-память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650" y="1052513"/>
            <a:ext cx="813752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en-US" sz="2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Flashmemory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англ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5125"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флеш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-накопителей, называемых в просторечии «флэшками», был начат в 2000 году. Сегодня широко используются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флеш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-накопители от 8 GB до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128 GB.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5125" algn="just"/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Флэш-память характеризуется:</a:t>
            </a:r>
          </a:p>
          <a:p>
            <a:pPr marL="274638" indent="-257175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 информационной ёмкостью при небольших физических размерах;</a:t>
            </a:r>
          </a:p>
          <a:p>
            <a:pPr marL="274638" indent="-257175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низким энергопотреблением при работе, обеспечивая наряду с этим высокие скорости записи и чтения данных;</a:t>
            </a:r>
          </a:p>
          <a:p>
            <a:pPr marL="274638" indent="-257175" algn="just">
              <a:buFont typeface="Arial" panose="020B0604020202020204" pitchFamily="34" charset="0"/>
              <a:buChar char="•"/>
            </a:pPr>
            <a:r>
              <a:rPr lang="ru-RU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энергонезависимостью</a:t>
            </a: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хранении;</a:t>
            </a:r>
          </a:p>
          <a:p>
            <a:pPr marL="274638" indent="-257175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долгим сроком службы.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7"/>
          <p:cNvGrpSpPr/>
          <p:nvPr/>
        </p:nvGrpSpPr>
        <p:grpSpPr>
          <a:xfrm>
            <a:off x="584553" y="5013176"/>
            <a:ext cx="8308622" cy="1512168"/>
            <a:chOff x="2091993" y="5182771"/>
            <a:chExt cx="5991408" cy="1512168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2111199" y="5182771"/>
              <a:ext cx="597220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091993" y="6694939"/>
              <a:ext cx="59914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/>
          <p:cNvSpPr/>
          <p:nvPr/>
        </p:nvSpPr>
        <p:spPr>
          <a:xfrm>
            <a:off x="755650" y="5085184"/>
            <a:ext cx="80791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носителях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информации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надпись «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700 MB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», следует понимать 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традиционном математическом смысле, а именно: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700 MB = 700 ・ 10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KB = 700 ・ 10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・ 10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байт =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700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000 000 байт.</a:t>
            </a:r>
          </a:p>
        </p:txBody>
      </p:sp>
    </p:spTree>
    <p:extLst>
      <p:ext uri="{BB962C8B-B14F-4D97-AF65-F5344CB8AC3E}">
        <p14:creationId xmlns:p14="http://schemas.microsoft.com/office/powerpoint/2010/main" xmlns="" val="420252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Самое главное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52513"/>
            <a:ext cx="8215370" cy="4862547"/>
          </a:xfrm>
        </p:spPr>
        <p:txBody>
          <a:bodyPr>
            <a:noAutofit/>
          </a:bodyPr>
          <a:lstStyle/>
          <a:p>
            <a:r>
              <a:rPr lang="ru-RU" dirty="0" smtClean="0"/>
              <a:t>Любая </a:t>
            </a:r>
            <a:r>
              <a:rPr lang="ru-RU" b="1" dirty="0" smtClean="0"/>
              <a:t>информация передается по каналам связи в виде универсального двоичного кода</a:t>
            </a:r>
            <a:r>
              <a:rPr lang="ru-RU" dirty="0" smtClean="0"/>
              <a:t> и обладает рядом достоинств:</a:t>
            </a:r>
          </a:p>
          <a:p>
            <a:pPr marL="530225" indent="-171450" algn="l"/>
            <a:r>
              <a:rPr lang="ru-RU" b="1" dirty="0" smtClean="0"/>
              <a:t>• </a:t>
            </a:r>
            <a:r>
              <a:rPr lang="ru-RU" dirty="0" smtClean="0"/>
              <a:t>высокая пропускная способность (бит в секунду)</a:t>
            </a:r>
            <a:endParaRPr lang="ru-RU" dirty="0"/>
          </a:p>
          <a:p>
            <a:pPr marL="530225" indent="-171450" algn="l"/>
            <a:r>
              <a:rPr lang="ru-RU" b="1" dirty="0"/>
              <a:t>• </a:t>
            </a:r>
            <a:r>
              <a:rPr lang="ru-RU" dirty="0" smtClean="0"/>
              <a:t>надёжность, обеспеченная использованием  </a:t>
            </a:r>
            <a:r>
              <a:rPr lang="ru-RU" dirty="0"/>
              <a:t>параллельных </a:t>
            </a:r>
            <a:r>
              <a:rPr lang="ru-RU" dirty="0" smtClean="0"/>
              <a:t>каналов связи</a:t>
            </a:r>
            <a:endParaRPr lang="ru-RU" dirty="0"/>
          </a:p>
          <a:p>
            <a:pPr marL="530225" indent="-171450" algn="l"/>
            <a:r>
              <a:rPr lang="ru-RU" b="1" dirty="0"/>
              <a:t>• </a:t>
            </a:r>
            <a:r>
              <a:rPr lang="ru-RU" dirty="0" smtClean="0"/>
              <a:t>помехозащищённость, </a:t>
            </a:r>
            <a:r>
              <a:rPr lang="ru-RU" dirty="0"/>
              <a:t>основанная на автоматических </a:t>
            </a:r>
            <a:r>
              <a:rPr lang="ru-RU" dirty="0" smtClean="0"/>
              <a:t>системах проверки </a:t>
            </a:r>
            <a:r>
              <a:rPr lang="ru-RU" dirty="0"/>
              <a:t>целостности переданной </a:t>
            </a:r>
            <a:r>
              <a:rPr lang="ru-RU" dirty="0" smtClean="0"/>
              <a:t>информации</a:t>
            </a:r>
            <a:r>
              <a:rPr lang="ru-RU" dirty="0"/>
              <a:t>.</a:t>
            </a:r>
          </a:p>
          <a:p>
            <a:r>
              <a:rPr lang="ru-RU" b="1" dirty="0"/>
              <a:t>Объем переданной</a:t>
            </a:r>
            <a:r>
              <a:rPr lang="ru-RU" dirty="0"/>
              <a:t> </a:t>
            </a:r>
            <a:r>
              <a:rPr lang="ru-RU" b="1" dirty="0"/>
              <a:t>информации</a:t>
            </a:r>
            <a:r>
              <a:rPr lang="ru-RU" dirty="0"/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/>
              <a:t> </a:t>
            </a:r>
            <a:r>
              <a:rPr lang="ru-RU" dirty="0" smtClean="0"/>
              <a:t>вычисляется </a:t>
            </a:r>
            <a:r>
              <a:rPr lang="ru-RU" dirty="0"/>
              <a:t>по </a:t>
            </a:r>
            <a:r>
              <a:rPr lang="ru-RU" dirty="0" smtClean="0"/>
              <a:t>формуле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v ・ t</a:t>
            </a:r>
            <a:r>
              <a:rPr lang="en-US" dirty="0" smtClean="0"/>
              <a:t>,</a:t>
            </a:r>
            <a:r>
              <a:rPr lang="ru-RU" dirty="0" smtClean="0"/>
              <a:t> где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– </a:t>
            </a:r>
            <a:r>
              <a:rPr lang="ru-RU" dirty="0"/>
              <a:t>пропускная способность канала (в битах в секунду), 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dirty="0"/>
              <a:t> — время передачи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29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Самое главное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69164"/>
            <a:ext cx="8215370" cy="4862547"/>
          </a:xfrm>
        </p:spPr>
        <p:txBody>
          <a:bodyPr>
            <a:noAutofit/>
          </a:bodyPr>
          <a:lstStyle/>
          <a:p>
            <a:r>
              <a:rPr lang="ru-RU" b="1" dirty="0" smtClean="0"/>
              <a:t>Сохранить </a:t>
            </a:r>
            <a:r>
              <a:rPr lang="ru-RU" b="1" dirty="0"/>
              <a:t>информацию </a:t>
            </a:r>
            <a:r>
              <a:rPr lang="ru-RU" dirty="0"/>
              <a:t>— значит тем или иным </a:t>
            </a:r>
            <a:r>
              <a:rPr lang="ru-RU" dirty="0" smtClean="0"/>
              <a:t>способом</a:t>
            </a:r>
            <a:r>
              <a:rPr lang="en-US" dirty="0" smtClean="0"/>
              <a:t> </a:t>
            </a:r>
            <a:r>
              <a:rPr lang="ru-RU" dirty="0" smtClean="0"/>
              <a:t>зафиксировать </a:t>
            </a:r>
            <a:r>
              <a:rPr lang="ru-RU" dirty="0"/>
              <a:t>её на некотором носителе.</a:t>
            </a:r>
          </a:p>
          <a:p>
            <a:r>
              <a:rPr lang="ru-RU" b="1" dirty="0"/>
              <a:t>Носитель информации </a:t>
            </a:r>
            <a:r>
              <a:rPr lang="ru-RU" dirty="0"/>
              <a:t>— это материальная среда, </a:t>
            </a:r>
            <a:r>
              <a:rPr lang="ru-RU" dirty="0" smtClean="0"/>
              <a:t>используемая </a:t>
            </a:r>
            <a:r>
              <a:rPr lang="ru-RU" dirty="0"/>
              <a:t>для записи и хранения информации. </a:t>
            </a:r>
            <a:endParaRPr lang="ru-RU" dirty="0" smtClean="0"/>
          </a:p>
          <a:p>
            <a:r>
              <a:rPr lang="ru-RU" dirty="0" smtClean="0"/>
              <a:t>Современные носители</a:t>
            </a:r>
            <a:r>
              <a:rPr lang="en-US" dirty="0" smtClean="0"/>
              <a:t> </a:t>
            </a:r>
            <a:r>
              <a:rPr lang="ru-RU" dirty="0" smtClean="0"/>
              <a:t>информации </a:t>
            </a:r>
            <a:r>
              <a:rPr lang="ru-RU" dirty="0"/>
              <a:t>обладают большой информационной ёмкостью </a:t>
            </a:r>
            <a:r>
              <a:rPr lang="ru-RU" dirty="0" smtClean="0"/>
              <a:t>при</a:t>
            </a:r>
            <a:r>
              <a:rPr lang="en-US" dirty="0" smtClean="0"/>
              <a:t> </a:t>
            </a:r>
            <a:r>
              <a:rPr lang="ru-RU" dirty="0" smtClean="0"/>
              <a:t>небольших </a:t>
            </a:r>
            <a:r>
              <a:rPr lang="ru-RU" dirty="0"/>
              <a:t>физических </a:t>
            </a:r>
            <a:r>
              <a:rPr lang="ru-RU" dirty="0" smtClean="0"/>
              <a:t>размерах и характеризуются </a:t>
            </a:r>
            <a:r>
              <a:rPr lang="ru-RU" dirty="0"/>
              <a:t>низким </a:t>
            </a:r>
            <a:r>
              <a:rPr lang="ru-RU" dirty="0" smtClean="0"/>
              <a:t>энергопотреблением </a:t>
            </a:r>
            <a:r>
              <a:rPr lang="ru-RU" dirty="0"/>
              <a:t>при работе, обеспечивая наряду с этим </a:t>
            </a:r>
            <a:r>
              <a:rPr lang="ru-RU" dirty="0" smtClean="0"/>
              <a:t>высокие</a:t>
            </a:r>
            <a:r>
              <a:rPr lang="en-US" dirty="0" smtClean="0"/>
              <a:t> </a:t>
            </a:r>
            <a:r>
              <a:rPr lang="ru-RU" dirty="0" smtClean="0"/>
              <a:t>скорости </a:t>
            </a:r>
            <a:r>
              <a:rPr lang="ru-RU" dirty="0"/>
              <a:t>записи и чтения </a:t>
            </a:r>
            <a:r>
              <a:rPr lang="ru-RU" dirty="0" smtClean="0"/>
              <a:t>данных. Носители информации  энергонезависимы </a:t>
            </a:r>
            <a:r>
              <a:rPr lang="ru-RU" dirty="0"/>
              <a:t>при </a:t>
            </a:r>
            <a:r>
              <a:rPr lang="ru-RU" dirty="0" smtClean="0"/>
              <a:t>хранении </a:t>
            </a:r>
            <a:r>
              <a:rPr lang="ru-RU" dirty="0"/>
              <a:t>и имеют долгий срок службы.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009983" y="5828418"/>
            <a:ext cx="28446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5,3 бит/см</a:t>
            </a:r>
            <a:r>
              <a:rPr lang="ru-RU" sz="2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2455" y="5828418"/>
            <a:ext cx="28446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6,2 Мб/см</a:t>
            </a:r>
            <a:r>
              <a:rPr lang="ru-RU" sz="2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Давайте обсудим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650" y="1066595"/>
            <a:ext cx="79470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Одна из характеристик носителей информации – это  плотность записи информации (количество информации, записанной на см</a:t>
            </a:r>
            <a:r>
              <a:rPr lang="ru-RU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). Найдите плотность записи для двух носителей: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349" y="2534174"/>
            <a:ext cx="2708920" cy="2708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Прямая со стрелкой 19"/>
          <p:cNvCxnSpPr/>
          <p:nvPr/>
        </p:nvCxnSpPr>
        <p:spPr>
          <a:xfrm>
            <a:off x="887186" y="5241945"/>
            <a:ext cx="25157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888822" y="3904466"/>
            <a:ext cx="2" cy="162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3404542" y="3904466"/>
            <a:ext cx="2" cy="162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06091" y="5230361"/>
            <a:ext cx="9124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9793" y="2900036"/>
            <a:ext cx="3863257" cy="1713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2" name="Прямая со стрелкой 31"/>
          <p:cNvCxnSpPr/>
          <p:nvPr/>
        </p:nvCxnSpPr>
        <p:spPr>
          <a:xfrm>
            <a:off x="4282242" y="5241945"/>
            <a:ext cx="386917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283878" y="4480466"/>
            <a:ext cx="5915" cy="104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53051" y="4480466"/>
            <a:ext cx="4017" cy="104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918624" y="5224985"/>
            <a:ext cx="9124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8373094" y="2897333"/>
            <a:ext cx="0" cy="17163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8319141" y="4127674"/>
            <a:ext cx="2" cy="97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8319141" y="2411335"/>
            <a:ext cx="2" cy="97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200000">
            <a:off x="8202900" y="3485801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см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Левая фигурная скобка 48"/>
          <p:cNvSpPr/>
          <p:nvPr/>
        </p:nvSpPr>
        <p:spPr>
          <a:xfrm>
            <a:off x="4057521" y="3199668"/>
            <a:ext cx="360040" cy="1280798"/>
          </a:xfrm>
          <a:prstGeom prst="leftBrace">
            <a:avLst>
              <a:gd name="adj1" fmla="val 42725"/>
              <a:gd name="adj2" fmla="val 4951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Левая фигурная скобка 49"/>
          <p:cNvSpPr/>
          <p:nvPr/>
        </p:nvSpPr>
        <p:spPr>
          <a:xfrm rot="5400000">
            <a:off x="6039655" y="1206444"/>
            <a:ext cx="360040" cy="3586757"/>
          </a:xfrm>
          <a:prstGeom prst="leftBrace">
            <a:avLst>
              <a:gd name="adj1" fmla="val 42725"/>
              <a:gd name="adj2" fmla="val 4951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 rot="16200000">
            <a:off x="3145934" y="3624623"/>
            <a:ext cx="13565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10 рядов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24548" y="2405876"/>
            <a:ext cx="16466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80 позиций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твет2"/>
          <p:cNvSpPr/>
          <p:nvPr/>
        </p:nvSpPr>
        <p:spPr>
          <a:xfrm>
            <a:off x="5045503" y="5791861"/>
            <a:ext cx="2849965" cy="504000"/>
          </a:xfrm>
          <a:prstGeom prst="rect">
            <a:avLst/>
          </a:prstGeom>
          <a:solidFill>
            <a:srgbClr val="88888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твет2"/>
          <p:cNvSpPr/>
          <p:nvPr/>
        </p:nvSpPr>
        <p:spPr>
          <a:xfrm>
            <a:off x="808141" y="5791861"/>
            <a:ext cx="2849965" cy="504000"/>
          </a:xfrm>
          <a:prstGeom prst="rect">
            <a:avLst/>
          </a:prstGeom>
          <a:solidFill>
            <a:srgbClr val="888888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94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/>
      <p:bldP spid="52" grpId="0"/>
      <p:bldP spid="22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1052513"/>
            <a:ext cx="82766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Опишите схему передачи информации по техническим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каналам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связи. Укажите компоненты этой схемы в процессе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передачи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информации при использовании сотовой связи.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Какие существуют способы борьбы с шумом в процессе передачи информации?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Как вычисляется объём информации, переданной по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каналу связи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Охарактеризуйте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современные каналы связи. Какими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достоинствами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они обладают?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Скорость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передачи информации по некоторому каналу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связи составляет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256 000 бит/с. Передача файла через это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соединение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заняла 2 минуты. Определите размер переданного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файла в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килобайтах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Для чего используются диаграммы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Гантта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? Как они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строятся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31902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5597542"/>
          </a:xfrm>
        </p:spPr>
        <p:txBody>
          <a:bodyPr/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http://neurofeedback-gluecksburg.de/wp-content/uploads/2012/06/Fotolia_30543337_M.jpg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https://secure.touchnet.net/C22773_ustores/web/images/store_1/white-envelope.jpg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http://1.bp.blogspot.com/-v6TJpw-hBMw/VkMmeD9xeeI/AAAAAAAAAno/Jpx9d8wkFuQ/s1600/pismo_dlya_new_era.jpg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http://www.smart-it.lv/en/Images/airplane.jpg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http://www.aceshowbiz.com/images/still/dear_john05.jpg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https://otvet.imgsmail.ru/download/u_3447d28c7feafb2f620a1783c58e6a78_800.jpg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https://s3.amazonaws.com/systemimage/9183213_Subscription_S.jpg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http://forklog.com/wp-content/uploads/it_15828973_s.jpg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http://www.dut.edu.ua/uploads/p_464_68054223.jpg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http://www.tsi.lv/sites/default/files/editor/news/shutterstock_108687686.jpg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 smtClean="0"/>
              <a:t>http</a:t>
            </a:r>
            <a:r>
              <a:rPr lang="ru-RU" sz="1000" dirty="0"/>
              <a:t>://3.bp.blogspot.com/-8gsTfXH2yyI/VPVYduncaKI/AAAAAAAACQM/v3dDoZcoW5M/s1600/8.jpg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http://avava.su/images/illu/Book/svitok2.jpg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https://theblakwatch.files.wordpress.com/2013/06/cds-compact-discs-dvds-jpg.jpg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http://rutlib.com/book/12154/p/i_285.png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http://www.reviversoft.com/blog/wp-content/uploads/2013/01/hard_drive_problems_harddrive_02.jpg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http://cdn.1001freedownloads.com/vector/thumb/100871/1296491438.png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https://ru.wikipedia.org/wiki/%D0%96%D1%91%D1%81%D1%82%D0%BA%D0%B8%D0%B9_%D0%B4%D0%B8%D1%81%D0%BA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https://upload.wikimedia.org/wikipedia/commons/thumb/f/fe/30-30.jpg/300px-30-30.jpg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http://images.freeimages.com/images/previews/64b/floppy-1496678.jpg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http://moypolk.ru/sites/default/files/styles/big/public/photos/%D0%9A%D0%BE%D0%B7%D0%BB%D0%BE%D0%B2%20%D0%9F%D0%B5%D1%82%D1%80%20%D0%9F%D0%B5%D1%82%D1%80%D0%BE%D0%B2%D0%B8%D1%87.jpg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https://ru.wikipedia.org/wiki/%D0%A4%D0%BE%D1%82%D0%BE%D0%B3%D1%80%D0%B0%D1%84%D0%B8%D1%8F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https://upload.wikimedia.org/wikipedia/commons/thumb/0/0e/View_from_the_Window_at_Le_Gras%2C_Joseph_Nic%C3%A9phore_Ni%C3%A9pce%2C_uncompressed_UMN_source.png/1024px-View_from_the_Window_at_Le_Gras%2C_Joseph_Nic%C3%A9phore_Ni%C3%A9pce%2C_uncompressed_UMN_source.png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https://upload.wikimedia.org/wikipedia/commons/thumb/8/87/Prokudin-Gorskii-12.jpg/800px-Prokudin-Gorskii-12.jpg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http://vinyl-vertak.jimdo.com/%D1%87%D1%82%D0%BE-%D1%82%D0%B0%D0%BA%D0%BE%D0%B5-%D0%B2%D0%B8%D0%BD%D0%B8%D0%BB/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http://www.graduate.com/wp-content/uploads/2015/03/Computer-science-1024x480.jpg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000" dirty="0"/>
              <a:t>http://</a:t>
            </a:r>
            <a:r>
              <a:rPr lang="ru-RU" sz="1000" dirty="0" smtClean="0"/>
              <a:t>komputer-helps.ru/img/3137/7341c98bbedd9353f804fa67ba6f51e7283471.jpeg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Передача информации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925055" y="5426910"/>
            <a:ext cx="102319" cy="10231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Овал 16"/>
          <p:cNvSpPr/>
          <p:nvPr/>
        </p:nvSpPr>
        <p:spPr>
          <a:xfrm>
            <a:off x="2483768" y="5539307"/>
            <a:ext cx="102319" cy="10231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Овал 17"/>
          <p:cNvSpPr/>
          <p:nvPr/>
        </p:nvSpPr>
        <p:spPr>
          <a:xfrm>
            <a:off x="2043565" y="5653891"/>
            <a:ext cx="102319" cy="10231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Овал 18"/>
          <p:cNvSpPr/>
          <p:nvPr/>
        </p:nvSpPr>
        <p:spPr>
          <a:xfrm>
            <a:off x="4525842" y="4412298"/>
            <a:ext cx="102319" cy="10231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Овал 19"/>
          <p:cNvSpPr/>
          <p:nvPr/>
        </p:nvSpPr>
        <p:spPr>
          <a:xfrm>
            <a:off x="4101019" y="4601803"/>
            <a:ext cx="102319" cy="10231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Овал 20"/>
          <p:cNvSpPr/>
          <p:nvPr/>
        </p:nvSpPr>
        <p:spPr>
          <a:xfrm>
            <a:off x="5385436" y="3411574"/>
            <a:ext cx="102319" cy="10231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Овал 21"/>
          <p:cNvSpPr/>
          <p:nvPr/>
        </p:nvSpPr>
        <p:spPr>
          <a:xfrm>
            <a:off x="5725541" y="2145745"/>
            <a:ext cx="102319" cy="10231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Группа 2"/>
          <p:cNvGrpSpPr/>
          <p:nvPr/>
        </p:nvGrpSpPr>
        <p:grpSpPr>
          <a:xfrm>
            <a:off x="611189" y="5489119"/>
            <a:ext cx="8286777" cy="1039260"/>
            <a:chOff x="611189" y="5534590"/>
            <a:chExt cx="8286777" cy="1039260"/>
          </a:xfrm>
        </p:grpSpPr>
        <p:sp>
          <p:nvSpPr>
            <p:cNvPr id="30" name="Полилиния 29"/>
            <p:cNvSpPr/>
            <p:nvPr/>
          </p:nvSpPr>
          <p:spPr>
            <a:xfrm>
              <a:off x="1351219" y="5853850"/>
              <a:ext cx="7546747" cy="720000"/>
            </a:xfrm>
            <a:custGeom>
              <a:avLst/>
              <a:gdLst>
                <a:gd name="connsiteX0" fmla="*/ 0 w 2019109"/>
                <a:gd name="connsiteY0" fmla="*/ 90247 h 541474"/>
                <a:gd name="connsiteX1" fmla="*/ 90247 w 2019109"/>
                <a:gd name="connsiteY1" fmla="*/ 0 h 541474"/>
                <a:gd name="connsiteX2" fmla="*/ 1928862 w 2019109"/>
                <a:gd name="connsiteY2" fmla="*/ 0 h 541474"/>
                <a:gd name="connsiteX3" fmla="*/ 2019109 w 2019109"/>
                <a:gd name="connsiteY3" fmla="*/ 90247 h 541474"/>
                <a:gd name="connsiteX4" fmla="*/ 2019109 w 2019109"/>
                <a:gd name="connsiteY4" fmla="*/ 451227 h 541474"/>
                <a:gd name="connsiteX5" fmla="*/ 1928862 w 2019109"/>
                <a:gd name="connsiteY5" fmla="*/ 541474 h 541474"/>
                <a:gd name="connsiteX6" fmla="*/ 90247 w 2019109"/>
                <a:gd name="connsiteY6" fmla="*/ 541474 h 541474"/>
                <a:gd name="connsiteX7" fmla="*/ 0 w 2019109"/>
                <a:gd name="connsiteY7" fmla="*/ 451227 h 541474"/>
                <a:gd name="connsiteX8" fmla="*/ 0 w 2019109"/>
                <a:gd name="connsiteY8" fmla="*/ 90247 h 54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9109" h="541474">
                  <a:moveTo>
                    <a:pt x="0" y="90247"/>
                  </a:moveTo>
                  <a:cubicBezTo>
                    <a:pt x="0" y="40405"/>
                    <a:pt x="40405" y="0"/>
                    <a:pt x="90247" y="0"/>
                  </a:cubicBezTo>
                  <a:lnTo>
                    <a:pt x="1928862" y="0"/>
                  </a:lnTo>
                  <a:cubicBezTo>
                    <a:pt x="1978704" y="0"/>
                    <a:pt x="2019109" y="40405"/>
                    <a:pt x="2019109" y="90247"/>
                  </a:cubicBezTo>
                  <a:lnTo>
                    <a:pt x="2019109" y="451227"/>
                  </a:lnTo>
                  <a:cubicBezTo>
                    <a:pt x="2019109" y="501069"/>
                    <a:pt x="1978704" y="541474"/>
                    <a:pt x="1928862" y="541474"/>
                  </a:cubicBezTo>
                  <a:lnTo>
                    <a:pt x="90247" y="541474"/>
                  </a:lnTo>
                  <a:cubicBezTo>
                    <a:pt x="40405" y="541474"/>
                    <a:pt x="0" y="501069"/>
                    <a:pt x="0" y="451227"/>
                  </a:cubicBezTo>
                  <a:lnTo>
                    <a:pt x="0" y="9024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3811" tIns="75963" rIns="75963" bIns="75963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Передаваемая информация</a:t>
              </a:r>
              <a:endParaRPr lang="ru-RU" sz="2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611189" y="5534590"/>
              <a:ext cx="1022485" cy="1022003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l="-4000" r="-4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" name="Группа 3"/>
          <p:cNvGrpSpPr/>
          <p:nvPr/>
        </p:nvGrpSpPr>
        <p:grpSpPr>
          <a:xfrm>
            <a:off x="3078534" y="4530018"/>
            <a:ext cx="5846096" cy="1022003"/>
            <a:chOff x="3078534" y="4575489"/>
            <a:chExt cx="5846096" cy="1022003"/>
          </a:xfrm>
        </p:grpSpPr>
        <p:sp>
          <p:nvSpPr>
            <p:cNvPr id="32" name="Полилиния 31"/>
            <p:cNvSpPr/>
            <p:nvPr/>
          </p:nvSpPr>
          <p:spPr>
            <a:xfrm>
              <a:off x="3883375" y="4809149"/>
              <a:ext cx="5041255" cy="720080"/>
            </a:xfrm>
            <a:custGeom>
              <a:avLst/>
              <a:gdLst>
                <a:gd name="connsiteX0" fmla="*/ 0 w 2019109"/>
                <a:gd name="connsiteY0" fmla="*/ 90247 h 541474"/>
                <a:gd name="connsiteX1" fmla="*/ 90247 w 2019109"/>
                <a:gd name="connsiteY1" fmla="*/ 0 h 541474"/>
                <a:gd name="connsiteX2" fmla="*/ 1928862 w 2019109"/>
                <a:gd name="connsiteY2" fmla="*/ 0 h 541474"/>
                <a:gd name="connsiteX3" fmla="*/ 2019109 w 2019109"/>
                <a:gd name="connsiteY3" fmla="*/ 90247 h 541474"/>
                <a:gd name="connsiteX4" fmla="*/ 2019109 w 2019109"/>
                <a:gd name="connsiteY4" fmla="*/ 451227 h 541474"/>
                <a:gd name="connsiteX5" fmla="*/ 1928862 w 2019109"/>
                <a:gd name="connsiteY5" fmla="*/ 541474 h 541474"/>
                <a:gd name="connsiteX6" fmla="*/ 90247 w 2019109"/>
                <a:gd name="connsiteY6" fmla="*/ 541474 h 541474"/>
                <a:gd name="connsiteX7" fmla="*/ 0 w 2019109"/>
                <a:gd name="connsiteY7" fmla="*/ 451227 h 541474"/>
                <a:gd name="connsiteX8" fmla="*/ 0 w 2019109"/>
                <a:gd name="connsiteY8" fmla="*/ 90247 h 54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9109" h="541474">
                  <a:moveTo>
                    <a:pt x="0" y="90247"/>
                  </a:moveTo>
                  <a:cubicBezTo>
                    <a:pt x="0" y="40405"/>
                    <a:pt x="40405" y="0"/>
                    <a:pt x="90247" y="0"/>
                  </a:cubicBezTo>
                  <a:lnTo>
                    <a:pt x="1928862" y="0"/>
                  </a:lnTo>
                  <a:cubicBezTo>
                    <a:pt x="1978704" y="0"/>
                    <a:pt x="2019109" y="40405"/>
                    <a:pt x="2019109" y="90247"/>
                  </a:cubicBezTo>
                  <a:lnTo>
                    <a:pt x="2019109" y="451227"/>
                  </a:lnTo>
                  <a:cubicBezTo>
                    <a:pt x="2019109" y="501069"/>
                    <a:pt x="1978704" y="541474"/>
                    <a:pt x="1928862" y="541474"/>
                  </a:cubicBezTo>
                  <a:lnTo>
                    <a:pt x="90247" y="541474"/>
                  </a:lnTo>
                  <a:cubicBezTo>
                    <a:pt x="40405" y="541474"/>
                    <a:pt x="0" y="501069"/>
                    <a:pt x="0" y="451227"/>
                  </a:cubicBezTo>
                  <a:lnTo>
                    <a:pt x="0" y="9024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3811" tIns="75963" rIns="75963" bIns="75963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кодируется сигналами, знаками</a:t>
              </a:r>
              <a:endParaRPr lang="ru-RU" sz="2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78534" y="4575489"/>
              <a:ext cx="1022485" cy="1022003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l="-25000" r="-25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" name="Группа 4"/>
          <p:cNvGrpSpPr/>
          <p:nvPr/>
        </p:nvGrpSpPr>
        <p:grpSpPr>
          <a:xfrm>
            <a:off x="4628161" y="3493148"/>
            <a:ext cx="4264818" cy="1022003"/>
            <a:chOff x="4628161" y="3538619"/>
            <a:chExt cx="4264818" cy="1022003"/>
          </a:xfrm>
        </p:grpSpPr>
        <p:sp>
          <p:nvSpPr>
            <p:cNvPr id="34" name="Полилиния 33"/>
            <p:cNvSpPr/>
            <p:nvPr/>
          </p:nvSpPr>
          <p:spPr>
            <a:xfrm>
              <a:off x="5436595" y="3676636"/>
              <a:ext cx="3456384" cy="720000"/>
            </a:xfrm>
            <a:custGeom>
              <a:avLst/>
              <a:gdLst>
                <a:gd name="connsiteX0" fmla="*/ 0 w 2019109"/>
                <a:gd name="connsiteY0" fmla="*/ 90247 h 541474"/>
                <a:gd name="connsiteX1" fmla="*/ 90247 w 2019109"/>
                <a:gd name="connsiteY1" fmla="*/ 0 h 541474"/>
                <a:gd name="connsiteX2" fmla="*/ 1928862 w 2019109"/>
                <a:gd name="connsiteY2" fmla="*/ 0 h 541474"/>
                <a:gd name="connsiteX3" fmla="*/ 2019109 w 2019109"/>
                <a:gd name="connsiteY3" fmla="*/ 90247 h 541474"/>
                <a:gd name="connsiteX4" fmla="*/ 2019109 w 2019109"/>
                <a:gd name="connsiteY4" fmla="*/ 451227 h 541474"/>
                <a:gd name="connsiteX5" fmla="*/ 1928862 w 2019109"/>
                <a:gd name="connsiteY5" fmla="*/ 541474 h 541474"/>
                <a:gd name="connsiteX6" fmla="*/ 90247 w 2019109"/>
                <a:gd name="connsiteY6" fmla="*/ 541474 h 541474"/>
                <a:gd name="connsiteX7" fmla="*/ 0 w 2019109"/>
                <a:gd name="connsiteY7" fmla="*/ 451227 h 541474"/>
                <a:gd name="connsiteX8" fmla="*/ 0 w 2019109"/>
                <a:gd name="connsiteY8" fmla="*/ 90247 h 54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9109" h="541474">
                  <a:moveTo>
                    <a:pt x="0" y="90247"/>
                  </a:moveTo>
                  <a:cubicBezTo>
                    <a:pt x="0" y="40405"/>
                    <a:pt x="40405" y="0"/>
                    <a:pt x="90247" y="0"/>
                  </a:cubicBezTo>
                  <a:lnTo>
                    <a:pt x="1928862" y="0"/>
                  </a:lnTo>
                  <a:cubicBezTo>
                    <a:pt x="1978704" y="0"/>
                    <a:pt x="2019109" y="40405"/>
                    <a:pt x="2019109" y="90247"/>
                  </a:cubicBezTo>
                  <a:lnTo>
                    <a:pt x="2019109" y="451227"/>
                  </a:lnTo>
                  <a:cubicBezTo>
                    <a:pt x="2019109" y="501069"/>
                    <a:pt x="1978704" y="541474"/>
                    <a:pt x="1928862" y="541474"/>
                  </a:cubicBezTo>
                  <a:lnTo>
                    <a:pt x="90247" y="541474"/>
                  </a:lnTo>
                  <a:cubicBezTo>
                    <a:pt x="40405" y="541474"/>
                    <a:pt x="0" y="501069"/>
                    <a:pt x="0" y="451227"/>
                  </a:cubicBezTo>
                  <a:lnTo>
                    <a:pt x="0" y="9024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3811" tIns="75963" rIns="75963" bIns="75963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переносится на носитель</a:t>
              </a:r>
              <a:endParaRPr lang="ru-RU" sz="2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628161" y="3538619"/>
              <a:ext cx="1022485" cy="1022003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l="-3000" r="-3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6" name="Группа 5"/>
          <p:cNvGrpSpPr/>
          <p:nvPr/>
        </p:nvGrpSpPr>
        <p:grpSpPr>
          <a:xfrm>
            <a:off x="5170977" y="2334989"/>
            <a:ext cx="3716881" cy="1022003"/>
            <a:chOff x="5170977" y="2269957"/>
            <a:chExt cx="3716881" cy="1022003"/>
          </a:xfrm>
        </p:grpSpPr>
        <p:sp>
          <p:nvSpPr>
            <p:cNvPr id="36" name="Полилиния 35"/>
            <p:cNvSpPr/>
            <p:nvPr/>
          </p:nvSpPr>
          <p:spPr>
            <a:xfrm>
              <a:off x="6084167" y="2437348"/>
              <a:ext cx="2803691" cy="720000"/>
            </a:xfrm>
            <a:custGeom>
              <a:avLst/>
              <a:gdLst>
                <a:gd name="connsiteX0" fmla="*/ 0 w 2019109"/>
                <a:gd name="connsiteY0" fmla="*/ 90247 h 541474"/>
                <a:gd name="connsiteX1" fmla="*/ 90247 w 2019109"/>
                <a:gd name="connsiteY1" fmla="*/ 0 h 541474"/>
                <a:gd name="connsiteX2" fmla="*/ 1928862 w 2019109"/>
                <a:gd name="connsiteY2" fmla="*/ 0 h 541474"/>
                <a:gd name="connsiteX3" fmla="*/ 2019109 w 2019109"/>
                <a:gd name="connsiteY3" fmla="*/ 90247 h 541474"/>
                <a:gd name="connsiteX4" fmla="*/ 2019109 w 2019109"/>
                <a:gd name="connsiteY4" fmla="*/ 451227 h 541474"/>
                <a:gd name="connsiteX5" fmla="*/ 1928862 w 2019109"/>
                <a:gd name="connsiteY5" fmla="*/ 541474 h 541474"/>
                <a:gd name="connsiteX6" fmla="*/ 90247 w 2019109"/>
                <a:gd name="connsiteY6" fmla="*/ 541474 h 541474"/>
                <a:gd name="connsiteX7" fmla="*/ 0 w 2019109"/>
                <a:gd name="connsiteY7" fmla="*/ 451227 h 541474"/>
                <a:gd name="connsiteX8" fmla="*/ 0 w 2019109"/>
                <a:gd name="connsiteY8" fmla="*/ 90247 h 54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9109" h="541474">
                  <a:moveTo>
                    <a:pt x="0" y="90247"/>
                  </a:moveTo>
                  <a:cubicBezTo>
                    <a:pt x="0" y="40405"/>
                    <a:pt x="40405" y="0"/>
                    <a:pt x="90247" y="0"/>
                  </a:cubicBezTo>
                  <a:lnTo>
                    <a:pt x="1928862" y="0"/>
                  </a:lnTo>
                  <a:cubicBezTo>
                    <a:pt x="1978704" y="0"/>
                    <a:pt x="2019109" y="40405"/>
                    <a:pt x="2019109" y="90247"/>
                  </a:cubicBezTo>
                  <a:lnTo>
                    <a:pt x="2019109" y="451227"/>
                  </a:lnTo>
                  <a:cubicBezTo>
                    <a:pt x="2019109" y="501069"/>
                    <a:pt x="1978704" y="541474"/>
                    <a:pt x="1928862" y="541474"/>
                  </a:cubicBezTo>
                  <a:lnTo>
                    <a:pt x="90247" y="541474"/>
                  </a:lnTo>
                  <a:cubicBezTo>
                    <a:pt x="40405" y="541474"/>
                    <a:pt x="0" y="501069"/>
                    <a:pt x="0" y="451227"/>
                  </a:cubicBezTo>
                  <a:lnTo>
                    <a:pt x="0" y="9024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3811" tIns="75963" rIns="75963" bIns="75963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передается на расстояние</a:t>
              </a:r>
              <a:r>
                <a:rPr lang="ru-RU" sz="2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5170977" y="2269957"/>
              <a:ext cx="1022485" cy="1022003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l="-12000" r="-12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7" name="Группа 6"/>
          <p:cNvGrpSpPr/>
          <p:nvPr/>
        </p:nvGrpSpPr>
        <p:grpSpPr>
          <a:xfrm>
            <a:off x="5440887" y="1058670"/>
            <a:ext cx="3457079" cy="1022003"/>
            <a:chOff x="5440887" y="1058670"/>
            <a:chExt cx="3457079" cy="1022003"/>
          </a:xfrm>
        </p:grpSpPr>
        <p:sp>
          <p:nvSpPr>
            <p:cNvPr id="38" name="Полилиния 37"/>
            <p:cNvSpPr/>
            <p:nvPr/>
          </p:nvSpPr>
          <p:spPr>
            <a:xfrm>
              <a:off x="6361878" y="1251156"/>
              <a:ext cx="2536088" cy="720000"/>
            </a:xfrm>
            <a:custGeom>
              <a:avLst/>
              <a:gdLst>
                <a:gd name="connsiteX0" fmla="*/ 0 w 2019109"/>
                <a:gd name="connsiteY0" fmla="*/ 90247 h 541474"/>
                <a:gd name="connsiteX1" fmla="*/ 90247 w 2019109"/>
                <a:gd name="connsiteY1" fmla="*/ 0 h 541474"/>
                <a:gd name="connsiteX2" fmla="*/ 1928862 w 2019109"/>
                <a:gd name="connsiteY2" fmla="*/ 0 h 541474"/>
                <a:gd name="connsiteX3" fmla="*/ 2019109 w 2019109"/>
                <a:gd name="connsiteY3" fmla="*/ 90247 h 541474"/>
                <a:gd name="connsiteX4" fmla="*/ 2019109 w 2019109"/>
                <a:gd name="connsiteY4" fmla="*/ 451227 h 541474"/>
                <a:gd name="connsiteX5" fmla="*/ 1928862 w 2019109"/>
                <a:gd name="connsiteY5" fmla="*/ 541474 h 541474"/>
                <a:gd name="connsiteX6" fmla="*/ 90247 w 2019109"/>
                <a:gd name="connsiteY6" fmla="*/ 541474 h 541474"/>
                <a:gd name="connsiteX7" fmla="*/ 0 w 2019109"/>
                <a:gd name="connsiteY7" fmla="*/ 451227 h 541474"/>
                <a:gd name="connsiteX8" fmla="*/ 0 w 2019109"/>
                <a:gd name="connsiteY8" fmla="*/ 90247 h 54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9109" h="541474">
                  <a:moveTo>
                    <a:pt x="0" y="90247"/>
                  </a:moveTo>
                  <a:cubicBezTo>
                    <a:pt x="0" y="40405"/>
                    <a:pt x="40405" y="0"/>
                    <a:pt x="90247" y="0"/>
                  </a:cubicBezTo>
                  <a:lnTo>
                    <a:pt x="1928862" y="0"/>
                  </a:lnTo>
                  <a:cubicBezTo>
                    <a:pt x="1978704" y="0"/>
                    <a:pt x="2019109" y="40405"/>
                    <a:pt x="2019109" y="90247"/>
                  </a:cubicBezTo>
                  <a:lnTo>
                    <a:pt x="2019109" y="451227"/>
                  </a:lnTo>
                  <a:cubicBezTo>
                    <a:pt x="2019109" y="501069"/>
                    <a:pt x="1978704" y="541474"/>
                    <a:pt x="1928862" y="541474"/>
                  </a:cubicBezTo>
                  <a:lnTo>
                    <a:pt x="90247" y="541474"/>
                  </a:lnTo>
                  <a:cubicBezTo>
                    <a:pt x="40405" y="541474"/>
                    <a:pt x="0" y="501069"/>
                    <a:pt x="0" y="451227"/>
                  </a:cubicBezTo>
                  <a:lnTo>
                    <a:pt x="0" y="9024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3811" tIns="75963" rIns="75963" bIns="75963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читается получателем</a:t>
              </a:r>
              <a:endParaRPr lang="ru-RU" sz="2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5440887" y="1058670"/>
              <a:ext cx="1022485" cy="1022003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l="-25000" r="-25000"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1" name="Прямоугольник 40"/>
          <p:cNvSpPr/>
          <p:nvPr/>
        </p:nvSpPr>
        <p:spPr>
          <a:xfrm>
            <a:off x="642909" y="1403054"/>
            <a:ext cx="448168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Передача информации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один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из самых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распространённых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информационных процессов.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передачи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происходит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по информационным каналам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связи от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источника к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приёмнику информации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4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Шеннона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9950" y="1052513"/>
            <a:ext cx="2160000" cy="7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9950" y="2132856"/>
            <a:ext cx="2160000" cy="7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Кодирующее устройство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34392" y="2132856"/>
            <a:ext cx="2160000" cy="7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Декодирующее устройство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34392" y="1063355"/>
            <a:ext cx="2160000" cy="7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Приемник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561918" y="1870224"/>
            <a:ext cx="576064" cy="205058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6130532" y="2323197"/>
            <a:ext cx="576064" cy="339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3005337" y="2323236"/>
            <a:ext cx="576064" cy="339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flipV="1">
            <a:off x="4527865" y="2780928"/>
            <a:ext cx="57606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55757" y="2276872"/>
            <a:ext cx="2520280" cy="4210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Канал связи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15797" y="1412776"/>
            <a:ext cx="1800200" cy="4210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Шум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15797" y="3074374"/>
            <a:ext cx="1800200" cy="4210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4527865" y="1916832"/>
            <a:ext cx="576064" cy="267312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flipV="1">
            <a:off x="7526360" y="1855790"/>
            <a:ext cx="576064" cy="2050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Карта"/>
          <p:cNvGrpSpPr/>
          <p:nvPr/>
        </p:nvGrpSpPr>
        <p:grpSpPr>
          <a:xfrm>
            <a:off x="755650" y="3880731"/>
            <a:ext cx="8137525" cy="2771383"/>
            <a:chOff x="755650" y="3880731"/>
            <a:chExt cx="8137525" cy="2771383"/>
          </a:xfrm>
        </p:grpSpPr>
        <p:sp>
          <p:nvSpPr>
            <p:cNvPr id="31" name="Вопрос про графическую информацию"/>
            <p:cNvSpPr txBox="1">
              <a:spLocks/>
            </p:cNvSpPr>
            <p:nvPr/>
          </p:nvSpPr>
          <p:spPr>
            <a:xfrm>
              <a:off x="1547664" y="4437112"/>
              <a:ext cx="3816424" cy="1152128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ru-RU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Что вы понимаете под </a:t>
              </a:r>
              <a:r>
                <a:rPr lang="ru-RU" sz="2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шумом и защитой графической информации?</a:t>
              </a:r>
              <a:endParaRPr lang="ru-RU" sz="2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755650" y="4655986"/>
              <a:ext cx="692735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?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pic>
          <p:nvPicPr>
            <p:cNvPr id="5" name="Карта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69702" y="3880731"/>
              <a:ext cx="3423473" cy="27713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5" name="Водопад"/>
          <p:cNvGrpSpPr/>
          <p:nvPr/>
        </p:nvGrpSpPr>
        <p:grpSpPr>
          <a:xfrm>
            <a:off x="755650" y="3933056"/>
            <a:ext cx="8124353" cy="2520280"/>
            <a:chOff x="755650" y="3933056"/>
            <a:chExt cx="8124353" cy="2520280"/>
          </a:xfrm>
        </p:grpSpPr>
        <p:sp>
          <p:nvSpPr>
            <p:cNvPr id="24" name="Овал 23"/>
            <p:cNvSpPr/>
            <p:nvPr/>
          </p:nvSpPr>
          <p:spPr>
            <a:xfrm>
              <a:off x="755650" y="4653136"/>
              <a:ext cx="692735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?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pic>
          <p:nvPicPr>
            <p:cNvPr id="33" name="фото водопад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19630" y="3933056"/>
              <a:ext cx="3360373" cy="25202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Вопрос про водопад"/>
            <p:cNvSpPr txBox="1">
              <a:spLocks/>
            </p:cNvSpPr>
            <p:nvPr/>
          </p:nvSpPr>
          <p:spPr>
            <a:xfrm>
              <a:off x="1542312" y="4437112"/>
              <a:ext cx="3888432" cy="158417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ru-RU" sz="2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Поясните схему на примере разговора двух человек возле Ниагарского водопада.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0060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3" grpId="0" animBg="1"/>
      <p:bldP spid="15" grpId="0" animBg="1"/>
      <p:bldP spid="16" grpId="0" animBg="1"/>
      <p:bldP spid="17" grpId="0" animBg="1"/>
      <p:bldP spid="10" grpId="0" animBg="1"/>
      <p:bldP spid="11" grpId="0" animBg="1"/>
      <p:bldP spid="12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048124" y="1052513"/>
            <a:ext cx="5833343" cy="28803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Помехи</a:t>
            </a:r>
            <a:endParaRPr lang="ru-RU" dirty="0"/>
          </a:p>
        </p:txBody>
      </p:sp>
      <p:sp>
        <p:nvSpPr>
          <p:cNvPr id="10" name="Абракадабра"/>
          <p:cNvSpPr/>
          <p:nvPr/>
        </p:nvSpPr>
        <p:spPr>
          <a:xfrm>
            <a:off x="3045396" y="1052513"/>
            <a:ext cx="5817939" cy="2878801"/>
          </a:xfrm>
          <a:prstGeom prst="rect">
            <a:avLst/>
          </a:prstGeom>
          <a:noFill/>
        </p:spPr>
        <p:txBody>
          <a:bodyPr wrap="square" lIns="252000" tIns="252000" rIns="252000" bIns="252000">
            <a:spAutoFit/>
          </a:bodyPr>
          <a:lstStyle/>
          <a:p>
            <a:pPr algn="just"/>
            <a:r>
              <a:rPr lang="ru-RU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D94НН03 С006Щ3НN3 П0К4ЗЫ8437, К4КN3 У9N8N73ЛЬНЫ3 83ЩN М0Ж37 93Л47Ь Н4Ш Р4ЗУМ! 8П3Ч47ЛЯЮЩN3 83ЩN! СН4Ч4Л4 Э70 6ЫЛ0 7РУ9Н0, Н0 С3ЙЧ4С Н4 Э70Й С7Р0К3 84Ш Р4ЗУМ ЧN7437 Э70 4870М47NЧ3СКN, Н3 З49УМЫ84ЯСЬ 06 Э70М.</a:t>
            </a:r>
          </a:p>
        </p:txBody>
      </p:sp>
      <p:sp>
        <p:nvSpPr>
          <p:cNvPr id="12" name="Читаемый текст"/>
          <p:cNvSpPr/>
          <p:nvPr/>
        </p:nvSpPr>
        <p:spPr>
          <a:xfrm>
            <a:off x="3082281" y="1052513"/>
            <a:ext cx="5780930" cy="2771080"/>
          </a:xfrm>
          <a:prstGeom prst="rect">
            <a:avLst/>
          </a:prstGeom>
          <a:noFill/>
        </p:spPr>
        <p:txBody>
          <a:bodyPr wrap="square" lIns="252000" tIns="252000" rIns="252000" bIns="252000">
            <a:spAutoFit/>
          </a:bodyPr>
          <a:lstStyle/>
          <a:p>
            <a:pPr algn="just"/>
            <a:r>
              <a:rPr lang="ru-RU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ДАННОЕ СООБЩЕНИЕ ПОКАЗЫВАЕТ, КАКИЕ УДИВИТЕЛЬНЫЕ ВЕЩИ МОЖЕТ ДЕЛАТЬ НАШ РАЗУМ! ВПЕЧАТЛЯЮЩИЕ ВЕЩИ! СНАЧАЛА ЭТО БЫЛО ТРУДНО, НО СЕЙЧАС НА ЭТОЙ СТРОКЕ ВАШ РАЗУМ ЧИТАЕТ ЭТО АВТОМАТИЧЕСКИ, НЕ ЗАДУМЫВАЯСЬ ОБ ЭТОМ. </a:t>
            </a:r>
            <a:endParaRPr lang="ru-RU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620688"/>
            <a:ext cx="2993255" cy="40321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59832" y="4005064"/>
            <a:ext cx="5833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Любой естественный язык обладает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избыточностью.</a:t>
            </a:r>
            <a:endParaRPr lang="ru-RU" sz="2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55650" y="4941888"/>
            <a:ext cx="81375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 дискретной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цифровой связи потеря даже одного бита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привести к полному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обесцениванию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26717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от шума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3203574" y="5157192"/>
            <a:ext cx="5705241" cy="1295424"/>
            <a:chOff x="4799082" y="4466637"/>
            <a:chExt cx="5705241" cy="1295424"/>
          </a:xfrm>
        </p:grpSpPr>
        <p:sp>
          <p:nvSpPr>
            <p:cNvPr id="15" name="Овал 14"/>
            <p:cNvSpPr/>
            <p:nvPr/>
          </p:nvSpPr>
          <p:spPr>
            <a:xfrm>
              <a:off x="4943372" y="4750559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16" name="Группа 7"/>
            <p:cNvGrpSpPr/>
            <p:nvPr/>
          </p:nvGrpSpPr>
          <p:grpSpPr>
            <a:xfrm>
              <a:off x="4799082" y="4466637"/>
              <a:ext cx="5705241" cy="1295424"/>
              <a:chOff x="3449394" y="4750723"/>
              <a:chExt cx="4114091" cy="1295424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449394" y="4750723"/>
                <a:ext cx="410281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3449394" y="6046147"/>
                <a:ext cx="4114091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Подзаголовок 5"/>
            <p:cNvSpPr txBox="1">
              <a:spLocks/>
            </p:cNvSpPr>
            <p:nvPr/>
          </p:nvSpPr>
          <p:spPr>
            <a:xfrm>
              <a:off x="5807468" y="4531302"/>
              <a:ext cx="4675900" cy="1055714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ru-RU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Избыточность кода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ru-RU" sz="2400" dirty="0"/>
                <a:t>это </a:t>
              </a:r>
              <a:r>
                <a:rPr lang="ru-RU" sz="2400" dirty="0" smtClean="0"/>
                <a:t>многократное повторение передаваемых данных.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3131841" y="1050656"/>
            <a:ext cx="577697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Устранение технических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помех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экранированные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кабели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фильтры,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отделяющие полезный сигнал от шума</a:t>
            </a:r>
          </a:p>
          <a:p>
            <a:pPr>
              <a:spcBef>
                <a:spcPts val="1200"/>
              </a:spcBef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Избыточное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кодирование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передаваемого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сообщения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дополнение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контрольной информацией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алгоритмы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восстановления потерянной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дублирование информации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69" r="45801"/>
          <a:stretch/>
        </p:blipFill>
        <p:spPr>
          <a:xfrm>
            <a:off x="611188" y="1052513"/>
            <a:ext cx="2442670" cy="56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1127"/>
          <a:stretch/>
        </p:blipFill>
        <p:spPr>
          <a:xfrm>
            <a:off x="611188" y="1052513"/>
            <a:ext cx="8286069" cy="55834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от шума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1905" y="1628800"/>
            <a:ext cx="8501090" cy="3096344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18"/>
          <a:stretch/>
        </p:blipFill>
        <p:spPr bwMode="auto">
          <a:xfrm>
            <a:off x="769934" y="1914888"/>
            <a:ext cx="1872580" cy="25535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12203" y="1914888"/>
            <a:ext cx="60486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Владимир Александрович</a:t>
            </a:r>
          </a:p>
          <a:p>
            <a:pPr algn="just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Котельников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1908-2005) –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советский и российский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учёный. Внёс большой вклад в развитие теории связи. Его исследования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посвящены проблемам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совершенствования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методов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радиоприёма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изучению радио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помех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 разработке методов борьбы с ними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6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Технические характеристики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Важной характеристикой </a:t>
            </a:r>
            <a:r>
              <a:rPr lang="ru-RU" dirty="0" smtClean="0"/>
              <a:t>технических каналов передачи </a:t>
            </a:r>
            <a:r>
              <a:rPr lang="ru-RU" dirty="0"/>
              <a:t>информации является их </a:t>
            </a:r>
            <a:r>
              <a:rPr lang="ru-RU" b="1" dirty="0"/>
              <a:t>пропускная </a:t>
            </a:r>
            <a:r>
              <a:rPr lang="ru-RU" b="1" dirty="0" smtClean="0"/>
              <a:t>способность </a:t>
            </a:r>
            <a:r>
              <a:rPr lang="ru-RU" dirty="0" smtClean="0"/>
              <a:t>–</a:t>
            </a:r>
            <a:r>
              <a:rPr lang="ru-RU" b="1" dirty="0" smtClean="0"/>
              <a:t> </a:t>
            </a:r>
            <a:r>
              <a:rPr lang="ru-RU" dirty="0" smtClean="0"/>
              <a:t>максимальная скорость </a:t>
            </a:r>
            <a:r>
              <a:rPr lang="ru-RU" dirty="0"/>
              <a:t>передачи </a:t>
            </a:r>
            <a:r>
              <a:rPr lang="ru-RU" dirty="0" smtClean="0"/>
              <a:t>информации. </a:t>
            </a:r>
          </a:p>
          <a:p>
            <a:r>
              <a:rPr lang="ru-RU" b="1" dirty="0"/>
              <a:t>Современные технические каналы </a:t>
            </a:r>
            <a:r>
              <a:rPr lang="ru-RU" dirty="0" smtClean="0"/>
              <a:t>характеризуют:</a:t>
            </a:r>
            <a:endParaRPr lang="ru-RU" dirty="0"/>
          </a:p>
          <a:p>
            <a:pPr marL="628650" indent="-266700" defTabSz="1257300">
              <a:buFont typeface="Arial" panose="020B0604020202020204" pitchFamily="34" charset="0"/>
              <a:buChar char="•"/>
            </a:pPr>
            <a:r>
              <a:rPr lang="ru-RU" dirty="0" smtClean="0"/>
              <a:t>высокая пропускная способность</a:t>
            </a:r>
          </a:p>
          <a:p>
            <a:pPr marL="628650" indent="-266700" defTabSz="1257300">
              <a:buFont typeface="Arial" panose="020B0604020202020204" pitchFamily="34" charset="0"/>
              <a:buChar char="•"/>
            </a:pPr>
            <a:r>
              <a:rPr lang="ru-RU" dirty="0" smtClean="0"/>
              <a:t>надёжность</a:t>
            </a:r>
          </a:p>
          <a:p>
            <a:pPr marL="628650" indent="-266700" defTabSz="1257300">
              <a:buFont typeface="Arial" panose="020B0604020202020204" pitchFamily="34" charset="0"/>
              <a:buChar char="•"/>
            </a:pPr>
            <a:r>
              <a:rPr lang="ru-RU" dirty="0" smtClean="0"/>
              <a:t>помехозащищённость</a:t>
            </a:r>
          </a:p>
          <a:p>
            <a:pPr marL="628650" indent="-266700" defTabSz="1257300">
              <a:buFont typeface="Arial" panose="020B0604020202020204" pitchFamily="34" charset="0"/>
              <a:buChar char="•"/>
            </a:pPr>
            <a:r>
              <a:rPr lang="ru-RU" dirty="0" smtClean="0"/>
              <a:t>универсальность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11188" y="4437112"/>
            <a:ext cx="8281987" cy="1944216"/>
            <a:chOff x="2943333" y="4754669"/>
            <a:chExt cx="8281987" cy="1944216"/>
          </a:xfrm>
        </p:grpSpPr>
        <p:sp>
          <p:nvSpPr>
            <p:cNvPr id="5" name="Овал 4"/>
            <p:cNvSpPr/>
            <p:nvPr/>
          </p:nvSpPr>
          <p:spPr>
            <a:xfrm>
              <a:off x="2943333" y="5186717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6" name="Группа 7"/>
            <p:cNvGrpSpPr/>
            <p:nvPr/>
          </p:nvGrpSpPr>
          <p:grpSpPr>
            <a:xfrm>
              <a:off x="2943333" y="4754669"/>
              <a:ext cx="8281987" cy="1944216"/>
              <a:chOff x="2111199" y="5038755"/>
              <a:chExt cx="5972202" cy="1944216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2111199" y="5038755"/>
                <a:ext cx="597220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2111199" y="6982971"/>
                <a:ext cx="596885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Подзаголовок 5"/>
            <p:cNvSpPr txBox="1">
              <a:spLocks/>
            </p:cNvSpPr>
            <p:nvPr/>
          </p:nvSpPr>
          <p:spPr>
            <a:xfrm>
              <a:off x="3736292" y="4826677"/>
              <a:ext cx="7489028" cy="1800200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ru-RU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Объём переданной информации </a:t>
              </a:r>
              <a:r>
                <a:rPr lang="ru-RU" sz="2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ru-RU" sz="2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вычисляется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по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формуле: </a:t>
              </a:r>
            </a:p>
            <a:p>
              <a:pPr algn="ctr"/>
              <a:r>
                <a:rPr lang="en-US" sz="2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</a:t>
              </a:r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 </a:t>
              </a:r>
              <a:r>
                <a: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・ </a:t>
              </a:r>
              <a:r>
                <a:rPr lang="en-US" sz="2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endParaRPr lang="ru-RU" sz="2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где </a:t>
              </a:r>
              <a:r>
                <a:rPr lang="ru-RU" sz="2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ru-RU" sz="22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пропускная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способность канала (в битах в секунду), </a:t>
              </a:r>
              <a:r>
                <a:rPr lang="ru-RU" sz="22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 </a:t>
              </a:r>
              <a:r>
                <a:rPr lang="ru-RU" sz="2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</a:t>
              </a:r>
              <a:r>
                <a:rPr lang="ru-RU" sz="2200" dirty="0">
                  <a:latin typeface="Arial" panose="020B0604020202020204" pitchFamily="34" charset="0"/>
                  <a:cs typeface="Arial" panose="020B0604020202020204" pitchFamily="34" charset="0"/>
                </a:rPr>
                <a:t>передачи.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43578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решения задачи</a:t>
            </a:r>
            <a:endParaRPr lang="ru-RU" dirty="0"/>
          </a:p>
        </p:txBody>
      </p:sp>
      <p:sp>
        <p:nvSpPr>
          <p:cNvPr id="3" name="Исходный текст"/>
          <p:cNvSpPr>
            <a:spLocks noGrp="1"/>
          </p:cNvSpPr>
          <p:nvPr>
            <p:ph idx="4294967295"/>
          </p:nvPr>
        </p:nvSpPr>
        <p:spPr>
          <a:xfrm>
            <a:off x="611188" y="1052513"/>
            <a:ext cx="8215312" cy="5286375"/>
          </a:xfrm>
        </p:spPr>
        <p:txBody>
          <a:bodyPr/>
          <a:lstStyle/>
          <a:p>
            <a:r>
              <a:rPr lang="ru-RU" dirty="0"/>
              <a:t>У Толи есть доступ к сети Интернет по </a:t>
            </a:r>
            <a:r>
              <a:rPr lang="ru-RU" dirty="0" smtClean="0"/>
              <a:t>высокоскоростному </a:t>
            </a:r>
            <a:r>
              <a:rPr lang="ru-RU" dirty="0"/>
              <a:t>одностороннему радиоканалу, обеспечивающему </a:t>
            </a:r>
            <a:r>
              <a:rPr lang="ru-RU" dirty="0" smtClean="0"/>
              <a:t>скорость </a:t>
            </a:r>
            <a:r>
              <a:rPr lang="ru-RU" dirty="0"/>
              <a:t>получения информации 2</a:t>
            </a:r>
            <a:r>
              <a:rPr lang="ru-RU" baseline="30000" dirty="0"/>
              <a:t>20</a:t>
            </a:r>
            <a:r>
              <a:rPr lang="ru-RU" dirty="0"/>
              <a:t> бит/с. У Миши нет </a:t>
            </a:r>
            <a:r>
              <a:rPr lang="ru-RU" dirty="0" smtClean="0"/>
              <a:t>скоростного</a:t>
            </a:r>
            <a:r>
              <a:rPr lang="en-US" dirty="0" smtClean="0"/>
              <a:t> </a:t>
            </a:r>
            <a:r>
              <a:rPr lang="ru-RU" dirty="0" smtClean="0"/>
              <a:t>доступа </a:t>
            </a:r>
            <a:r>
              <a:rPr lang="ru-RU" dirty="0"/>
              <a:t>в Интернет, но есть возможность получать </a:t>
            </a:r>
            <a:r>
              <a:rPr lang="ru-RU" dirty="0" smtClean="0"/>
              <a:t>информацию</a:t>
            </a:r>
            <a:r>
              <a:rPr lang="en-US" dirty="0" smtClean="0"/>
              <a:t> </a:t>
            </a:r>
            <a:r>
              <a:rPr lang="ru-RU" dirty="0" smtClean="0"/>
              <a:t>от </a:t>
            </a:r>
            <a:r>
              <a:rPr lang="ru-RU" dirty="0"/>
              <a:t>Толи по низкоскоростному телефонному каналу со </a:t>
            </a:r>
            <a:r>
              <a:rPr lang="ru-RU" dirty="0" smtClean="0"/>
              <a:t>средней</a:t>
            </a:r>
            <a:r>
              <a:rPr lang="en-US" dirty="0" smtClean="0"/>
              <a:t> </a:t>
            </a:r>
            <a:r>
              <a:rPr lang="ru-RU" dirty="0" smtClean="0"/>
              <a:t>скоростью </a:t>
            </a:r>
            <a:r>
              <a:rPr lang="ru-RU" dirty="0"/>
              <a:t>2</a:t>
            </a:r>
            <a:r>
              <a:rPr lang="ru-RU" baseline="30000" dirty="0"/>
              <a:t>13</a:t>
            </a:r>
            <a:r>
              <a:rPr lang="ru-RU" dirty="0"/>
              <a:t> бит/с. Миша договорился с Толей, что тот </a:t>
            </a:r>
            <a:r>
              <a:rPr lang="ru-RU" dirty="0" smtClean="0"/>
              <a:t>будет</a:t>
            </a:r>
            <a:r>
              <a:rPr lang="en-US" dirty="0" smtClean="0"/>
              <a:t> </a:t>
            </a:r>
            <a:r>
              <a:rPr lang="ru-RU" dirty="0" smtClean="0"/>
              <a:t>скачивать </a:t>
            </a:r>
            <a:r>
              <a:rPr lang="ru-RU" dirty="0"/>
              <a:t>для него данные объемом 5 Мбайт по </a:t>
            </a:r>
            <a:r>
              <a:rPr lang="ru-RU" dirty="0" smtClean="0"/>
              <a:t>высокоскоростному </a:t>
            </a:r>
            <a:r>
              <a:rPr lang="ru-RU" dirty="0"/>
              <a:t>каналу и ретранслировать их Мише по </a:t>
            </a:r>
            <a:r>
              <a:rPr lang="ru-RU" dirty="0" smtClean="0"/>
              <a:t>низкоскоростному</a:t>
            </a:r>
            <a:r>
              <a:rPr lang="en-US" dirty="0" smtClean="0"/>
              <a:t> </a:t>
            </a:r>
            <a:r>
              <a:rPr lang="ru-RU" dirty="0" smtClean="0"/>
              <a:t>каналу</a:t>
            </a:r>
            <a:r>
              <a:rPr lang="ru-RU" dirty="0"/>
              <a:t>. Компьютер Толи может начать ретрансляцию данных </a:t>
            </a:r>
            <a:r>
              <a:rPr lang="ru-RU" dirty="0" smtClean="0"/>
              <a:t>не</a:t>
            </a:r>
            <a:r>
              <a:rPr lang="en-US" dirty="0" smtClean="0"/>
              <a:t> </a:t>
            </a:r>
            <a:r>
              <a:rPr lang="ru-RU" dirty="0" smtClean="0"/>
              <a:t>раньше</a:t>
            </a:r>
            <a:r>
              <a:rPr lang="ru-RU" dirty="0"/>
              <a:t>, чем им будут получены первые 0,5 Мбайт этих </a:t>
            </a:r>
            <a:r>
              <a:rPr lang="ru-RU" dirty="0" smtClean="0"/>
              <a:t>данных.</a:t>
            </a:r>
            <a:r>
              <a:rPr lang="en-US" dirty="0" smtClean="0"/>
              <a:t> </a:t>
            </a:r>
            <a:r>
              <a:rPr lang="ru-RU" dirty="0" smtClean="0"/>
              <a:t>Каков </a:t>
            </a:r>
            <a:r>
              <a:rPr lang="ru-RU" dirty="0"/>
              <a:t>минимально возможный промежуток времени (в </a:t>
            </a:r>
            <a:r>
              <a:rPr lang="ru-RU" dirty="0" smtClean="0"/>
              <a:t>секундах</a:t>
            </a:r>
            <a:r>
              <a:rPr lang="ru-RU" dirty="0"/>
              <a:t>) с момента </a:t>
            </a:r>
            <a:r>
              <a:rPr lang="ru-RU" dirty="0" smtClean="0"/>
              <a:t>начала </a:t>
            </a:r>
            <a:r>
              <a:rPr lang="ru-RU" dirty="0"/>
              <a:t>скачивания данных Толей до </a:t>
            </a:r>
            <a:r>
              <a:rPr lang="ru-RU" dirty="0" smtClean="0"/>
              <a:t>полного</a:t>
            </a:r>
            <a:r>
              <a:rPr lang="en-US" dirty="0" smtClean="0"/>
              <a:t> </a:t>
            </a:r>
            <a:r>
              <a:rPr lang="ru-RU" dirty="0" smtClean="0"/>
              <a:t>их </a:t>
            </a:r>
            <a:r>
              <a:rPr lang="ru-RU" dirty="0"/>
              <a:t>получения Мишей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24" name="Подчеркнуть необходимое"/>
          <p:cNvSpPr txBox="1">
            <a:spLocks/>
          </p:cNvSpPr>
          <p:nvPr/>
        </p:nvSpPr>
        <p:spPr>
          <a:xfrm>
            <a:off x="611188" y="1052513"/>
            <a:ext cx="8215369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358775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У Толи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есть доступ к сети Интернет по высокоскоростному одностороннему радиоканалу, обеспечивающему</a:t>
            </a:r>
            <a:r>
              <a:rPr lang="ru-RU" dirty="0" smtClean="0"/>
              <a:t> скорость получения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информации</a:t>
            </a:r>
            <a:r>
              <a:rPr lang="ru-RU" dirty="0" smtClean="0"/>
              <a:t> 2</a:t>
            </a:r>
            <a:r>
              <a:rPr lang="ru-RU" baseline="30000" dirty="0" smtClean="0"/>
              <a:t>20</a:t>
            </a:r>
            <a:r>
              <a:rPr lang="ru-RU" dirty="0" smtClean="0"/>
              <a:t> бит/с. У Миши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нет скоростного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доступа в Интернет, но есть возможность получать информацию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от Толи по низкоскоростному телефонному каналу со средней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smtClean="0"/>
              <a:t>скоростью 2</a:t>
            </a:r>
            <a:r>
              <a:rPr lang="ru-RU" baseline="30000" dirty="0" smtClean="0"/>
              <a:t>13</a:t>
            </a:r>
            <a:r>
              <a:rPr lang="ru-RU" dirty="0" smtClean="0"/>
              <a:t> бит/с.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Миша договорился с Толей, что тот будет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скачивать для него данные </a:t>
            </a:r>
            <a:r>
              <a:rPr lang="ru-RU" dirty="0" smtClean="0"/>
              <a:t>объемом 5 Мбайт по высокоскоростному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каналу</a:t>
            </a:r>
            <a:r>
              <a:rPr lang="ru-RU" dirty="0" smtClean="0"/>
              <a:t> и ретранслировать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их Мише</a:t>
            </a:r>
            <a:r>
              <a:rPr lang="ru-RU" dirty="0" smtClean="0"/>
              <a:t> по низкоскоростному</a:t>
            </a:r>
            <a:r>
              <a:rPr lang="en-US" dirty="0" smtClean="0"/>
              <a:t> </a:t>
            </a:r>
            <a:r>
              <a:rPr lang="ru-RU" dirty="0" smtClean="0"/>
              <a:t>каналу.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Компьютер</a:t>
            </a:r>
            <a:r>
              <a:rPr lang="ru-RU" dirty="0" smtClean="0"/>
              <a:t> Толи может начать ретрансляцию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данных не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раньше, чем им будут </a:t>
            </a:r>
            <a:r>
              <a:rPr lang="ru-RU" dirty="0" smtClean="0"/>
              <a:t>получены первые 0,5 Мбайт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этих данных.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Каков минимально возможный промежуток</a:t>
            </a:r>
            <a:r>
              <a:rPr lang="ru-RU" dirty="0" smtClean="0"/>
              <a:t> времени (в секундах) с момента начала скачивания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данных</a:t>
            </a:r>
            <a:r>
              <a:rPr lang="ru-RU" dirty="0" smtClean="0"/>
              <a:t> Толей до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полного</a:t>
            </a:r>
            <a:r>
              <a:rPr lang="en-US" dirty="0" smtClean="0"/>
              <a:t> </a:t>
            </a:r>
            <a:r>
              <a:rPr lang="ru-RU" dirty="0" smtClean="0"/>
              <a:t>их получения Мишей?</a:t>
            </a:r>
          </a:p>
        </p:txBody>
      </p:sp>
    </p:spTree>
    <p:extLst>
      <p:ext uri="{BB962C8B-B14F-4D97-AF65-F5344CB8AC3E}">
        <p14:creationId xmlns:p14="http://schemas.microsoft.com/office/powerpoint/2010/main" xmlns="" val="311129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8717</TotalTime>
  <Words>1714</Words>
  <Application>Microsoft Office PowerPoint</Application>
  <PresentationFormat>Экран (4:3)</PresentationFormat>
  <Paragraphs>232</Paragraphs>
  <Slides>25</Slides>
  <Notes>11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ПЕРЕДАЧА И ХРАНЕНИЕ ИНФОРМАЦИИ</vt:lpstr>
      <vt:lpstr>Ключевые слова</vt:lpstr>
      <vt:lpstr>Передача информации</vt:lpstr>
      <vt:lpstr>Схема Шеннона</vt:lpstr>
      <vt:lpstr>Помехи</vt:lpstr>
      <vt:lpstr>Защита от шума</vt:lpstr>
      <vt:lpstr>Защита от шума</vt:lpstr>
      <vt:lpstr>Технические характеристики</vt:lpstr>
      <vt:lpstr>Пример решения задачи</vt:lpstr>
      <vt:lpstr>Диаграмма Гантта</vt:lpstr>
      <vt:lpstr>Вопросы и задания</vt:lpstr>
      <vt:lpstr>Вопросы и задания</vt:lpstr>
      <vt:lpstr>Хранение информации</vt:lpstr>
      <vt:lpstr>Перфокарта</vt:lpstr>
      <vt:lpstr>Winchester</vt:lpstr>
      <vt:lpstr>Первые фотографии</vt:lpstr>
      <vt:lpstr>Грампластинка</vt:lpstr>
      <vt:lpstr>Прогноз</vt:lpstr>
      <vt:lpstr>Оптический способ записи</vt:lpstr>
      <vt:lpstr>Флэш-память</vt:lpstr>
      <vt:lpstr>Самое главное</vt:lpstr>
      <vt:lpstr>Самое главное</vt:lpstr>
      <vt:lpstr>Давайте обсудим</vt:lpstr>
      <vt:lpstr>Вопросы и задания</vt:lpstr>
      <vt:lpstr>Информационные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ПЕРЕДАЧА И ХРАНЕНИЕ ИНФОРМАЦИИ</dc:title>
  <dc:creator>МК</dc:creator>
  <cp:lastModifiedBy>1</cp:lastModifiedBy>
  <cp:revision>12</cp:revision>
  <dcterms:modified xsi:type="dcterms:W3CDTF">2020-11-30T04:17:28Z</dcterms:modified>
</cp:coreProperties>
</file>