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65" r:id="rId25"/>
    <p:sldId id="281" r:id="rId26"/>
    <p:sldId id="282" r:id="rId27"/>
    <p:sldId id="266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2076" y="-5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1BFD-6F9D-4BEB-B596-BB128F6FB985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1660C-C158-409B-A1D0-E16F24594B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623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1BFD-6F9D-4BEB-B596-BB128F6FB985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1660C-C158-409B-A1D0-E16F24594B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383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1BFD-6F9D-4BEB-B596-BB128F6FB985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1660C-C158-409B-A1D0-E16F24594B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533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1BFD-6F9D-4BEB-B596-BB128F6FB985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1660C-C158-409B-A1D0-E16F24594B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956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1BFD-6F9D-4BEB-B596-BB128F6FB985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1660C-C158-409B-A1D0-E16F24594B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225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1BFD-6F9D-4BEB-B596-BB128F6FB985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1660C-C158-409B-A1D0-E16F24594B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22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1BFD-6F9D-4BEB-B596-BB128F6FB985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1660C-C158-409B-A1D0-E16F24594B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338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1BFD-6F9D-4BEB-B596-BB128F6FB985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1660C-C158-409B-A1D0-E16F24594B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29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1BFD-6F9D-4BEB-B596-BB128F6FB985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1660C-C158-409B-A1D0-E16F24594B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623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1BFD-6F9D-4BEB-B596-BB128F6FB985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1660C-C158-409B-A1D0-E16F24594B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337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1BFD-6F9D-4BEB-B596-BB128F6FB985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1660C-C158-409B-A1D0-E16F24594B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131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A1BFD-6F9D-4BEB-B596-BB128F6FB985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1660C-C158-409B-A1D0-E16F24594B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861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nearyou.ru/vvasnetsov/oleg2.html" TargetMode="External"/><Relationship Id="rId2" Type="http://schemas.openxmlformats.org/officeDocument/2006/relationships/hyperlink" Target="http://nearyou.ru/vvasnetsov/oleg1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oNf0t28DfJ0&amp;noredirect=1" TargetMode="External"/><Relationship Id="rId5" Type="http://schemas.openxmlformats.org/officeDocument/2006/relationships/hyperlink" Target="http://www.ozhegov.org/" TargetMode="External"/><Relationship Id="rId4" Type="http://schemas.openxmlformats.org/officeDocument/2006/relationships/hyperlink" Target="http://nearyou.ru/vvasnetsov/oleg3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470025"/>
          </a:xfrm>
        </p:spPr>
        <p:txBody>
          <a:bodyPr/>
          <a:lstStyle/>
          <a:p>
            <a:r>
              <a:rPr lang="ru-RU" sz="4300" b="1" spc="-100" dirty="0">
                <a:ln w="3200">
                  <a:solidFill>
                    <a:srgbClr val="4E3B30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Constantia"/>
              </a:rPr>
              <a:t>А.С. Пушкин </a:t>
            </a:r>
            <a:br>
              <a:rPr lang="ru-RU" sz="4300" b="1" spc="-100" dirty="0">
                <a:ln w="3200">
                  <a:solidFill>
                    <a:srgbClr val="4E3B30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Constantia"/>
              </a:rPr>
            </a:br>
            <a:r>
              <a:rPr lang="ru-RU" sz="4300" b="1" spc="-100" dirty="0">
                <a:ln w="3200">
                  <a:solidFill>
                    <a:srgbClr val="4E3B30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Constantia"/>
              </a:rPr>
              <a:t>«Песнь о вещем Олеге»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717032"/>
            <a:ext cx="6400800" cy="1752600"/>
          </a:xfrm>
        </p:spPr>
        <p:txBody>
          <a:bodyPr/>
          <a:lstStyle/>
          <a:p>
            <a:pPr lvl="0"/>
            <a:r>
              <a:rPr lang="ru-RU" sz="4000" b="1" spc="-100" dirty="0">
                <a:ln w="3200">
                  <a:solidFill>
                    <a:srgbClr val="4E3B30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</a:rPr>
              <a:t>Презентация </a:t>
            </a:r>
            <a:r>
              <a:rPr lang="ru-RU" sz="4000" b="1" spc="-100" dirty="0" smtClean="0">
                <a:ln w="3200">
                  <a:solidFill>
                    <a:srgbClr val="4E3B30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</a:rPr>
              <a:t>к</a:t>
            </a:r>
            <a:r>
              <a:rPr lang="en-US" sz="4000" b="1" spc="-100" dirty="0" smtClean="0">
                <a:ln w="3200">
                  <a:solidFill>
                    <a:srgbClr val="4E3B30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</a:rPr>
              <a:t> </a:t>
            </a:r>
            <a:r>
              <a:rPr lang="ru-RU" sz="4000" b="1" spc="-100" dirty="0" smtClean="0">
                <a:ln w="3200">
                  <a:solidFill>
                    <a:srgbClr val="4E3B30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</a:rPr>
              <a:t> </a:t>
            </a:r>
            <a:r>
              <a:rPr lang="ru-RU" sz="4000" b="1" spc="-100" dirty="0">
                <a:ln w="3200">
                  <a:solidFill>
                    <a:srgbClr val="4E3B30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</a:rPr>
              <a:t>уроку литературы</a:t>
            </a:r>
            <a:endParaRPr lang="ru-RU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456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050909_1340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8757" y="198329"/>
            <a:ext cx="8798015" cy="66279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355976" y="260648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err="1">
                <a:solidFill>
                  <a:prstClr val="black"/>
                </a:solidFill>
                <a:latin typeface="Trebuchet MS"/>
              </a:rPr>
              <a:t>Хозары</a:t>
            </a:r>
            <a:r>
              <a:rPr lang="ru-RU" sz="2800" dirty="0">
                <a:solidFill>
                  <a:prstClr val="black"/>
                </a:solidFill>
                <a:latin typeface="Trebuchet MS"/>
              </a:rPr>
              <a:t>(или хазары) – народ, некогда живший в южнорусских степях и нападавший на Древнюю Русь.</a:t>
            </a:r>
          </a:p>
        </p:txBody>
      </p:sp>
    </p:spTree>
    <p:extLst>
      <p:ext uri="{BB962C8B-B14F-4D97-AF65-F5344CB8AC3E}">
        <p14:creationId xmlns:p14="http://schemas.microsoft.com/office/powerpoint/2010/main" val="300088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нив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7534" y="342900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  <a:latin typeface="Trebuchet MS"/>
              </a:rPr>
              <a:t>Нива – большое поле, засеянное и возделанное человеком.</a:t>
            </a:r>
          </a:p>
        </p:txBody>
      </p:sp>
    </p:spTree>
    <p:extLst>
      <p:ext uri="{BB962C8B-B14F-4D97-AF65-F5344CB8AC3E}">
        <p14:creationId xmlns:p14="http://schemas.microsoft.com/office/powerpoint/2010/main" val="48930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удесник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83968" y="476672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D19049">
                    <a:lumMod val="20000"/>
                    <a:lumOff val="80000"/>
                  </a:srgbClr>
                </a:solidFill>
                <a:latin typeface="Trebuchet MS"/>
              </a:rPr>
              <a:t>Кудесник – волшебник, колдун, жрец  языческого культа.</a:t>
            </a:r>
          </a:p>
        </p:txBody>
      </p:sp>
    </p:spTree>
    <p:extLst>
      <p:ext uri="{BB962C8B-B14F-4D97-AF65-F5344CB8AC3E}">
        <p14:creationId xmlns:p14="http://schemas.microsoft.com/office/powerpoint/2010/main" val="392698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мольб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364502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  <a:latin typeface="Trebuchet MS"/>
              </a:rPr>
              <a:t>Мольба  - страстная просьба.</a:t>
            </a:r>
          </a:p>
        </p:txBody>
      </p:sp>
    </p:spTree>
    <p:extLst>
      <p:ext uri="{BB962C8B-B14F-4D97-AF65-F5344CB8AC3E}">
        <p14:creationId xmlns:p14="http://schemas.microsoft.com/office/powerpoint/2010/main" val="412032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волх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27984" y="18864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  <a:latin typeface="Trebuchet MS"/>
              </a:rPr>
              <a:t>Волхв - служитель языческого культа, жрец, прорицатель, мудрец.</a:t>
            </a:r>
          </a:p>
        </p:txBody>
      </p:sp>
    </p:spTree>
    <p:extLst>
      <p:ext uri="{BB962C8B-B14F-4D97-AF65-F5344CB8AC3E}">
        <p14:creationId xmlns:p14="http://schemas.microsoft.com/office/powerpoint/2010/main" val="423518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800" dirty="0">
                <a:solidFill>
                  <a:prstClr val="black"/>
                </a:solidFill>
                <a:latin typeface="Trebuchet MS"/>
                <a:ea typeface="+mn-ea"/>
                <a:cs typeface="+mn-cs"/>
              </a:rPr>
              <a:t>Чело – перед кокошника; </a:t>
            </a:r>
            <a:r>
              <a:rPr lang="ru-RU" sz="2800" b="1" i="1" dirty="0">
                <a:solidFill>
                  <a:srgbClr val="C00000"/>
                </a:solidFill>
                <a:latin typeface="Trebuchet MS"/>
                <a:ea typeface="+mn-ea"/>
                <a:cs typeface="+mn-cs"/>
              </a:rPr>
              <a:t>лоб</a:t>
            </a:r>
            <a:r>
              <a:rPr lang="ru-RU" sz="2800" dirty="0">
                <a:solidFill>
                  <a:prstClr val="black"/>
                </a:solidFill>
                <a:latin typeface="Trebuchet MS"/>
                <a:ea typeface="+mn-ea"/>
                <a:cs typeface="+mn-cs"/>
              </a:rPr>
              <a:t>; начало чего-либо.</a:t>
            </a:r>
            <a:br>
              <a:rPr lang="ru-RU" sz="2800" dirty="0">
                <a:solidFill>
                  <a:prstClr val="black"/>
                </a:solidFill>
                <a:latin typeface="Trebuchet MS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4" name="Содержимое 3" descr="чело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8174" y="1628800"/>
            <a:ext cx="3607651" cy="449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87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трад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520" y="5805264"/>
            <a:ext cx="33249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  <a:latin typeface="Trebuchet MS"/>
              </a:rPr>
              <a:t>Отрада – утешение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52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тро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92" y="0"/>
            <a:ext cx="913980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88024" y="188640"/>
            <a:ext cx="43559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prstClr val="white"/>
                </a:solidFill>
                <a:latin typeface="Trebuchet MS"/>
              </a:rPr>
              <a:t>Отрок – младший член дружины князя Древней Руси, служивший при его дворе.</a:t>
            </a:r>
          </a:p>
        </p:txBody>
      </p:sp>
    </p:spTree>
    <p:extLst>
      <p:ext uri="{BB962C8B-B14F-4D97-AF65-F5344CB8AC3E}">
        <p14:creationId xmlns:p14="http://schemas.microsoft.com/office/powerpoint/2010/main" val="420568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опон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8640960" cy="64021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882" y="4514852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  <a:latin typeface="Trebuchet MS"/>
              </a:rPr>
              <a:t>Попона – покрывало, накидываемое на круп лошади для ее защиты от переохлаждения и насекомых.</a:t>
            </a:r>
          </a:p>
        </p:txBody>
      </p:sp>
    </p:spTree>
    <p:extLst>
      <p:ext uri="{BB962C8B-B14F-4D97-AF65-F5344CB8AC3E}">
        <p14:creationId xmlns:p14="http://schemas.microsoft.com/office/powerpoint/2010/main" val="147356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00px-Kurga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012160" y="7829"/>
            <a:ext cx="313184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  <a:latin typeface="Trebuchet MS"/>
              </a:rPr>
              <a:t>Курган – разновидность погребальных памятников. Характеризуется, как правило, сооружением земляной насыпи над погребальной ямой.</a:t>
            </a:r>
          </a:p>
        </p:txBody>
      </p:sp>
    </p:spTree>
    <p:extLst>
      <p:ext uri="{BB962C8B-B14F-4D97-AF65-F5344CB8AC3E}">
        <p14:creationId xmlns:p14="http://schemas.microsoft.com/office/powerpoint/2010/main" val="141114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spc="-100" dirty="0">
                <a:ln w="3200">
                  <a:solidFill>
                    <a:srgbClr val="4E3B30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BEEC9">
                    <a:lumMod val="75000"/>
                  </a:srgb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</a:rPr>
              <a:t>Вещий Олег и его время</a:t>
            </a:r>
            <a:br>
              <a:rPr lang="ru-RU" sz="4000" b="1" spc="-100" dirty="0">
                <a:ln w="3200">
                  <a:solidFill>
                    <a:srgbClr val="4E3B30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BEEC9">
                    <a:lumMod val="75000"/>
                  </a:srgb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</a:rPr>
            </a:br>
            <a:r>
              <a:rPr lang="ru-RU" sz="4000" b="1" spc="-100" dirty="0">
                <a:ln w="3200">
                  <a:solidFill>
                    <a:srgbClr val="4E3B30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BEEC9">
                    <a:lumMod val="75000"/>
                  </a:srgb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</a:rPr>
              <a:t> (879 - 912 гг.)</a:t>
            </a:r>
            <a:endParaRPr lang="ru-RU" dirty="0"/>
          </a:p>
        </p:txBody>
      </p:sp>
      <p:pic>
        <p:nvPicPr>
          <p:cNvPr id="4" name="Picture 6" descr="RICON0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576" y="1484784"/>
            <a:ext cx="3816424" cy="52565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44008" y="1268760"/>
            <a:ext cx="4032448" cy="552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lnSpc>
                <a:spcPct val="90000"/>
              </a:lnSpc>
              <a:spcBef>
                <a:spcPts val="600"/>
              </a:spcBef>
              <a:buClr>
                <a:srgbClr val="A5644E"/>
              </a:buClr>
              <a:buSzPct val="85000"/>
            </a:pPr>
            <a:r>
              <a:rPr lang="ru-RU" sz="2800" b="1" dirty="0" smtClean="0">
                <a:latin typeface="Constantia"/>
              </a:rPr>
              <a:t>   Олег </a:t>
            </a:r>
            <a:r>
              <a:rPr lang="ru-RU" sz="2800" b="1" dirty="0">
                <a:latin typeface="Constantia"/>
              </a:rPr>
              <a:t>– родственник Рюрика. В 882 году Олег перенес столицу в Киев. В 907 году осуществил успешный поход на Царьград (Константинополь) Необычайная военная удача, его ум и проницательность принесли ему прозвище "Вещий".</a:t>
            </a:r>
            <a:r>
              <a:rPr lang="ru-RU" sz="2800" b="1" dirty="0">
                <a:solidFill>
                  <a:prstClr val="white"/>
                </a:solidFill>
                <a:latin typeface="Constanti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386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вал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355976" y="33265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  <a:latin typeface="Trebuchet MS"/>
              </a:rPr>
              <a:t>Вал – очень высокая волна.</a:t>
            </a:r>
          </a:p>
        </p:txBody>
      </p:sp>
    </p:spTree>
    <p:extLst>
      <p:ext uri="{BB962C8B-B14F-4D97-AF65-F5344CB8AC3E}">
        <p14:creationId xmlns:p14="http://schemas.microsoft.com/office/powerpoint/2010/main" val="419043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ращ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3212976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  <a:latin typeface="Trebuchet MS"/>
              </a:rPr>
              <a:t>Пращ – метательное холодное оружие, представляющее собой верёвку или ремень, один конец которого свёрнут в петлю, в которую продевается кисть пращника.</a:t>
            </a:r>
          </a:p>
        </p:txBody>
      </p:sp>
    </p:spTree>
    <p:extLst>
      <p:ext uri="{BB962C8B-B14F-4D97-AF65-F5344CB8AC3E}">
        <p14:creationId xmlns:p14="http://schemas.microsoft.com/office/powerpoint/2010/main" val="229501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етивый кон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756" y="551723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  <a:latin typeface="Trebuchet MS"/>
              </a:rPr>
              <a:t>Ретивый – усердный и исполнительный.</a:t>
            </a:r>
          </a:p>
        </p:txBody>
      </p:sp>
    </p:spTree>
    <p:extLst>
      <p:ext uri="{BB962C8B-B14F-4D97-AF65-F5344CB8AC3E}">
        <p14:creationId xmlns:p14="http://schemas.microsoft.com/office/powerpoint/2010/main" val="37052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екир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52400"/>
            <a:ext cx="8928992" cy="658896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55776" y="5229200"/>
            <a:ext cx="26597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  <a:latin typeface="Trebuchet MS"/>
              </a:rPr>
              <a:t>Секира – топор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18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20880" cy="864096"/>
          </a:xfrm>
        </p:spPr>
        <p:txBody>
          <a:bodyPr/>
          <a:lstStyle/>
          <a:p>
            <a:r>
              <a:rPr lang="ru-RU" sz="4800" b="1" spc="-100" dirty="0">
                <a:ln w="3200">
                  <a:solidFill>
                    <a:srgbClr val="4E3B30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BEEC9">
                    <a:tint val="100000"/>
                    <a:shade val="90000"/>
                    <a:satMod val="250000"/>
                    <a:alpha val="100000"/>
                  </a:srgb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</a:rPr>
              <a:t>Предсказание кудесника</a:t>
            </a:r>
            <a:endParaRPr lang="ru-RU" dirty="0"/>
          </a:p>
        </p:txBody>
      </p:sp>
      <p:pic>
        <p:nvPicPr>
          <p:cNvPr id="4" name="Picture 10" descr="96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935" y="1204886"/>
            <a:ext cx="8910561" cy="553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82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20880" cy="864096"/>
          </a:xfrm>
        </p:spPr>
        <p:txBody>
          <a:bodyPr/>
          <a:lstStyle/>
          <a:p>
            <a:r>
              <a:rPr lang="ru-RU" sz="4800" b="1" spc="-100" dirty="0">
                <a:ln w="3200">
                  <a:solidFill>
                    <a:srgbClr val="4E3B30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BEEC9">
                    <a:tint val="100000"/>
                    <a:shade val="90000"/>
                    <a:satMod val="250000"/>
                    <a:alpha val="100000"/>
                  </a:srgb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</a:rPr>
              <a:t>Прощание с конём</a:t>
            </a:r>
            <a:endParaRPr lang="ru-RU" dirty="0"/>
          </a:p>
        </p:txBody>
      </p:sp>
      <p:pic>
        <p:nvPicPr>
          <p:cNvPr id="1026" name="Picture 2" descr="http://nearyou.ru/vvasnetsov/ole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568952" cy="554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91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20880" cy="864096"/>
          </a:xfrm>
        </p:spPr>
        <p:txBody>
          <a:bodyPr/>
          <a:lstStyle/>
          <a:p>
            <a:r>
              <a:rPr lang="ru-RU" sz="4800" b="1" spc="-100" dirty="0">
                <a:ln w="3200">
                  <a:solidFill>
                    <a:srgbClr val="4E3B30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BEEC9">
                    <a:tint val="100000"/>
                    <a:shade val="90000"/>
                    <a:satMod val="250000"/>
                    <a:alpha val="100000"/>
                  </a:srgb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</a:rPr>
              <a:t>Олег у костей коня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052735"/>
            <a:ext cx="8424936" cy="5655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291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74320" lvl="0" indent="-274320">
              <a:spcBef>
                <a:spcPts val="0"/>
              </a:spcBef>
              <a:defRPr/>
            </a:pPr>
            <a:r>
              <a:rPr lang="ru-RU" b="1" dirty="0" smtClean="0">
                <a:solidFill>
                  <a:srgbClr val="FFFF00"/>
                </a:solidFill>
                <a:latin typeface="Constantia"/>
                <a:ea typeface="+mn-ea"/>
                <a:cs typeface="+mn-cs"/>
              </a:rPr>
              <a:t/>
            </a:r>
            <a:br>
              <a:rPr lang="ru-RU" b="1" dirty="0" smtClean="0">
                <a:solidFill>
                  <a:srgbClr val="FFFF00"/>
                </a:solidFill>
                <a:latin typeface="Constantia"/>
                <a:ea typeface="+mn-ea"/>
                <a:cs typeface="+mn-cs"/>
              </a:rPr>
            </a:br>
            <a:r>
              <a:rPr lang="ru-RU" b="1" dirty="0" smtClean="0">
                <a:latin typeface="Constantia"/>
                <a:ea typeface="+mn-ea"/>
                <a:cs typeface="+mn-cs"/>
              </a:rPr>
              <a:t>Выводы</a:t>
            </a:r>
            <a:r>
              <a:rPr lang="ru-RU" b="1" dirty="0">
                <a:latin typeface="Constantia"/>
                <a:ea typeface="+mn-ea"/>
                <a:cs typeface="+mn-cs"/>
              </a:rPr>
              <a:t>: </a:t>
            </a:r>
            <a:br>
              <a:rPr lang="ru-RU" b="1" dirty="0">
                <a:latin typeface="Constantia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274320" lvl="0" indent="-274320">
              <a:spcBef>
                <a:spcPts val="0"/>
              </a:spcBef>
              <a:buClr>
                <a:srgbClr val="A5644E"/>
              </a:buClr>
              <a:buSzPct val="85000"/>
              <a:buFont typeface="Wingdings 2"/>
              <a:buChar char=""/>
              <a:defRPr/>
            </a:pPr>
            <a:r>
              <a:rPr lang="ru-RU" sz="3300" dirty="0">
                <a:latin typeface="Constantia"/>
              </a:rPr>
              <a:t>«Песнь о Вещем Олеге» дополняет содержание летописи, помогает представить исторических героев, увидеть их характеры и судьбы. Вещий Олег  наделён душевной привязанностью к коню. Над его чувствами не властно ни время, ни даже смерть коня. </a:t>
            </a:r>
            <a:r>
              <a:rPr lang="ru-RU" sz="3300" b="1" dirty="0">
                <a:latin typeface="Constantia"/>
              </a:rPr>
              <a:t>Не слепой рок приговорил Олега к смерти «от коня своего», а привязанность к коню.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108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74320" lvl="0" indent="-274320">
              <a:spcBef>
                <a:spcPts val="0"/>
              </a:spcBef>
              <a:defRPr/>
            </a:pPr>
            <a:r>
              <a:rPr lang="ru-RU" b="1" dirty="0" smtClean="0">
                <a:solidFill>
                  <a:srgbClr val="FFFF00"/>
                </a:solidFill>
                <a:latin typeface="Constantia"/>
                <a:ea typeface="+mn-ea"/>
                <a:cs typeface="+mn-cs"/>
              </a:rPr>
              <a:t/>
            </a:r>
            <a:br>
              <a:rPr lang="ru-RU" b="1" dirty="0" smtClean="0">
                <a:solidFill>
                  <a:srgbClr val="FFFF00"/>
                </a:solidFill>
                <a:latin typeface="Constantia"/>
                <a:ea typeface="+mn-ea"/>
                <a:cs typeface="+mn-cs"/>
              </a:rPr>
            </a:br>
            <a:r>
              <a:rPr lang="ru-RU" altLang="ru-RU" b="1" i="1" dirty="0"/>
              <a:t>Интернет-ресурсы </a:t>
            </a:r>
            <a:r>
              <a:rPr lang="ru-RU" altLang="ru-RU" b="1" i="1" dirty="0" smtClean="0"/>
              <a:t>:</a:t>
            </a:r>
            <a:r>
              <a:rPr lang="ru-RU" b="1" dirty="0" smtClean="0">
                <a:latin typeface="Constantia"/>
                <a:ea typeface="+mn-ea"/>
                <a:cs typeface="+mn-cs"/>
              </a:rPr>
              <a:t> </a:t>
            </a:r>
            <a:r>
              <a:rPr lang="ru-RU" b="1" dirty="0">
                <a:latin typeface="Constantia"/>
                <a:ea typeface="+mn-ea"/>
                <a:cs typeface="+mn-cs"/>
              </a:rPr>
              <a:t/>
            </a:r>
            <a:br>
              <a:rPr lang="ru-RU" b="1" dirty="0">
                <a:latin typeface="Constantia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nearyou.ru/vvasnetsov/oleg1.html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nearyou.ru/vvasnetsov/oleg2.html</a:t>
            </a:r>
            <a:endParaRPr lang="en-US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nearyou.ru/vvasnetsov/oleg3.html</a:t>
            </a:r>
            <a:endParaRPr lang="en-US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www.ozhegov.org</a:t>
            </a:r>
            <a:endParaRPr lang="en-US" dirty="0" smtClean="0"/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www.youtube.com/watch?v=oNf0t28DfJ0&amp;noredirect=1</a:t>
            </a:r>
            <a:endParaRPr lang="en-US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569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MAP0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504" y="116632"/>
            <a:ext cx="8928992" cy="66247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410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spc="-100" dirty="0">
                <a:ln w="3200">
                  <a:solidFill>
                    <a:srgbClr val="4E3B30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BEEC9">
                    <a:lumMod val="75000"/>
                  </a:srgb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</a:rPr>
              <a:t>Летопись и баллада</a:t>
            </a:r>
            <a:endParaRPr lang="ru-RU" dirty="0"/>
          </a:p>
        </p:txBody>
      </p:sp>
      <p:pic>
        <p:nvPicPr>
          <p:cNvPr id="4" name="Picture 4" descr="RG25_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5616" y="1700808"/>
            <a:ext cx="2770909" cy="4488873"/>
          </a:xfrm>
          <a:prstGeom prst="rect">
            <a:avLst/>
          </a:prstGeom>
          <a:noFill/>
        </p:spPr>
      </p:pic>
      <p:pic>
        <p:nvPicPr>
          <p:cNvPr id="5" name="Picture 8" descr="0296"/>
          <p:cNvPicPr>
            <a:picLocks noGrp="1"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0" y="1721933"/>
            <a:ext cx="3197225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56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300" b="1" spc="-100" dirty="0">
                <a:ln w="3200">
                  <a:solidFill>
                    <a:srgbClr val="4E3B30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BEEC9">
                    <a:tint val="100000"/>
                    <a:shade val="90000"/>
                    <a:satMod val="250000"/>
                    <a:alpha val="100000"/>
                  </a:srgb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</a:rPr>
              <a:t>Баллада – жанр лиро-эпической поэзии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spcBef>
                <a:spcPts val="600"/>
              </a:spcBef>
              <a:buClr>
                <a:srgbClr val="A5644E"/>
              </a:buClr>
              <a:buSzPct val="85000"/>
              <a:buNone/>
            </a:pPr>
            <a:r>
              <a:rPr lang="ru-RU" sz="3300" b="1" i="1" dirty="0">
                <a:solidFill>
                  <a:prstClr val="black"/>
                </a:solidFill>
                <a:latin typeface="Constantia"/>
              </a:rPr>
              <a:t>Баллада – лирическое стихотворение с напряжённым, острым сюжетом (легендарным, историческим, фантастическим). Герои в балладе вступают в конфликт друг с другом, с самой судьбой. Часто присутствует элемент  загадочного,  фантастического, необъяснимого, трагически неразрешимого</a:t>
            </a:r>
            <a:r>
              <a:rPr lang="ru-RU" sz="3300" b="1" i="1" dirty="0" smtClean="0">
                <a:solidFill>
                  <a:prstClr val="black"/>
                </a:solidFill>
                <a:latin typeface="Constantia"/>
              </a:rPr>
              <a:t>.</a:t>
            </a:r>
            <a:endParaRPr lang="ru-RU" sz="3300" b="1" dirty="0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420843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spc="-100" dirty="0">
                <a:ln w="3200">
                  <a:solidFill>
                    <a:srgbClr val="4E3B30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BEEC9">
                    <a:lumMod val="75000"/>
                  </a:srgb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</a:rPr>
              <a:t>Жанр «Песни о вещем Олеге»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lvl="0" indent="-274320">
              <a:lnSpc>
                <a:spcPct val="90000"/>
              </a:lnSpc>
              <a:spcBef>
                <a:spcPts val="600"/>
              </a:spcBef>
              <a:buClr>
                <a:srgbClr val="A5644E"/>
              </a:buClr>
              <a:buSzPct val="85000"/>
              <a:buNone/>
            </a:pPr>
            <a:r>
              <a:rPr lang="ru-RU" sz="3600" b="1" dirty="0">
                <a:solidFill>
                  <a:prstClr val="white"/>
                </a:solidFill>
                <a:latin typeface="Constantia"/>
              </a:rPr>
              <a:t>«</a:t>
            </a:r>
            <a:r>
              <a:rPr lang="ru-RU" sz="3600" b="1" dirty="0">
                <a:latin typeface="Constantia"/>
              </a:rPr>
              <a:t>Песнь о вещем Олеге» -  легенда, облечённая  в  форму  баллады:</a:t>
            </a:r>
          </a:p>
          <a:p>
            <a:pPr marL="274320" lvl="0" indent="-274320">
              <a:lnSpc>
                <a:spcPct val="90000"/>
              </a:lnSpc>
              <a:spcBef>
                <a:spcPts val="600"/>
              </a:spcBef>
              <a:buClr>
                <a:srgbClr val="A5644E"/>
              </a:buClr>
              <a:buSzPct val="85000"/>
              <a:buNone/>
            </a:pPr>
            <a:r>
              <a:rPr lang="ru-RU" sz="3600" b="1" dirty="0">
                <a:latin typeface="Constantia"/>
              </a:rPr>
              <a:t>- в основе лежит исторический факт </a:t>
            </a:r>
          </a:p>
          <a:p>
            <a:pPr marL="274320" lvl="0" indent="-274320">
              <a:lnSpc>
                <a:spcPct val="90000"/>
              </a:lnSpc>
              <a:spcBef>
                <a:spcPts val="600"/>
              </a:spcBef>
              <a:buClr>
                <a:srgbClr val="A5644E"/>
              </a:buClr>
              <a:buSzPct val="85000"/>
              <a:buNone/>
            </a:pPr>
            <a:r>
              <a:rPr lang="ru-RU" sz="3600" b="1" dirty="0">
                <a:latin typeface="Constantia"/>
              </a:rPr>
              <a:t>-тема рока, предопределенности, неизбежности судьбы</a:t>
            </a:r>
          </a:p>
          <a:p>
            <a:pPr marL="274320" lvl="0" indent="-274320">
              <a:lnSpc>
                <a:spcPct val="90000"/>
              </a:lnSpc>
              <a:spcBef>
                <a:spcPts val="600"/>
              </a:spcBef>
              <a:buClr>
                <a:srgbClr val="A5644E"/>
              </a:buClr>
              <a:buSzPct val="85000"/>
              <a:buNone/>
            </a:pPr>
            <a:r>
              <a:rPr lang="ru-RU" sz="3600" b="1" dirty="0">
                <a:latin typeface="Constantia"/>
              </a:rPr>
              <a:t>- композиционная особенность - включение диалога (обращения, вопросы-ответы)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998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spc="-100" dirty="0">
                <a:ln w="3200">
                  <a:solidFill>
                    <a:srgbClr val="4E3B30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BEEC9">
                    <a:tint val="100000"/>
                    <a:shade val="90000"/>
                    <a:satMod val="250000"/>
                    <a:alpha val="100000"/>
                  </a:srgb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</a:rPr>
              <a:t>Тема, идея произведения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lvl="0" indent="-274320">
              <a:lnSpc>
                <a:spcPct val="90000"/>
              </a:lnSpc>
              <a:spcBef>
                <a:spcPts val="600"/>
              </a:spcBef>
              <a:buClr>
                <a:srgbClr val="A5644E"/>
              </a:buClr>
              <a:buSzPct val="85000"/>
              <a:buNone/>
            </a:pPr>
            <a:r>
              <a:rPr lang="ru-RU" sz="2800" b="1" dirty="0">
                <a:solidFill>
                  <a:prstClr val="black"/>
                </a:solidFill>
                <a:latin typeface="Constantia"/>
              </a:rPr>
              <a:t>Тема:      </a:t>
            </a:r>
            <a:r>
              <a:rPr lang="ru-RU" sz="2800" dirty="0">
                <a:solidFill>
                  <a:prstClr val="black"/>
                </a:solidFill>
                <a:latin typeface="Constantia"/>
              </a:rPr>
              <a:t> История гибели князя Олега </a:t>
            </a:r>
          </a:p>
          <a:p>
            <a:pPr marL="274320" lvl="0" indent="-274320">
              <a:lnSpc>
                <a:spcPct val="90000"/>
              </a:lnSpc>
              <a:spcBef>
                <a:spcPts val="600"/>
              </a:spcBef>
              <a:buClr>
                <a:srgbClr val="A5644E"/>
              </a:buClr>
              <a:buSzPct val="85000"/>
              <a:buNone/>
            </a:pPr>
            <a:r>
              <a:rPr lang="ru-RU" sz="2800" dirty="0">
                <a:solidFill>
                  <a:prstClr val="black"/>
                </a:solidFill>
                <a:latin typeface="Constantia"/>
              </a:rPr>
              <a:t>                 Тема отношений поэта и власти. </a:t>
            </a:r>
          </a:p>
          <a:p>
            <a:pPr marL="274320" lvl="0" indent="-274320">
              <a:lnSpc>
                <a:spcPct val="90000"/>
              </a:lnSpc>
              <a:spcBef>
                <a:spcPts val="600"/>
              </a:spcBef>
              <a:buClr>
                <a:srgbClr val="A5644E"/>
              </a:buClr>
              <a:buSzPct val="85000"/>
              <a:buNone/>
            </a:pPr>
            <a:r>
              <a:rPr lang="ru-RU" sz="2800" b="1" dirty="0">
                <a:solidFill>
                  <a:prstClr val="black"/>
                </a:solidFill>
                <a:latin typeface="Constantia"/>
              </a:rPr>
              <a:t>                  Главная тема – тема  судьбы.</a:t>
            </a:r>
          </a:p>
          <a:p>
            <a:pPr marL="274320" lvl="0" indent="-274320">
              <a:lnSpc>
                <a:spcPct val="90000"/>
              </a:lnSpc>
              <a:spcBef>
                <a:spcPts val="600"/>
              </a:spcBef>
              <a:buClr>
                <a:srgbClr val="A5644E"/>
              </a:buClr>
              <a:buSzPct val="85000"/>
              <a:buNone/>
            </a:pPr>
            <a:r>
              <a:rPr lang="ru-RU" sz="2800" dirty="0">
                <a:solidFill>
                  <a:prstClr val="black"/>
                </a:solidFill>
                <a:latin typeface="Constantia"/>
              </a:rPr>
              <a:t>  </a:t>
            </a:r>
            <a:r>
              <a:rPr lang="ru-RU" sz="2800" b="1" dirty="0">
                <a:solidFill>
                  <a:prstClr val="black"/>
                </a:solidFill>
                <a:latin typeface="Constantia"/>
              </a:rPr>
              <a:t>Идея: </a:t>
            </a:r>
          </a:p>
          <a:p>
            <a:pPr marL="274320" lvl="0" indent="-274320">
              <a:lnSpc>
                <a:spcPct val="90000"/>
              </a:lnSpc>
              <a:spcBef>
                <a:spcPts val="600"/>
              </a:spcBef>
              <a:buClr>
                <a:srgbClr val="A5644E"/>
              </a:buClr>
              <a:buSzPct val="85000"/>
              <a:buNone/>
            </a:pPr>
            <a:r>
              <a:rPr lang="ru-RU" sz="2800" dirty="0">
                <a:solidFill>
                  <a:prstClr val="black"/>
                </a:solidFill>
                <a:latin typeface="Constantia"/>
              </a:rPr>
              <a:t>    Не слепой рок приговорил  Олега к смерти «от коня своего», а привязанность к коню, заставившая отбросить все опасения и пожалеть, что у них ни одна судьба. </a:t>
            </a:r>
          </a:p>
          <a:p>
            <a:pPr marL="274320" lvl="0" indent="-274320">
              <a:lnSpc>
                <a:spcPct val="90000"/>
              </a:lnSpc>
              <a:spcBef>
                <a:spcPts val="600"/>
              </a:spcBef>
              <a:buClr>
                <a:srgbClr val="A5644E"/>
              </a:buClr>
              <a:buSzPct val="85000"/>
              <a:buNone/>
            </a:pPr>
            <a:r>
              <a:rPr lang="ru-RU" sz="2800" dirty="0">
                <a:solidFill>
                  <a:prstClr val="black"/>
                </a:solidFill>
                <a:latin typeface="Constantia"/>
              </a:rPr>
              <a:t>    	</a:t>
            </a:r>
            <a:r>
              <a:rPr lang="ru-RU" sz="2800" b="1" dirty="0">
                <a:solidFill>
                  <a:prstClr val="black"/>
                </a:solidFill>
                <a:latin typeface="Constantia"/>
              </a:rPr>
              <a:t>Верность чувству долга может привести к смерти, но в верности человеческой памяти – залог бессмертия </a:t>
            </a:r>
          </a:p>
        </p:txBody>
      </p:sp>
    </p:spTree>
    <p:extLst>
      <p:ext uri="{BB962C8B-B14F-4D97-AF65-F5344CB8AC3E}">
        <p14:creationId xmlns:p14="http://schemas.microsoft.com/office/powerpoint/2010/main" val="309325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spc="-100" dirty="0">
                <a:ln w="3200">
                  <a:solidFill>
                    <a:srgbClr val="4E3B30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BEEC9">
                    <a:tint val="100000"/>
                    <a:shade val="90000"/>
                    <a:satMod val="250000"/>
                    <a:alpha val="100000"/>
                  </a:srgb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</a:rPr>
              <a:t>Герои , сюжет, композиция произведения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74320" lvl="0" indent="-274320">
              <a:spcBef>
                <a:spcPts val="600"/>
              </a:spcBef>
              <a:buClr>
                <a:srgbClr val="A5644E"/>
              </a:buClr>
              <a:buSzPct val="85000"/>
              <a:buNone/>
            </a:pPr>
            <a:r>
              <a:rPr lang="ru-RU" sz="2200" dirty="0">
                <a:solidFill>
                  <a:prstClr val="white"/>
                </a:solidFill>
                <a:latin typeface="Constantia"/>
              </a:rPr>
              <a:t> </a:t>
            </a:r>
            <a:r>
              <a:rPr lang="ru-RU" sz="2900" b="1" dirty="0">
                <a:latin typeface="Constantia"/>
              </a:rPr>
              <a:t>Главные герои</a:t>
            </a:r>
            <a:r>
              <a:rPr lang="ru-RU" sz="2900" dirty="0">
                <a:latin typeface="Constantia"/>
              </a:rPr>
              <a:t> – Олег и его верный конь, кудесник.</a:t>
            </a:r>
          </a:p>
          <a:p>
            <a:pPr marL="274320" lvl="0" indent="-274320">
              <a:spcBef>
                <a:spcPts val="600"/>
              </a:spcBef>
              <a:buClr>
                <a:srgbClr val="A5644E"/>
              </a:buClr>
              <a:buSzPct val="85000"/>
              <a:buNone/>
            </a:pPr>
            <a:r>
              <a:rPr lang="ru-RU" sz="2900" dirty="0">
                <a:latin typeface="Constantia"/>
              </a:rPr>
              <a:t> </a:t>
            </a:r>
            <a:r>
              <a:rPr lang="ru-RU" sz="2900" b="1" dirty="0">
                <a:latin typeface="Constantia"/>
              </a:rPr>
              <a:t>Второстепенные  герои</a:t>
            </a:r>
            <a:r>
              <a:rPr lang="ru-RU" sz="2900" dirty="0">
                <a:latin typeface="Constantia"/>
              </a:rPr>
              <a:t> – Ольга, Игорь, слуги, дружинники. </a:t>
            </a:r>
          </a:p>
          <a:p>
            <a:pPr marL="274320" lvl="0" indent="-274320">
              <a:spcBef>
                <a:spcPts val="600"/>
              </a:spcBef>
              <a:buClr>
                <a:srgbClr val="A5644E"/>
              </a:buClr>
              <a:buSzPct val="85000"/>
              <a:buNone/>
            </a:pPr>
            <a:r>
              <a:rPr lang="ru-RU" sz="2900" b="1" dirty="0">
                <a:latin typeface="Constantia"/>
              </a:rPr>
              <a:t> Сюжет баллады:</a:t>
            </a:r>
          </a:p>
          <a:p>
            <a:pPr marL="274320" lvl="0" indent="-274320">
              <a:spcBef>
                <a:spcPts val="600"/>
              </a:spcBef>
              <a:buClr>
                <a:srgbClr val="A5644E"/>
              </a:buClr>
              <a:buSzPct val="85000"/>
              <a:buNone/>
            </a:pPr>
            <a:r>
              <a:rPr lang="ru-RU" sz="2900" dirty="0">
                <a:latin typeface="Constantia"/>
              </a:rPr>
              <a:t>   </a:t>
            </a:r>
            <a:r>
              <a:rPr lang="ru-RU" sz="2900" b="1" dirty="0">
                <a:latin typeface="Constantia"/>
              </a:rPr>
              <a:t>Завязка</a:t>
            </a:r>
            <a:r>
              <a:rPr lang="ru-RU" sz="2900" dirty="0">
                <a:latin typeface="Constantia"/>
              </a:rPr>
              <a:t>  действия  - встреча     с  мудрым  старцем.</a:t>
            </a:r>
          </a:p>
          <a:p>
            <a:pPr marL="274320" lvl="0" indent="-274320">
              <a:spcBef>
                <a:spcPts val="600"/>
              </a:spcBef>
              <a:buClr>
                <a:srgbClr val="A5644E"/>
              </a:buClr>
              <a:buSzPct val="85000"/>
              <a:buNone/>
            </a:pPr>
            <a:r>
              <a:rPr lang="ru-RU" sz="2900" dirty="0">
                <a:latin typeface="Constantia"/>
              </a:rPr>
              <a:t>   </a:t>
            </a:r>
            <a:r>
              <a:rPr lang="ru-RU" sz="2900" b="1" dirty="0">
                <a:latin typeface="Constantia"/>
              </a:rPr>
              <a:t>Кульминация</a:t>
            </a:r>
            <a:r>
              <a:rPr lang="ru-RU" sz="2900" dirty="0">
                <a:latin typeface="Constantia"/>
              </a:rPr>
              <a:t>  в  развитии  действия – исполнение предсказания.</a:t>
            </a:r>
          </a:p>
          <a:p>
            <a:pPr marL="274320" lvl="0" indent="-274320">
              <a:spcBef>
                <a:spcPts val="600"/>
              </a:spcBef>
              <a:buClr>
                <a:srgbClr val="A5644E"/>
              </a:buClr>
              <a:buSzPct val="85000"/>
              <a:buNone/>
            </a:pPr>
            <a:r>
              <a:rPr lang="ru-RU" sz="2900" dirty="0">
                <a:latin typeface="Constantia"/>
              </a:rPr>
              <a:t>   </a:t>
            </a:r>
            <a:r>
              <a:rPr lang="ru-RU" sz="2900" b="1" dirty="0">
                <a:latin typeface="Constantia"/>
              </a:rPr>
              <a:t>Развязка</a:t>
            </a:r>
            <a:r>
              <a:rPr lang="ru-RU" sz="2900" dirty="0">
                <a:latin typeface="Constantia"/>
              </a:rPr>
              <a:t>  действия  -  «На    тризне  плачевной Олега…» )</a:t>
            </a:r>
          </a:p>
          <a:p>
            <a:pPr marL="274320" lvl="0" indent="-274320">
              <a:spcBef>
                <a:spcPts val="600"/>
              </a:spcBef>
              <a:buClr>
                <a:srgbClr val="A5644E"/>
              </a:buClr>
              <a:buSzPct val="85000"/>
              <a:buNone/>
            </a:pPr>
            <a:r>
              <a:rPr lang="ru-RU" sz="2700" dirty="0">
                <a:latin typeface="Constantia"/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51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spc="-100" dirty="0">
                <a:ln w="3200">
                  <a:solidFill>
                    <a:srgbClr val="4E3B30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BEEC9">
                    <a:tint val="100000"/>
                    <a:shade val="90000"/>
                    <a:satMod val="250000"/>
                    <a:alpha val="100000"/>
                  </a:srgb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</a:rPr>
              <a:t>Композиция  баллады </a:t>
            </a:r>
            <a:r>
              <a:rPr lang="ru-RU" sz="4800" b="1" spc="-100" dirty="0" smtClean="0">
                <a:ln w="3200">
                  <a:solidFill>
                    <a:srgbClr val="4E3B30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BEEC9">
                    <a:tint val="100000"/>
                    <a:shade val="90000"/>
                    <a:satMod val="250000"/>
                    <a:alpha val="100000"/>
                  </a:srgb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</a:rPr>
              <a:t>                   «</a:t>
            </a:r>
            <a:r>
              <a:rPr lang="ru-RU" sz="4800" b="1" spc="-100" dirty="0">
                <a:ln w="3200">
                  <a:solidFill>
                    <a:srgbClr val="4E3B30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BEEC9">
                    <a:tint val="100000"/>
                    <a:shade val="90000"/>
                    <a:satMod val="250000"/>
                    <a:alpha val="100000"/>
                  </a:srgb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</a:rPr>
              <a:t>Песнь о вещем Олеге»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276872"/>
            <a:ext cx="8229600" cy="3744417"/>
          </a:xfrm>
        </p:spPr>
        <p:txBody>
          <a:bodyPr/>
          <a:lstStyle/>
          <a:p>
            <a:pPr marL="274320" lvl="0" indent="-274320">
              <a:spcBef>
                <a:spcPts val="600"/>
              </a:spcBef>
              <a:buClr>
                <a:srgbClr val="A5644E"/>
              </a:buClr>
              <a:buSzPct val="85000"/>
              <a:buNone/>
            </a:pPr>
            <a:r>
              <a:rPr lang="ru-RU" sz="2600" dirty="0">
                <a:latin typeface="Constantia"/>
              </a:rPr>
              <a:t>1</a:t>
            </a:r>
            <a:r>
              <a:rPr lang="ru-RU" sz="3600" b="1" dirty="0">
                <a:latin typeface="Constantia"/>
              </a:rPr>
              <a:t>. </a:t>
            </a:r>
            <a:r>
              <a:rPr lang="ru-RU" sz="3600" b="1" dirty="0" smtClean="0">
                <a:latin typeface="Constantia"/>
              </a:rPr>
              <a:t>Предсказание  </a:t>
            </a:r>
            <a:r>
              <a:rPr lang="ru-RU" sz="3600" b="1" dirty="0">
                <a:latin typeface="Constantia"/>
              </a:rPr>
              <a:t>кудесника  и прощание  с  конем. </a:t>
            </a:r>
          </a:p>
          <a:p>
            <a:pPr marL="274320" lvl="0" indent="-274320">
              <a:spcBef>
                <a:spcPts val="600"/>
              </a:spcBef>
              <a:buClr>
                <a:srgbClr val="A5644E"/>
              </a:buClr>
              <a:buSzPct val="85000"/>
              <a:buNone/>
            </a:pPr>
            <a:r>
              <a:rPr lang="ru-RU" sz="3600" b="1" dirty="0">
                <a:latin typeface="Constantia"/>
              </a:rPr>
              <a:t>2. «Пирует  с  дружиною  Вещий Олег…»</a:t>
            </a:r>
          </a:p>
          <a:p>
            <a:pPr marL="274320" lvl="0" indent="-274320">
              <a:spcBef>
                <a:spcPts val="600"/>
              </a:spcBef>
              <a:buClr>
                <a:srgbClr val="A5644E"/>
              </a:buClr>
              <a:buSzPct val="85000"/>
              <a:buNone/>
            </a:pPr>
            <a:r>
              <a:rPr lang="ru-RU" sz="3600" b="1" dirty="0">
                <a:latin typeface="Constantia"/>
              </a:rPr>
              <a:t>3. «На  холме  у  брега  Днепра</a:t>
            </a:r>
            <a:r>
              <a:rPr lang="ru-RU" sz="3600" b="1" dirty="0" smtClean="0">
                <a:latin typeface="Constantia"/>
              </a:rPr>
              <a:t>…»</a:t>
            </a:r>
            <a:endParaRPr lang="ru-RU" sz="3600" b="1" dirty="0"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91644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545</Words>
  <Application>Microsoft Office PowerPoint</Application>
  <PresentationFormat>Экран (4:3)</PresentationFormat>
  <Paragraphs>56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А.С. Пушкин  «Песнь о вещем Олеге»</vt:lpstr>
      <vt:lpstr>Вещий Олег и его время  (879 - 912 гг.)</vt:lpstr>
      <vt:lpstr>Презентация PowerPoint</vt:lpstr>
      <vt:lpstr>Летопись и баллада</vt:lpstr>
      <vt:lpstr>Баллада – жанр лиро-эпической поэзии</vt:lpstr>
      <vt:lpstr>Жанр «Песни о вещем Олеге»</vt:lpstr>
      <vt:lpstr>Тема, идея произведения</vt:lpstr>
      <vt:lpstr>Герои , сюжет, композиция произведения</vt:lpstr>
      <vt:lpstr>Композиция  баллады                    «Песнь о вещем Олеге»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Чело – перед кокошника; лоб; начало чего-либо.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Предсказание кудесника</vt:lpstr>
      <vt:lpstr>Прощание с конём</vt:lpstr>
      <vt:lpstr>Олег у костей коня</vt:lpstr>
      <vt:lpstr> Выводы:  </vt:lpstr>
      <vt:lpstr> Интернет-ресурсы :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А.С. Пушкин  «Песнь о вещем Олеге»</dc:title>
  <dc:creator>Marat</dc:creator>
  <cp:lastModifiedBy>user</cp:lastModifiedBy>
  <cp:revision>7</cp:revision>
  <dcterms:created xsi:type="dcterms:W3CDTF">2014-10-22T17:30:57Z</dcterms:created>
  <dcterms:modified xsi:type="dcterms:W3CDTF">2020-11-06T18:16:32Z</dcterms:modified>
</cp:coreProperties>
</file>