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35"/>
            <a:ext cx="9144000" cy="685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Тема поэта и поэзии </a:t>
            </a:r>
            <a:br>
              <a:rPr lang="ru-RU" sz="3200" b="1" dirty="0" smtClean="0"/>
            </a:br>
            <a:r>
              <a:rPr lang="ru-RU" sz="3200" b="1" dirty="0" smtClean="0"/>
              <a:t>в лирике Г.Р. Державина </a:t>
            </a:r>
            <a:br>
              <a:rPr lang="ru-RU" sz="3200" b="1" dirty="0" smtClean="0"/>
            </a:br>
            <a:r>
              <a:rPr lang="ru-RU" sz="3200" b="1" dirty="0" smtClean="0"/>
              <a:t>«Памятник»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Охарактеризуйте художественное пространство стихотворения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Художественное пространство стихотворения необычайно широко: лирический герой уверен, что он будет известен «от Белых вод до Черных, / Где Волга, Дон, Нева, с Рифея льет Урал». Его слава будет жить до тех пор, «доколь </a:t>
            </a:r>
            <a:r>
              <a:rPr lang="ru-RU" dirty="0" err="1" smtClean="0"/>
              <a:t>славянов</a:t>
            </a:r>
            <a:r>
              <a:rPr lang="ru-RU" dirty="0" smtClean="0"/>
              <a:t> род </a:t>
            </a:r>
            <a:r>
              <a:rPr lang="ru-RU" b="1" i="1" dirty="0" err="1" smtClean="0"/>
              <a:t>вселенна</a:t>
            </a:r>
            <a:r>
              <a:rPr lang="ru-RU" dirty="0" smtClean="0"/>
              <a:t> будет чтить», «</a:t>
            </a:r>
            <a:r>
              <a:rPr lang="ru-RU" b="1" i="1" dirty="0" smtClean="0"/>
              <a:t>всяк</a:t>
            </a:r>
            <a:r>
              <a:rPr lang="ru-RU" dirty="0" smtClean="0"/>
              <a:t> будет помнить то в народах </a:t>
            </a:r>
            <a:r>
              <a:rPr lang="ru-RU" dirty="0" err="1" smtClean="0"/>
              <a:t>неисчетных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Охарактеризуйте изобразительно-выразительные средства стихотворения (эпитеты, метафоры, сравнение)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Образную систему, настроение стихотворения создают:</a:t>
            </a:r>
          </a:p>
          <a:p>
            <a:pPr>
              <a:buNone/>
            </a:pPr>
            <a:r>
              <a:rPr lang="ru-RU" dirty="0" smtClean="0"/>
              <a:t>- </a:t>
            </a:r>
            <a:r>
              <a:rPr lang="ru-RU" u="sng" dirty="0" smtClean="0"/>
              <a:t>эпитеты</a:t>
            </a:r>
            <a:r>
              <a:rPr lang="ru-RU" dirty="0" smtClean="0"/>
              <a:t>: </a:t>
            </a:r>
            <a:r>
              <a:rPr lang="ru-RU" b="1" i="1" dirty="0" smtClean="0"/>
              <a:t>чудесный</a:t>
            </a:r>
            <a:r>
              <a:rPr lang="ru-RU" dirty="0" smtClean="0"/>
              <a:t>, </a:t>
            </a:r>
            <a:r>
              <a:rPr lang="ru-RU" b="1" i="1" dirty="0" smtClean="0"/>
              <a:t>вечный</a:t>
            </a:r>
            <a:r>
              <a:rPr lang="ru-RU" dirty="0" smtClean="0"/>
              <a:t> памятник; </a:t>
            </a:r>
            <a:r>
              <a:rPr lang="ru-RU" b="1" i="1" dirty="0" smtClean="0"/>
              <a:t>быстротечный</a:t>
            </a:r>
            <a:r>
              <a:rPr lang="ru-RU" dirty="0" smtClean="0"/>
              <a:t> гром; в народах </a:t>
            </a:r>
            <a:r>
              <a:rPr lang="ru-RU" b="1" i="1" dirty="0" err="1" smtClean="0"/>
              <a:t>неисчетных</a:t>
            </a:r>
            <a:r>
              <a:rPr lang="ru-RU" dirty="0" smtClean="0"/>
              <a:t>; </a:t>
            </a:r>
            <a:r>
              <a:rPr lang="ru-RU" b="1" i="1" dirty="0" smtClean="0"/>
              <a:t>забавный русский</a:t>
            </a:r>
            <a:r>
              <a:rPr lang="ru-RU" dirty="0" smtClean="0"/>
              <a:t> слог; </a:t>
            </a:r>
            <a:r>
              <a:rPr lang="ru-RU" b="1" i="1" dirty="0" smtClean="0"/>
              <a:t>сердечная</a:t>
            </a:r>
            <a:r>
              <a:rPr lang="ru-RU" dirty="0" smtClean="0"/>
              <a:t> простота; заслуга </a:t>
            </a:r>
            <a:r>
              <a:rPr lang="ru-RU" b="1" i="1" dirty="0" smtClean="0"/>
              <a:t>справедливая</a:t>
            </a:r>
            <a:r>
              <a:rPr lang="ru-RU" dirty="0" smtClean="0"/>
              <a:t>; </a:t>
            </a:r>
            <a:r>
              <a:rPr lang="ru-RU" b="1" i="1" dirty="0" smtClean="0"/>
              <a:t>непринужденная</a:t>
            </a:r>
            <a:r>
              <a:rPr lang="ru-RU" dirty="0" smtClean="0"/>
              <a:t> рука </a:t>
            </a:r>
            <a:r>
              <a:rPr lang="ru-RU" b="1" i="1" dirty="0" smtClean="0"/>
              <a:t>неторопливая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- </a:t>
            </a:r>
            <a:r>
              <a:rPr lang="ru-RU" u="sng" dirty="0" smtClean="0"/>
              <a:t>метафоры</a:t>
            </a:r>
            <a:r>
              <a:rPr lang="ru-RU" dirty="0" smtClean="0"/>
              <a:t>: «я памятник себе воздвиг» (имеется в виду оставил о себе память); «времени полет» (время сравнивается с летящей птицей); «часть меня большая, / От тлена убежав, по смерти станет жить» - автора будут помнить люди; «заря бессмертия» (память).</a:t>
            </a:r>
          </a:p>
          <a:p>
            <a:pPr>
              <a:buNone/>
            </a:pPr>
            <a:r>
              <a:rPr lang="ru-RU" dirty="0" smtClean="0"/>
              <a:t>- </a:t>
            </a:r>
            <a:r>
              <a:rPr lang="ru-RU" u="sng" dirty="0" smtClean="0"/>
              <a:t>сравнение</a:t>
            </a:r>
            <a:r>
              <a:rPr lang="ru-RU" dirty="0" smtClean="0"/>
              <a:t>: памятник «металлов тверже он и выше пирамид».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Охарактеризуйте приемы поэтического синтаксиса (инверсия, градация)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 Инверсия (обратный порядок слов): памятник </a:t>
            </a:r>
            <a:r>
              <a:rPr lang="ru-RU" i="1" u="sng" dirty="0" smtClean="0"/>
              <a:t>чудесный</a:t>
            </a:r>
            <a:r>
              <a:rPr lang="ru-RU" dirty="0" smtClean="0"/>
              <a:t>, </a:t>
            </a:r>
            <a:r>
              <a:rPr lang="ru-RU" i="1" u="sng" dirty="0" smtClean="0"/>
              <a:t>вечный</a:t>
            </a:r>
            <a:r>
              <a:rPr lang="ru-RU" dirty="0" smtClean="0"/>
              <a:t>; </a:t>
            </a:r>
            <a:r>
              <a:rPr lang="ru-RU" i="1" u="sng" dirty="0" smtClean="0"/>
              <a:t>тверже</a:t>
            </a:r>
            <a:r>
              <a:rPr lang="ru-RU" dirty="0" smtClean="0"/>
              <a:t> он; гром </a:t>
            </a:r>
            <a:r>
              <a:rPr lang="ru-RU" i="1" u="sng" dirty="0" err="1" smtClean="0"/>
              <a:t>быстротечный</a:t>
            </a:r>
            <a:r>
              <a:rPr lang="ru-RU" dirty="0" err="1" smtClean="0"/>
              <a:t>;</a:t>
            </a:r>
            <a:r>
              <a:rPr lang="ru-RU" i="1" u="sng" dirty="0" err="1" smtClean="0"/>
              <a:t>времени</a:t>
            </a:r>
            <a:r>
              <a:rPr lang="ru-RU" dirty="0" smtClean="0"/>
              <a:t> полет; </a:t>
            </a:r>
            <a:r>
              <a:rPr lang="ru-RU" i="1" u="sng" dirty="0" smtClean="0"/>
              <a:t>его</a:t>
            </a:r>
            <a:r>
              <a:rPr lang="ru-RU" dirty="0" smtClean="0"/>
              <a:t> не сокрушит; часть меня </a:t>
            </a:r>
            <a:r>
              <a:rPr lang="ru-RU" i="1" u="sng" dirty="0" smtClean="0"/>
              <a:t>большая</a:t>
            </a:r>
            <a:r>
              <a:rPr lang="ru-RU" dirty="0" smtClean="0"/>
              <a:t>; доколь </a:t>
            </a:r>
            <a:r>
              <a:rPr lang="ru-RU" i="1" u="sng" dirty="0" err="1" smtClean="0"/>
              <a:t>славянов</a:t>
            </a:r>
            <a:r>
              <a:rPr lang="ru-RU" i="1" u="sng" dirty="0" smtClean="0"/>
              <a:t> род</a:t>
            </a:r>
            <a:r>
              <a:rPr lang="ru-RU" dirty="0" smtClean="0"/>
              <a:t> </a:t>
            </a:r>
            <a:r>
              <a:rPr lang="ru-RU" dirty="0" err="1" smtClean="0"/>
              <a:t>вселенна</a:t>
            </a:r>
            <a:r>
              <a:rPr lang="ru-RU" dirty="0" smtClean="0"/>
              <a:t> будет чтить; в народах </a:t>
            </a:r>
            <a:r>
              <a:rPr lang="ru-RU" i="1" u="sng" dirty="0" err="1" smtClean="0"/>
              <a:t>неисчетных</a:t>
            </a:r>
            <a:r>
              <a:rPr lang="ru-RU" dirty="0" smtClean="0"/>
              <a:t>; </a:t>
            </a:r>
            <a:r>
              <a:rPr lang="ru-RU" i="1" u="sng" dirty="0" smtClean="0"/>
              <a:t>истину</a:t>
            </a:r>
            <a:r>
              <a:rPr lang="ru-RU" dirty="0" smtClean="0"/>
              <a:t> говорить; заслугой </a:t>
            </a:r>
            <a:r>
              <a:rPr lang="ru-RU" i="1" u="sng" dirty="0" smtClean="0"/>
              <a:t>справедливой</a:t>
            </a:r>
            <a:r>
              <a:rPr lang="ru-RU" dirty="0" smtClean="0"/>
              <a:t>; презрит </a:t>
            </a:r>
            <a:r>
              <a:rPr lang="ru-RU" i="1" u="sng" dirty="0" smtClean="0"/>
              <a:t>кто</a:t>
            </a:r>
            <a:r>
              <a:rPr lang="ru-RU" dirty="0" smtClean="0"/>
              <a:t>; рукой </a:t>
            </a:r>
            <a:r>
              <a:rPr lang="ru-RU" i="1" u="sng" dirty="0" smtClean="0"/>
              <a:t>неторопливой</a:t>
            </a:r>
            <a:r>
              <a:rPr lang="ru-RU" dirty="0" smtClean="0"/>
              <a:t>; </a:t>
            </a:r>
            <a:r>
              <a:rPr lang="ru-RU" dirty="0" err="1" smtClean="0"/>
              <a:t>чело</a:t>
            </a:r>
            <a:r>
              <a:rPr lang="ru-RU" i="1" u="sng" dirty="0" err="1" smtClean="0"/>
              <a:t>твое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- Градация (постепенное нарастание, увеличение степени проявления признака): «Я памятник себе воздвиг </a:t>
            </a:r>
            <a:r>
              <a:rPr lang="ru-RU" b="1" i="1" dirty="0" smtClean="0"/>
              <a:t>чудесный</a:t>
            </a:r>
            <a:r>
              <a:rPr lang="ru-RU" dirty="0" smtClean="0"/>
              <a:t>, </a:t>
            </a:r>
            <a:r>
              <a:rPr lang="ru-RU" b="1" i="1" dirty="0" smtClean="0"/>
              <a:t>вечный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Все указанные приемы поэтического синтаксиса придают стихотворению особое эмоциональное звучание и служат раскрытию авторской идеи.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Охарактеризуйте поэтическую лексику стихотворения (антонимы, архаизмы)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 Антонимы: «не умру» - «но станет жить»; слава «возрастет, не увядая»; «от Белых вод до Черных»; «из безызвестности я тем известен стал».</a:t>
            </a:r>
          </a:p>
          <a:p>
            <a:r>
              <a:rPr lang="ru-RU" dirty="0" smtClean="0"/>
              <a:t>- Архаизмы: «доколь» (устар. – «до каких пор?»), «</a:t>
            </a:r>
            <a:r>
              <a:rPr lang="ru-RU" dirty="0" err="1" smtClean="0"/>
              <a:t>вселенна</a:t>
            </a:r>
            <a:r>
              <a:rPr lang="ru-RU" dirty="0" smtClean="0"/>
              <a:t>» (вместо «вселенная»), «Белые воды и Черные» (архаизм – вместо </a:t>
            </a:r>
            <a:r>
              <a:rPr lang="ru-RU" i="1" dirty="0" smtClean="0"/>
              <a:t>Белое море</a:t>
            </a:r>
            <a:r>
              <a:rPr lang="ru-RU" dirty="0" smtClean="0"/>
              <a:t> и </a:t>
            </a:r>
            <a:r>
              <a:rPr lang="ru-RU" i="1" dirty="0" smtClean="0"/>
              <a:t>Черное море</a:t>
            </a:r>
            <a:r>
              <a:rPr lang="ru-RU" dirty="0" smtClean="0"/>
              <a:t>), «всяк» (вместо «всякий»), «</a:t>
            </a:r>
            <a:r>
              <a:rPr lang="ru-RU" dirty="0" err="1" smtClean="0"/>
              <a:t>неисчетный</a:t>
            </a:r>
            <a:r>
              <a:rPr lang="ru-RU" dirty="0" smtClean="0"/>
              <a:t>» (вместо «неисчислимый»), «дерзнул» (высок. – «смело стремиться к чему-либо благородному, высокому, новому), «презреть» – пренебречь; «чело» - лоб.</a:t>
            </a:r>
          </a:p>
          <a:p>
            <a:r>
              <a:rPr lang="ru-RU" dirty="0" smtClean="0"/>
              <a:t>Использованные лексические средства придают стихотворению особую выразительность.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Определите размер и способ рифмовки стихотворения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448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Стихотворный размер – шестистопный ямб.</a:t>
            </a:r>
          </a:p>
          <a:p>
            <a:r>
              <a:rPr lang="ru-RU" dirty="0" smtClean="0"/>
              <a:t>Способ рифмовки – парная (</a:t>
            </a:r>
            <a:r>
              <a:rPr lang="ru-RU" dirty="0" err="1" smtClean="0"/>
              <a:t>абаб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Раскройте идею стихотворения</a:t>
            </a:r>
            <a:br>
              <a:rPr lang="ru-RU" sz="3200" b="1" dirty="0" smtClean="0"/>
            </a:br>
            <a:r>
              <a:rPr lang="ru-RU" sz="3200" b="1" dirty="0" smtClean="0"/>
              <a:t> (что хотел сказать автор?)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Своим стихотворением Г. Р. Державин хотел сказать, что все мы смертны, но можно оставить о себе память – такую, что о тебе будут помнить потомки на протяжении многих лет.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«Памятник»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64360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400" dirty="0" smtClean="0"/>
              <a:t>                            М.В. Ломоносов</a:t>
            </a:r>
          </a:p>
          <a:p>
            <a:pPr>
              <a:buNone/>
            </a:pPr>
            <a:r>
              <a:rPr lang="ru-RU" sz="3400" dirty="0" smtClean="0"/>
              <a:t> </a:t>
            </a:r>
          </a:p>
          <a:p>
            <a:pPr>
              <a:buNone/>
            </a:pPr>
            <a:r>
              <a:rPr lang="ru-RU" sz="3400" dirty="0" smtClean="0"/>
              <a:t>         Я знак бессмертия себе воздвигнул</a:t>
            </a:r>
            <a:br>
              <a:rPr lang="ru-RU" sz="3400" dirty="0" smtClean="0"/>
            </a:br>
            <a:r>
              <a:rPr lang="ru-RU" sz="3400" dirty="0" smtClean="0"/>
              <a:t>Превыше пирамид и крепче меди,</a:t>
            </a:r>
            <a:br>
              <a:rPr lang="ru-RU" sz="3400" dirty="0" smtClean="0"/>
            </a:br>
            <a:r>
              <a:rPr lang="ru-RU" sz="3400" dirty="0" smtClean="0"/>
              <a:t>Что бурный аквилон </a:t>
            </a:r>
            <a:r>
              <a:rPr lang="ru-RU" sz="3400" dirty="0" err="1" smtClean="0"/>
              <a:t>сотреть</a:t>
            </a:r>
            <a:r>
              <a:rPr lang="ru-RU" sz="3400" dirty="0" smtClean="0"/>
              <a:t> не может,</a:t>
            </a:r>
            <a:br>
              <a:rPr lang="ru-RU" sz="3400" dirty="0" smtClean="0"/>
            </a:br>
            <a:r>
              <a:rPr lang="ru-RU" sz="3400" dirty="0" smtClean="0"/>
              <a:t>Ни множество веков, ни едка древность.</a:t>
            </a:r>
            <a:br>
              <a:rPr lang="ru-RU" sz="3400" dirty="0" smtClean="0"/>
            </a:br>
            <a:r>
              <a:rPr lang="ru-RU" sz="3400" dirty="0" smtClean="0"/>
              <a:t>Не вовсе я умру; но смерть оставит</a:t>
            </a:r>
            <a:br>
              <a:rPr lang="ru-RU" sz="3400" dirty="0" smtClean="0"/>
            </a:br>
            <a:r>
              <a:rPr lang="ru-RU" sz="3400" dirty="0" err="1" smtClean="0"/>
              <a:t>Велику</a:t>
            </a:r>
            <a:r>
              <a:rPr lang="ru-RU" sz="3400" dirty="0" smtClean="0"/>
              <a:t> часть мою, как жизнь </a:t>
            </a:r>
            <a:r>
              <a:rPr lang="ru-RU" sz="3400" dirty="0" err="1" smtClean="0"/>
              <a:t>скончаю</a:t>
            </a:r>
            <a:r>
              <a:rPr lang="ru-RU" sz="3400" dirty="0" smtClean="0"/>
              <a:t>.</a:t>
            </a:r>
            <a:br>
              <a:rPr lang="ru-RU" sz="3400" dirty="0" smtClean="0"/>
            </a:br>
            <a:r>
              <a:rPr lang="ru-RU" sz="3400" dirty="0" smtClean="0"/>
              <a:t>Я буду возрастать повсюду славой,</a:t>
            </a:r>
            <a:br>
              <a:rPr lang="ru-RU" sz="3400" dirty="0" smtClean="0"/>
            </a:br>
            <a:r>
              <a:rPr lang="ru-RU" sz="3400" dirty="0" smtClean="0"/>
              <a:t>Пока великий Рим владеет светом.</a:t>
            </a:r>
            <a:br>
              <a:rPr lang="ru-RU" sz="3400" dirty="0" smtClean="0"/>
            </a:br>
            <a:r>
              <a:rPr lang="ru-RU" sz="3400" dirty="0" smtClean="0"/>
              <a:t>Где быстрыми шумит струями </a:t>
            </a:r>
            <a:r>
              <a:rPr lang="ru-RU" sz="3400" dirty="0" err="1" smtClean="0"/>
              <a:t>Авфид</a:t>
            </a:r>
            <a:r>
              <a:rPr lang="ru-RU" sz="3400" dirty="0" smtClean="0"/>
              <a:t>,</a:t>
            </a:r>
            <a:br>
              <a:rPr lang="ru-RU" sz="3400" dirty="0" smtClean="0"/>
            </a:br>
            <a:r>
              <a:rPr lang="ru-RU" sz="3400" dirty="0" smtClean="0"/>
              <a:t>Где </a:t>
            </a:r>
            <a:r>
              <a:rPr lang="ru-RU" sz="3400" dirty="0" err="1" smtClean="0"/>
              <a:t>Давнус</a:t>
            </a:r>
            <a:r>
              <a:rPr lang="ru-RU" sz="3400" dirty="0" smtClean="0"/>
              <a:t> царствовал в простом народе,</a:t>
            </a:r>
            <a:br>
              <a:rPr lang="ru-RU" sz="3400" dirty="0" smtClean="0"/>
            </a:br>
            <a:r>
              <a:rPr lang="ru-RU" sz="3400" dirty="0" smtClean="0"/>
              <a:t>Отечество мое молчать не будет,</a:t>
            </a:r>
            <a:br>
              <a:rPr lang="ru-RU" sz="3400" dirty="0" smtClean="0"/>
            </a:br>
            <a:r>
              <a:rPr lang="ru-RU" sz="3400" dirty="0" smtClean="0"/>
              <a:t>Что мне </a:t>
            </a:r>
            <a:r>
              <a:rPr lang="ru-RU" sz="3400" dirty="0" err="1" smtClean="0"/>
              <a:t>беззнатный</a:t>
            </a:r>
            <a:r>
              <a:rPr lang="ru-RU" sz="3400" dirty="0" smtClean="0"/>
              <a:t> род </a:t>
            </a:r>
            <a:r>
              <a:rPr lang="ru-RU" sz="3400" dirty="0" err="1" smtClean="0"/>
              <a:t>препятством</a:t>
            </a:r>
            <a:r>
              <a:rPr lang="ru-RU" sz="3400" dirty="0" smtClean="0"/>
              <a:t> не был,</a:t>
            </a:r>
            <a:br>
              <a:rPr lang="ru-RU" sz="3400" dirty="0" smtClean="0"/>
            </a:br>
            <a:r>
              <a:rPr lang="ru-RU" sz="3400" dirty="0" smtClean="0"/>
              <a:t>Чтоб </a:t>
            </a:r>
            <a:r>
              <a:rPr lang="ru-RU" sz="3400" dirty="0" err="1" smtClean="0"/>
              <a:t>внесть</a:t>
            </a:r>
            <a:r>
              <a:rPr lang="ru-RU" sz="3400" dirty="0" smtClean="0"/>
              <a:t> в Италию стихи </a:t>
            </a:r>
            <a:r>
              <a:rPr lang="ru-RU" sz="3400" dirty="0" err="1" smtClean="0"/>
              <a:t>эольски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И первому звенеть </a:t>
            </a:r>
            <a:r>
              <a:rPr lang="ru-RU" sz="3400" dirty="0" err="1" smtClean="0"/>
              <a:t>Алцейской</a:t>
            </a:r>
            <a:r>
              <a:rPr lang="ru-RU" sz="3400" dirty="0" smtClean="0"/>
              <a:t> лирой.</a:t>
            </a:r>
            <a:br>
              <a:rPr lang="ru-RU" sz="3400" dirty="0" smtClean="0"/>
            </a:br>
            <a:r>
              <a:rPr lang="ru-RU" sz="3400" dirty="0" err="1" smtClean="0"/>
              <a:t>Взгордися</a:t>
            </a:r>
            <a:r>
              <a:rPr lang="ru-RU" sz="3400" dirty="0" smtClean="0"/>
              <a:t> праведной заслугой, муза,</a:t>
            </a:r>
            <a:br>
              <a:rPr lang="ru-RU" sz="3400" dirty="0" smtClean="0"/>
            </a:br>
            <a:r>
              <a:rPr lang="ru-RU" sz="3400" dirty="0" smtClean="0"/>
              <a:t>И увенчай главу дельфийским лавром.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038600" cy="571504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400" dirty="0" smtClean="0"/>
              <a:t>                                  А.С. Пушкин</a:t>
            </a:r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r>
              <a:rPr lang="ru-RU" sz="3400" dirty="0" smtClean="0"/>
              <a:t>         Я памятник себе воздвиг нерукотворный,</a:t>
            </a:r>
            <a:br>
              <a:rPr lang="ru-RU" sz="3400" dirty="0" smtClean="0"/>
            </a:br>
            <a:r>
              <a:rPr lang="ru-RU" sz="3400" dirty="0" smtClean="0"/>
              <a:t>К нему не </a:t>
            </a:r>
            <a:r>
              <a:rPr lang="ru-RU" sz="3400" dirty="0" err="1" smtClean="0"/>
              <a:t>заростет</a:t>
            </a:r>
            <a:r>
              <a:rPr lang="ru-RU" sz="3400" dirty="0" smtClean="0"/>
              <a:t> народная тропа,</a:t>
            </a:r>
            <a:br>
              <a:rPr lang="ru-RU" sz="3400" dirty="0" smtClean="0"/>
            </a:br>
            <a:r>
              <a:rPr lang="ru-RU" sz="3400" dirty="0" smtClean="0"/>
              <a:t>Вознесся выше он главою непокорной</a:t>
            </a:r>
            <a:br>
              <a:rPr lang="ru-RU" sz="3400" dirty="0" smtClean="0"/>
            </a:br>
            <a:r>
              <a:rPr lang="ru-RU" sz="3400" dirty="0" smtClean="0"/>
              <a:t>        Александрийского столпа.</a:t>
            </a:r>
            <a:br>
              <a:rPr lang="ru-RU" sz="3400" dirty="0" smtClean="0"/>
            </a:b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Нет, весь я не умру — душа в заветной лире</a:t>
            </a:r>
            <a:br>
              <a:rPr lang="ru-RU" sz="3400" dirty="0" smtClean="0"/>
            </a:br>
            <a:r>
              <a:rPr lang="ru-RU" sz="3400" dirty="0" smtClean="0"/>
              <a:t>Мой прах переживет и тленья убежит —</a:t>
            </a:r>
            <a:br>
              <a:rPr lang="ru-RU" sz="3400" dirty="0" smtClean="0"/>
            </a:br>
            <a:r>
              <a:rPr lang="ru-RU" sz="3400" dirty="0" smtClean="0"/>
              <a:t>И славен буду я, доколь в подлунном мире</a:t>
            </a:r>
            <a:br>
              <a:rPr lang="ru-RU" sz="3400" dirty="0" smtClean="0"/>
            </a:br>
            <a:r>
              <a:rPr lang="ru-RU" sz="3400" dirty="0" smtClean="0"/>
              <a:t>        Жив будет хоть один пиит.</a:t>
            </a:r>
            <a:br>
              <a:rPr lang="ru-RU" sz="3400" dirty="0" smtClean="0"/>
            </a:b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Слух обо мне пройдет по всей Руси великой,</a:t>
            </a:r>
            <a:br>
              <a:rPr lang="ru-RU" sz="3400" dirty="0" smtClean="0"/>
            </a:br>
            <a:r>
              <a:rPr lang="ru-RU" sz="3400" dirty="0" smtClean="0"/>
              <a:t> И назовет меня всяк сущий в ней язык,</a:t>
            </a:r>
            <a:br>
              <a:rPr lang="ru-RU" sz="3400" dirty="0" smtClean="0"/>
            </a:br>
            <a:r>
              <a:rPr lang="ru-RU" sz="3400" dirty="0" smtClean="0"/>
              <a:t>И гордый внук славян, и финн, и ныне дикой</a:t>
            </a:r>
            <a:br>
              <a:rPr lang="ru-RU" sz="3400" dirty="0" smtClean="0"/>
            </a:br>
            <a:r>
              <a:rPr lang="ru-RU" sz="3400" dirty="0" smtClean="0"/>
              <a:t>        </a:t>
            </a:r>
            <a:r>
              <a:rPr lang="ru-RU" sz="3400" dirty="0" err="1" smtClean="0"/>
              <a:t>Тунгуз</a:t>
            </a:r>
            <a:r>
              <a:rPr lang="ru-RU" sz="3400" dirty="0" smtClean="0"/>
              <a:t>, и друг степей калмык.</a:t>
            </a:r>
            <a:br>
              <a:rPr lang="ru-RU" sz="3400" dirty="0" smtClean="0"/>
            </a:b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И долго буду тем любезен я народу,</a:t>
            </a:r>
            <a:br>
              <a:rPr lang="ru-RU" sz="3400" dirty="0" smtClean="0"/>
            </a:br>
            <a:r>
              <a:rPr lang="ru-RU" sz="3400" dirty="0" smtClean="0"/>
              <a:t>Что чувства добрые я лирой пробуждал,</a:t>
            </a:r>
            <a:br>
              <a:rPr lang="ru-RU" sz="3400" dirty="0" smtClean="0"/>
            </a:br>
            <a:r>
              <a:rPr lang="ru-RU" sz="3400" dirty="0" smtClean="0"/>
              <a:t>Что в мой жестокой век восславил я Свободу</a:t>
            </a:r>
            <a:br>
              <a:rPr lang="ru-RU" sz="3400" dirty="0" smtClean="0"/>
            </a:br>
            <a:r>
              <a:rPr lang="ru-RU" sz="3400" dirty="0" smtClean="0"/>
              <a:t>        И милость к падшим призывал.</a:t>
            </a:r>
            <a:br>
              <a:rPr lang="ru-RU" sz="3400" dirty="0" smtClean="0"/>
            </a:b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Веленью божию, о муза, будь послушна,</a:t>
            </a:r>
            <a:br>
              <a:rPr lang="ru-RU" sz="3400" dirty="0" smtClean="0"/>
            </a:br>
            <a:r>
              <a:rPr lang="ru-RU" sz="3400" dirty="0" smtClean="0"/>
              <a:t>Обиды не страшась, не требуя венца,</a:t>
            </a:r>
            <a:br>
              <a:rPr lang="ru-RU" sz="3400" dirty="0" smtClean="0"/>
            </a:br>
            <a:r>
              <a:rPr lang="ru-RU" sz="3400" dirty="0" smtClean="0"/>
              <a:t>Хвалу и клевету приемли равнодушно,</a:t>
            </a:r>
            <a:br>
              <a:rPr lang="ru-RU" sz="3400" dirty="0" smtClean="0"/>
            </a:br>
            <a:r>
              <a:rPr lang="ru-RU" sz="3400" dirty="0" smtClean="0"/>
              <a:t>     И не оспаривай глупца.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Сравнительная таблица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285859"/>
          <a:ext cx="7715304" cy="372771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338123"/>
                <a:gridCol w="2233777"/>
                <a:gridCol w="2142248"/>
                <a:gridCol w="2001156"/>
              </a:tblGrid>
              <a:tr h="496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М.В.Ломоносов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Г.Р.Державин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А.С.Пушкин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58890" marT="58890" marB="58890"/>
                </a:tc>
              </a:tr>
              <a:tr h="1003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Черты биографии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58890" marT="58890" marB="58890"/>
                </a:tc>
              </a:tr>
              <a:tr h="111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Границы творческого бессмертия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58890" marT="58890" marB="58890"/>
                </a:tc>
              </a:tr>
              <a:tr h="111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Каковы отношения у поэта с музой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0" marT="58890" marB="5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890" marR="58890" marT="58890" marB="5889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285728"/>
            <a:ext cx="4214842" cy="6215106"/>
          </a:xfrm>
          <a:solidFill>
            <a:schemeClr val="accent6">
              <a:lumMod val="20000"/>
              <a:lumOff val="80000"/>
            </a:schemeClr>
          </a:solidFill>
          <a:effectLst>
            <a:softEdge rad="127000"/>
          </a:effectLst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i="1" dirty="0" smtClean="0"/>
              <a:t>«Памятник» Гавриил Державин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Я памятник себе воздвиг чудесный, вечный,</a:t>
            </a:r>
          </a:p>
          <a:p>
            <a:pPr>
              <a:buNone/>
            </a:pPr>
            <a:r>
              <a:rPr lang="ru-RU" i="1" dirty="0" smtClean="0"/>
              <a:t>Металлов тверже он и выше пирамид;</a:t>
            </a:r>
          </a:p>
          <a:p>
            <a:pPr>
              <a:buNone/>
            </a:pPr>
            <a:r>
              <a:rPr lang="ru-RU" i="1" dirty="0" smtClean="0"/>
              <a:t>Ни вихрь его, ни гром не сломит быстротечный,</a:t>
            </a:r>
          </a:p>
          <a:p>
            <a:pPr>
              <a:buNone/>
            </a:pPr>
            <a:r>
              <a:rPr lang="ru-RU" i="1" dirty="0" smtClean="0"/>
              <a:t>И времени полет его не сокрушит.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Так!— весь я не умру, но часть меня большая,</a:t>
            </a:r>
          </a:p>
          <a:p>
            <a:pPr>
              <a:buNone/>
            </a:pPr>
            <a:r>
              <a:rPr lang="ru-RU" i="1" dirty="0" smtClean="0"/>
              <a:t>От тлена убежав, по смерти станет жить,</a:t>
            </a:r>
          </a:p>
          <a:p>
            <a:pPr>
              <a:buNone/>
            </a:pPr>
            <a:r>
              <a:rPr lang="ru-RU" i="1" dirty="0" smtClean="0"/>
              <a:t>И слава возрастет моя, не увядая,</a:t>
            </a:r>
          </a:p>
          <a:p>
            <a:pPr>
              <a:buNone/>
            </a:pPr>
            <a:r>
              <a:rPr lang="ru-RU" i="1" dirty="0" smtClean="0"/>
              <a:t>Доколь </a:t>
            </a:r>
            <a:r>
              <a:rPr lang="ru-RU" i="1" dirty="0" err="1" smtClean="0"/>
              <a:t>славянов</a:t>
            </a:r>
            <a:r>
              <a:rPr lang="ru-RU" i="1" dirty="0" smtClean="0"/>
              <a:t> род </a:t>
            </a:r>
            <a:r>
              <a:rPr lang="ru-RU" i="1" dirty="0" err="1" smtClean="0"/>
              <a:t>вселенна</a:t>
            </a:r>
            <a:r>
              <a:rPr lang="ru-RU" i="1" dirty="0" smtClean="0"/>
              <a:t> будет чтить.</a:t>
            </a:r>
          </a:p>
          <a:p>
            <a:endParaRPr lang="ru-RU" i="1" dirty="0" smtClean="0"/>
          </a:p>
          <a:p>
            <a:pPr>
              <a:buNone/>
            </a:pPr>
            <a:r>
              <a:rPr lang="ru-RU" i="1" dirty="0" smtClean="0"/>
              <a:t>Слух пройдет обо мне от Белых вод до Черных,</a:t>
            </a:r>
          </a:p>
          <a:p>
            <a:pPr>
              <a:buNone/>
            </a:pPr>
            <a:r>
              <a:rPr lang="ru-RU" i="1" dirty="0" smtClean="0"/>
              <a:t>Где Волга, Дон, Нева, с Рифея льет Урал;</a:t>
            </a:r>
          </a:p>
          <a:p>
            <a:pPr>
              <a:buNone/>
            </a:pPr>
            <a:r>
              <a:rPr lang="ru-RU" i="1" dirty="0" smtClean="0"/>
              <a:t>Всяк будет помнить то в народах </a:t>
            </a:r>
            <a:r>
              <a:rPr lang="ru-RU" i="1" dirty="0" err="1" smtClean="0"/>
              <a:t>неисчетных</a:t>
            </a:r>
            <a:r>
              <a:rPr lang="ru-RU" i="1" dirty="0" smtClean="0"/>
              <a:t>,</a:t>
            </a:r>
          </a:p>
          <a:p>
            <a:pPr>
              <a:buNone/>
            </a:pPr>
            <a:r>
              <a:rPr lang="ru-RU" i="1" dirty="0" smtClean="0"/>
              <a:t>Как из безвестности я тем известен стал,</a:t>
            </a:r>
          </a:p>
          <a:p>
            <a:endParaRPr lang="ru-RU" i="1" dirty="0" smtClean="0"/>
          </a:p>
          <a:p>
            <a:pPr>
              <a:buNone/>
            </a:pPr>
            <a:r>
              <a:rPr lang="ru-RU" i="1" dirty="0" smtClean="0"/>
              <a:t>Что первый я дерзнул в забавном русском слоге</a:t>
            </a:r>
          </a:p>
          <a:p>
            <a:pPr>
              <a:buNone/>
            </a:pPr>
            <a:r>
              <a:rPr lang="ru-RU" i="1" dirty="0" smtClean="0"/>
              <a:t>О добродетелях </a:t>
            </a:r>
            <a:r>
              <a:rPr lang="ru-RU" i="1" dirty="0" err="1" smtClean="0"/>
              <a:t>Фелицы</a:t>
            </a:r>
            <a:r>
              <a:rPr lang="ru-RU" i="1" dirty="0" smtClean="0"/>
              <a:t> возгласить,</a:t>
            </a:r>
          </a:p>
          <a:p>
            <a:pPr>
              <a:buNone/>
            </a:pPr>
            <a:r>
              <a:rPr lang="ru-RU" i="1" dirty="0" smtClean="0"/>
              <a:t>В сердечной простоте беседовать о Боге</a:t>
            </a:r>
          </a:p>
          <a:p>
            <a:pPr>
              <a:buNone/>
            </a:pPr>
            <a:r>
              <a:rPr lang="ru-RU" i="1" dirty="0" smtClean="0"/>
              <a:t>И истину царям с улыбкой говорить.</a:t>
            </a:r>
          </a:p>
          <a:p>
            <a:endParaRPr lang="ru-RU" i="1" dirty="0" smtClean="0"/>
          </a:p>
          <a:p>
            <a:pPr>
              <a:buNone/>
            </a:pPr>
            <a:r>
              <a:rPr lang="ru-RU" i="1" dirty="0" smtClean="0"/>
              <a:t>О муза! возгордись заслугой справедливой,</a:t>
            </a:r>
          </a:p>
          <a:p>
            <a:pPr>
              <a:buNone/>
            </a:pPr>
            <a:r>
              <a:rPr lang="ru-RU" i="1" dirty="0" smtClean="0"/>
              <a:t>И презрит кто тебя, сама тех презирай;</a:t>
            </a:r>
          </a:p>
          <a:p>
            <a:pPr>
              <a:buNone/>
            </a:pPr>
            <a:r>
              <a:rPr lang="ru-RU" i="1" dirty="0" smtClean="0"/>
              <a:t>Непринужденною рукой неторопливой</a:t>
            </a:r>
          </a:p>
          <a:p>
            <a:pPr>
              <a:buNone/>
            </a:pPr>
            <a:r>
              <a:rPr lang="ru-RU" i="1" dirty="0" smtClean="0"/>
              <a:t>Чело твое зарей бессмертия венчай.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1795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Лингвистический анализ стихотворения </a:t>
            </a:r>
            <a:br>
              <a:rPr lang="ru-RU" sz="3200" b="1" dirty="0" smtClean="0"/>
            </a:br>
            <a:r>
              <a:rPr lang="ru-RU" sz="3200" b="1" dirty="0" smtClean="0"/>
              <a:t>Г. Р. Державина «Памятник»</a:t>
            </a:r>
            <a:endParaRPr lang="ru-RU" sz="32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428736"/>
            <a:ext cx="3498843" cy="4442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071802" y="5929330"/>
            <a:ext cx="3500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Державин Гавриил Романович, (1743-1816), русский поэт, государственный деятель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Объясните название стихотворения </a:t>
            </a:r>
            <a:br>
              <a:rPr lang="ru-RU" sz="3200" b="1" dirty="0" smtClean="0"/>
            </a:br>
            <a:r>
              <a:rPr lang="ru-RU" sz="3200" b="1" dirty="0" smtClean="0"/>
              <a:t>Г. Р. Державина «Памятник»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Стихотворение называется «Памятник», потому что представляет собою размышление автора над собственной жизнью, подведение ее итогов, осознание собственной роли в жизни других людей.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Определите тему стихотворения </a:t>
            </a:r>
            <a:br>
              <a:rPr lang="ru-RU" sz="3200" b="1" dirty="0" smtClean="0"/>
            </a:br>
            <a:r>
              <a:rPr lang="ru-RU" sz="3200" b="1" dirty="0" smtClean="0"/>
              <a:t>(о чем оно?)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Автор понимает, что все люди смертны, но, подводя итог собственной жизни, осознает, что своим творчеством воздвиг себе памятник – «чудесный, вечный»; сам он, человек, умрет, но имя его не будет предано забвению, потому что будет жить в созданных им произведениях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Какое настроение преобладает в стихотворении?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В стихотворении преобладает спокойная торжественность: автор осознает собственную значимость и понимает, что ее уже ничто не может поколебать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Охарактеризуйте композицию стихотворения: сколько частей в нем можно выделить? О чем говорится в каждой части?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 стихотворении «Памятник» можно выделить три части:</a:t>
            </a:r>
          </a:p>
          <a:p>
            <a:r>
              <a:rPr lang="ru-RU" dirty="0" smtClean="0"/>
              <a:t>1) (первая строка первой строфы): введение лирической темы – «Я памятник себе воздвиг».</a:t>
            </a:r>
          </a:p>
          <a:p>
            <a:r>
              <a:rPr lang="ru-RU" dirty="0" smtClean="0"/>
              <a:t>2) (со 2-й строки первой строфы и строфы №№ 2, 3, 4): развитие лирической темы – описание вечного «памятника» - собственной посмертной жизни и причины бессмертия.</a:t>
            </a:r>
          </a:p>
          <a:p>
            <a:r>
              <a:rPr lang="ru-RU" dirty="0" smtClean="0"/>
              <a:t>3) (строфа № 5): муза может быть спокойна: ничто не умалит ее величия и бессмертия.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Охарактеризуйте систему художественных образов стихотворения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Центральный художественный образ стихотворения – это сам лирический герой. Он упоминает те образы, которые так или иначе с ним связаны: люди, которые будут помнить поэта после его физической смерти, </a:t>
            </a:r>
            <a:r>
              <a:rPr lang="ru-RU" dirty="0" err="1" smtClean="0"/>
              <a:t>Фелица</a:t>
            </a:r>
            <a:r>
              <a:rPr lang="ru-RU" dirty="0" smtClean="0"/>
              <a:t> (героиня одноименной оды, прототипом которой является императрица Екатерина II), сделавшая его известным (здесь поэт затрагивает тему взаимоотношений поэта и власти), муза.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Охарактеризуйте художественное время стихотворения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стихотворении представлено время трех планов:</a:t>
            </a:r>
          </a:p>
          <a:p>
            <a:pPr>
              <a:buNone/>
            </a:pPr>
            <a:r>
              <a:rPr lang="ru-RU" dirty="0" smtClean="0"/>
              <a:t>- прошедшее (автор своим творчеством </a:t>
            </a:r>
            <a:r>
              <a:rPr lang="ru-RU" i="1" dirty="0" smtClean="0"/>
              <a:t>воздвиг</a:t>
            </a:r>
            <a:r>
              <a:rPr lang="ru-RU" dirty="0" smtClean="0"/>
              <a:t> себе памятник, он вспоминает о том, как </a:t>
            </a:r>
            <a:r>
              <a:rPr lang="ru-RU" i="1" dirty="0" err="1" smtClean="0"/>
              <a:t>стал</a:t>
            </a:r>
            <a:r>
              <a:rPr lang="ru-RU" dirty="0" err="1" smtClean="0"/>
              <a:t>известным</a:t>
            </a:r>
            <a:r>
              <a:rPr lang="ru-RU" dirty="0" smtClean="0"/>
              <a:t>);</a:t>
            </a:r>
          </a:p>
          <a:p>
            <a:pPr>
              <a:buNone/>
            </a:pPr>
            <a:r>
              <a:rPr lang="ru-RU" dirty="0" smtClean="0"/>
              <a:t>- настоящее (монолог автора – его воспоминания о прошлом и размышления о будущем произносятся сейчас, в настоящем времени);</a:t>
            </a:r>
          </a:p>
          <a:p>
            <a:pPr>
              <a:buNone/>
            </a:pPr>
            <a:r>
              <a:rPr lang="ru-RU" dirty="0" smtClean="0"/>
              <a:t>- будущее (размышление автора о собственной посмертной жизни).</a:t>
            </a:r>
          </a:p>
          <a:p>
            <a:pPr>
              <a:buNone/>
            </a:pPr>
            <a:r>
              <a:rPr lang="ru-RU" dirty="0" smtClean="0"/>
              <a:t>     Можно сказать, что художественное время стихотворения пронизано вечностью: памятник, воздвигнутый поэтом, «времени полет не сокрушит».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708</Words>
  <Application>Microsoft Office PowerPoint</Application>
  <PresentationFormat>Экран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Тема поэта и поэзии  в лирике Г.Р. Державина  «Памятник»</vt:lpstr>
      <vt:lpstr>Презентация PowerPoint</vt:lpstr>
      <vt:lpstr>Лингвистический анализ стихотворения  Г. Р. Державина «Памятник»</vt:lpstr>
      <vt:lpstr>Объясните название стихотворения  Г. Р. Державина «Памятник»</vt:lpstr>
      <vt:lpstr>Определите тему стихотворения  (о чем оно?)</vt:lpstr>
      <vt:lpstr>Какое настроение преобладает в стихотворении?</vt:lpstr>
      <vt:lpstr>Охарактеризуйте композицию стихотворения: сколько частей в нем можно выделить? О чем говорится в каждой части?</vt:lpstr>
      <vt:lpstr>Охарактеризуйте систему художественных образов стихотворения</vt:lpstr>
      <vt:lpstr>Охарактеризуйте художественное время стихотворения</vt:lpstr>
      <vt:lpstr>Охарактеризуйте художественное пространство стихотворения</vt:lpstr>
      <vt:lpstr>Охарактеризуйте изобразительно-выразительные средства стихотворения (эпитеты, метафоры, сравнение)</vt:lpstr>
      <vt:lpstr>Охарактеризуйте приемы поэтического синтаксиса (инверсия, градация)</vt:lpstr>
      <vt:lpstr>Охарактеризуйте поэтическую лексику стихотворения (антонимы, архаизмы)</vt:lpstr>
      <vt:lpstr>Определите размер и способ рифмовки стихотворения</vt:lpstr>
      <vt:lpstr>Раскройте идею стихотворения  (что хотел сказать автор?)</vt:lpstr>
      <vt:lpstr>«Памятник»</vt:lpstr>
      <vt:lpstr>Сравнительная таблица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поэта и поэзии  в лирике Г.Р. Державина  «Памятник»</dc:title>
  <dc:creator>user</dc:creator>
  <cp:lastModifiedBy>user</cp:lastModifiedBy>
  <cp:revision>7</cp:revision>
  <dcterms:modified xsi:type="dcterms:W3CDTF">2020-09-18T17:25:57Z</dcterms:modified>
</cp:coreProperties>
</file>