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82" r:id="rId5"/>
    <p:sldId id="267" r:id="rId6"/>
    <p:sldId id="266" r:id="rId7"/>
    <p:sldId id="262" r:id="rId8"/>
    <p:sldId id="263" r:id="rId9"/>
    <p:sldId id="264" r:id="rId10"/>
    <p:sldId id="268" r:id="rId11"/>
    <p:sldId id="265" r:id="rId12"/>
    <p:sldId id="269" r:id="rId13"/>
    <p:sldId id="273" r:id="rId14"/>
    <p:sldId id="271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184E7-7A23-4C81-8B00-FADB8D858DD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200451"/>
      </p:ext>
    </p:extLst>
  </p:cSld>
  <p:clrMapOvr>
    <a:masterClrMapping/>
  </p:clrMapOvr>
  <p:transition spd="med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D41DC-EE37-4A20-A2CD-56F718DD019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055634"/>
      </p:ext>
    </p:extLst>
  </p:cSld>
  <p:clrMapOvr>
    <a:masterClrMapping/>
  </p:clrMapOvr>
  <p:transition spd="med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BAD68-BFD9-4BBE-BA74-86B29173716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961128"/>
      </p:ext>
    </p:extLst>
  </p:cSld>
  <p:clrMapOvr>
    <a:masterClrMapping/>
  </p:clrMapOvr>
  <p:transition spd="med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DF139-5764-4C07-AFC7-BEA575D2A2B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908900"/>
      </p:ext>
    </p:extLst>
  </p:cSld>
  <p:clrMapOvr>
    <a:masterClrMapping/>
  </p:clrMapOvr>
  <p:transition spd="med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C1CC6-B321-4601-9284-C995CB798F9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987210"/>
      </p:ext>
    </p:extLst>
  </p:cSld>
  <p:clrMapOvr>
    <a:masterClrMapping/>
  </p:clrMapOvr>
  <p:transition spd="med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FCF89-C2AA-4FFA-A204-7C4EDFB9E49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327007"/>
      </p:ext>
    </p:extLst>
  </p:cSld>
  <p:clrMapOvr>
    <a:masterClrMapping/>
  </p:clrMapOvr>
  <p:transition spd="med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2A363-6866-4459-B745-F67563C7405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80714"/>
      </p:ext>
    </p:extLst>
  </p:cSld>
  <p:clrMapOvr>
    <a:masterClrMapping/>
  </p:clrMapOvr>
  <p:transition spd="med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1D091-F60E-44DC-A5C5-FA98C7111BD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26675"/>
      </p:ext>
    </p:extLst>
  </p:cSld>
  <p:clrMapOvr>
    <a:masterClrMapping/>
  </p:clrMapOvr>
  <p:transition spd="med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D2BFE-3940-4C43-A01C-E8C79FE6129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801578"/>
      </p:ext>
    </p:extLst>
  </p:cSld>
  <p:clrMapOvr>
    <a:masterClrMapping/>
  </p:clrMapOvr>
  <p:transition spd="med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95507-FB6A-4E20-8763-216D192F146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262656"/>
      </p:ext>
    </p:extLst>
  </p:cSld>
  <p:clrMapOvr>
    <a:masterClrMapping/>
  </p:clrMapOvr>
  <p:transition spd="med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F759F-2B26-4D66-87B3-6C4307BB1C0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144681"/>
      </p:ext>
    </p:extLst>
  </p:cSld>
  <p:clrMapOvr>
    <a:masterClrMapping/>
  </p:clrMapOvr>
  <p:transition spd="med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B90623-DE03-4DAC-ABA0-88CFFC30C44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1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strips dir="r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779912" y="0"/>
            <a:ext cx="4876800" cy="2483768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/>
            </a:r>
            <a:br>
              <a:rPr lang="ru-RU" sz="6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</a:br>
            <a:r>
              <a:rPr lang="ru-RU" sz="60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/>
            </a:r>
            <a:br>
              <a:rPr lang="ru-RU" sz="60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</a:br>
            <a:r>
              <a:rPr lang="ru-RU" sz="6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Н,М, Карамзин «Бедная Лиза»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5200" y="4221088"/>
            <a:ext cx="5410200" cy="1676475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Ø"/>
              <a:defRPr/>
            </a:pPr>
            <a:endParaRPr lang="ru-RU" b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52400" y="4114800"/>
            <a:ext cx="29114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О.Кипренский.               Бедная Лиза.</a:t>
            </a:r>
          </a:p>
        </p:txBody>
      </p:sp>
      <p:pic>
        <p:nvPicPr>
          <p:cNvPr id="6149" name="Picture 6" descr="Новый ри_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31432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 descr="Новый ри_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1622"/>
            <a:ext cx="31432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96141" y="476672"/>
            <a:ext cx="5479705" cy="7478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000" dirty="0" smtClean="0"/>
          </a:p>
          <a:p>
            <a:endParaRPr lang="ru-RU" sz="4000" dirty="0" smtClean="0"/>
          </a:p>
          <a:p>
            <a:endParaRPr lang="ru-RU" sz="4000" dirty="0"/>
          </a:p>
          <a:p>
            <a:endParaRPr lang="ru-RU" sz="4000" dirty="0" smtClean="0"/>
          </a:p>
          <a:p>
            <a:r>
              <a:rPr lang="ru-RU" sz="4000" dirty="0" smtClean="0"/>
              <a:t>       </a:t>
            </a:r>
            <a:endParaRPr lang="ru-RU" sz="4000" dirty="0" smtClean="0">
              <a:solidFill>
                <a:srgbClr val="FF0000"/>
              </a:solidFill>
            </a:endParaRPr>
          </a:p>
          <a:p>
            <a:endParaRPr lang="ru-RU" sz="4000" dirty="0"/>
          </a:p>
          <a:p>
            <a:pPr lvl="0"/>
            <a:endParaRPr lang="ru-RU" sz="4000" dirty="0" smtClean="0">
              <a:solidFill>
                <a:srgbClr val="000000"/>
              </a:solidFill>
            </a:endParaRPr>
          </a:p>
          <a:p>
            <a:pPr lvl="0"/>
            <a:r>
              <a:rPr lang="ru-RU" sz="4000" dirty="0" smtClean="0">
                <a:solidFill>
                  <a:srgbClr val="00B050"/>
                </a:solidFill>
              </a:rPr>
              <a:t>«</a:t>
            </a:r>
            <a:r>
              <a:rPr lang="ru-RU" sz="4000" dirty="0">
                <a:solidFill>
                  <a:srgbClr val="00B050"/>
                </a:solidFill>
              </a:rPr>
              <a:t>Твердый разум» и </a:t>
            </a:r>
          </a:p>
          <a:p>
            <a:pPr lvl="0"/>
            <a:r>
              <a:rPr lang="ru-RU" sz="4000" dirty="0">
                <a:solidFill>
                  <a:srgbClr val="00B050"/>
                </a:solidFill>
              </a:rPr>
              <a:t>«нежнейшие чувства»</a:t>
            </a:r>
          </a:p>
          <a:p>
            <a:endParaRPr lang="ru-RU" sz="4000" dirty="0" smtClean="0"/>
          </a:p>
          <a:p>
            <a:endParaRPr lang="ru-RU" sz="4000" dirty="0" smtClean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546601338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  <p:bldP spid="1638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772400" cy="1071570"/>
          </a:xfrm>
          <a:ln>
            <a:miter lim="800000"/>
            <a:headEnd/>
            <a:tailEnd/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Каков Эраст? Как его характеризует автор?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214688" y="1857375"/>
            <a:ext cx="2643187" cy="785813"/>
          </a:xfrm>
          <a:prstGeom prst="ellipse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solidFill>
                  <a:prstClr val="white"/>
                </a:solidFill>
              </a:rPr>
              <a:t>Эраст</a:t>
            </a:r>
            <a:endParaRPr lang="ru-RU" sz="2800" dirty="0">
              <a:solidFill>
                <a:prstClr val="white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929313" y="2643188"/>
            <a:ext cx="3214687" cy="785812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Эгоизм, легкомыслие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929313" y="3644168"/>
            <a:ext cx="3101711" cy="1069851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Жизнь из удовольствий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28625" y="5072063"/>
            <a:ext cx="2500313" cy="785812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Доброе сердце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0" y="3786188"/>
            <a:ext cx="2214563" cy="785812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Богатый дворянин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28625" y="2562008"/>
            <a:ext cx="2000250" cy="571500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smtClean="0">
                <a:solidFill>
                  <a:srgbClr val="FF0000"/>
                </a:solidFill>
              </a:rPr>
              <a:t>Доброе лицо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071813" y="5572125"/>
            <a:ext cx="2357437" cy="642938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Слабый и ветреный</a:t>
            </a:r>
            <a:endParaRPr lang="ru-RU" sz="2400" dirty="0">
              <a:solidFill>
                <a:srgbClr val="FF0000"/>
              </a:solidFill>
            </a:endParaRPr>
          </a:p>
        </p:txBody>
      </p:sp>
      <p:cxnSp>
        <p:nvCxnSpPr>
          <p:cNvPr id="12" name="Прямая со стрелкой 11"/>
          <p:cNvCxnSpPr>
            <a:stCxn id="4" idx="2"/>
            <a:endCxn id="9" idx="7"/>
          </p:cNvCxnSpPr>
          <p:nvPr/>
        </p:nvCxnSpPr>
        <p:spPr>
          <a:xfrm flipH="1">
            <a:off x="2135945" y="2250282"/>
            <a:ext cx="1078743" cy="3954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1928813" y="2500313"/>
            <a:ext cx="1500187" cy="15001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1785938" y="3143250"/>
            <a:ext cx="2571750" cy="14287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10" idx="0"/>
          </p:cNvCxnSpPr>
          <p:nvPr/>
        </p:nvCxnSpPr>
        <p:spPr>
          <a:xfrm rot="5400000">
            <a:off x="2839244" y="4053682"/>
            <a:ext cx="2928937" cy="1079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4" idx="5"/>
            <a:endCxn id="6" idx="1"/>
          </p:cNvCxnSpPr>
          <p:nvPr/>
        </p:nvCxnSpPr>
        <p:spPr>
          <a:xfrm>
            <a:off x="5470789" y="2528108"/>
            <a:ext cx="912759" cy="12727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5" idx="1"/>
          </p:cNvCxnSpPr>
          <p:nvPr/>
        </p:nvCxnSpPr>
        <p:spPr>
          <a:xfrm>
            <a:off x="5786438" y="2357438"/>
            <a:ext cx="614362" cy="4000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5214938" y="4929188"/>
            <a:ext cx="2669430" cy="1020092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Ищет счастье в забавах</a:t>
            </a:r>
            <a:endParaRPr lang="ru-RU" sz="2400" dirty="0">
              <a:solidFill>
                <a:srgbClr val="FF0000"/>
              </a:solidFill>
            </a:endParaRPr>
          </a:p>
        </p:txBody>
      </p:sp>
      <p:cxnSp>
        <p:nvCxnSpPr>
          <p:cNvPr id="25" name="Прямая со стрелкой 24"/>
          <p:cNvCxnSpPr>
            <a:endCxn id="16" idx="1"/>
          </p:cNvCxnSpPr>
          <p:nvPr/>
        </p:nvCxnSpPr>
        <p:spPr>
          <a:xfrm>
            <a:off x="4857750" y="2643188"/>
            <a:ext cx="748117" cy="24353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5605867" y="1677355"/>
            <a:ext cx="178846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5911" y="1383735"/>
            <a:ext cx="3236913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8815977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2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825"/>
                            </p:stCondLst>
                            <p:childTnLst>
                              <p:par>
                                <p:cTn id="2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325"/>
                            </p:stCondLst>
                            <p:childTnLst>
                              <p:par>
                                <p:cTn id="3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id="4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4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5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6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6050"/>
                            </p:stCondLst>
                            <p:childTnLst>
                              <p:par>
                                <p:cTn id="6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6550"/>
                            </p:stCondLst>
                            <p:childTnLst>
                              <p:par>
                                <p:cTn id="7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7325"/>
                            </p:stCondLst>
                            <p:childTnLst>
                              <p:par>
                                <p:cTn id="8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7825"/>
                            </p:stCondLst>
                            <p:childTnLst>
                              <p:par>
                                <p:cTn id="8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8675"/>
                            </p:stCondLst>
                            <p:childTnLst>
                              <p:par>
                                <p:cTn id="9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9175"/>
                            </p:stCondLst>
                            <p:childTnLst>
                              <p:par>
                                <p:cTn id="9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7772400" cy="928694"/>
          </a:xfrm>
          <a:ln>
            <a:miter lim="800000"/>
            <a:headEnd/>
            <a:tailEnd/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smtClean="0">
                <a:latin typeface="Comic Sans MS" pitchFamily="66" charset="0"/>
              </a:rPr>
              <a:t>Первая встреча</a:t>
            </a:r>
            <a:endParaRPr lang="ru-RU" sz="4800">
              <a:latin typeface="Comic Sans MS" pitchFamily="66" charset="0"/>
            </a:endParaRPr>
          </a:p>
        </p:txBody>
      </p:sp>
      <p:sp>
        <p:nvSpPr>
          <p:cNvPr id="9219" name="Текст 2"/>
          <p:cNvSpPr>
            <a:spLocks noGrp="1"/>
          </p:cNvSpPr>
          <p:nvPr>
            <p:ph type="body" idx="1"/>
          </p:nvPr>
        </p:nvSpPr>
        <p:spPr>
          <a:xfrm>
            <a:off x="785813" y="1285875"/>
            <a:ext cx="3571875" cy="5286375"/>
          </a:xfrm>
        </p:spPr>
        <p:txBody>
          <a:bodyPr/>
          <a:lstStyle/>
          <a:p>
            <a:pPr eaLnBrk="1" hangingPunct="1"/>
            <a:r>
              <a:rPr lang="ru-RU" smtClean="0"/>
              <a:t>…. Лиза пришла в Москву с ландышами. Молодой, хорошо одетый человек, приятного вида, встретился ей на улице. Она показала ему цветы – и закраснелась. «Ты продаешь их, девушка?» – спросил он с улыбкою. – «Продаю», - отвечала она. – «А что тебе надобно?» – «Пять копеек».- «Это слишком дешево…….»</a:t>
            </a:r>
          </a:p>
        </p:txBody>
      </p:sp>
      <p:pic>
        <p:nvPicPr>
          <p:cNvPr id="9220" name="Рисунок 1" descr="Файл:Бедная Лиз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8" y="1214438"/>
            <a:ext cx="3429000" cy="492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2161316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772400" cy="1362075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Автор наблюдает за сменой Лизиных чувств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V="1">
            <a:off x="722313" y="6525343"/>
            <a:ext cx="7772400" cy="45719"/>
          </a:xfrm>
        </p:spPr>
        <p:txBody>
          <a:bodyPr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2060848"/>
            <a:ext cx="431150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Смущение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Грусть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Безумная радость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Печальное раздумье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Восторг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Страх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Величайшее беспокойство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Отчаяние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Потрясение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САМОУБИЙСТВО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401491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495" y="116633"/>
            <a:ext cx="7772400" cy="1152127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Любовь – нравственная проверка героев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V="1">
            <a:off x="251520" y="6741367"/>
            <a:ext cx="8243193" cy="45719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164616"/>
              </p:ext>
            </p:extLst>
          </p:nvPr>
        </p:nvGraphicFramePr>
        <p:xfrm>
          <a:off x="179512" y="1397000"/>
          <a:ext cx="8712968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303808">
                <a:tc>
                  <a:txBody>
                    <a:bodyPr/>
                    <a:lstStyle/>
                    <a:p>
                      <a:r>
                        <a:rPr lang="ru-RU" dirty="0" smtClean="0"/>
                        <a:t>      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Лиза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     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Эраст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644329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45224"/>
            <a:ext cx="7772400" cy="714003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Выводы: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2610519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3200" dirty="0" smtClean="0"/>
              <a:t>Карамзин показывает, что любовь играет большую роль в человеческой жизни.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Но он предупреждает, что исполнение всех желаний есть самое опасное искушение в любви, так как это ведет если не к гибели, то к самым роковым изменениям.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По его мнению, необходим </a:t>
            </a:r>
            <a:r>
              <a:rPr lang="ru-RU" sz="3200" b="1" dirty="0" smtClean="0">
                <a:solidFill>
                  <a:srgbClr val="FF0000"/>
                </a:solidFill>
              </a:rPr>
              <a:t>рассудок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297344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116632"/>
            <a:ext cx="9252520" cy="1362075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             Тема разума, рассудка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620688"/>
            <a:ext cx="8892480" cy="5976663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ЭРАСТ</a:t>
            </a:r>
            <a:r>
              <a:rPr lang="ru-RU" sz="3600" dirty="0" smtClean="0">
                <a:solidFill>
                  <a:srgbClr val="C00000"/>
                </a:solidFill>
              </a:rPr>
              <a:t>.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Ни о чем не думает, плывет по течению, строит идиллические планы о жизни с Лизой как с сестрой</a:t>
            </a:r>
          </a:p>
          <a:p>
            <a:r>
              <a:rPr lang="ru-RU" sz="3600" b="1" dirty="0" smtClean="0">
                <a:solidFill>
                  <a:srgbClr val="00B050"/>
                </a:solidFill>
              </a:rPr>
              <a:t>ЛИЗА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З</a:t>
            </a:r>
            <a:r>
              <a:rPr lang="ru-RU" sz="2800" b="1" dirty="0" smtClean="0">
                <a:solidFill>
                  <a:srgbClr val="C00000"/>
                </a:solidFill>
              </a:rPr>
              <a:t>адумывается о своей судьбе, но ее разуму не дано восторжествовать.</a:t>
            </a:r>
          </a:p>
          <a:p>
            <a:r>
              <a:rPr lang="ru-RU" sz="3200" b="1" dirty="0" smtClean="0">
                <a:solidFill>
                  <a:srgbClr val="00B050"/>
                </a:solidFill>
              </a:rPr>
              <a:t>РАССКАЗЧИК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Постоянно в напряжении, он рядом с героями, но ничем не может им помочь. «Безрассудочный человек, всегда ли рассудок есть царь твоих чувств?» 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269104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3"/>
            <a:ext cx="7772400" cy="792088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Тема разума, рассудка.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908720"/>
            <a:ext cx="7772400" cy="5472608"/>
          </a:xfrm>
        </p:spPr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Что преобладает в отношениях Лизы и Эраста?</a:t>
            </a:r>
          </a:p>
          <a:p>
            <a:r>
              <a:rPr lang="ru-RU" sz="2800" b="1" dirty="0" smtClean="0">
                <a:solidFill>
                  <a:srgbClr val="00B050"/>
                </a:solidFill>
              </a:rPr>
              <a:t>Чувства, а не рассудок, в этом причина их бед. Если людьми управляют страсти, то за счастьем, удовольствием последует расплата – наказание.</a:t>
            </a:r>
          </a:p>
          <a:p>
            <a:r>
              <a:rPr lang="ru-RU" sz="2800" b="1" dirty="0" smtClean="0">
                <a:solidFill>
                  <a:srgbClr val="00B050"/>
                </a:solidFill>
              </a:rPr>
              <a:t>«Ах, Лиза, Лиза! Где ангел-хранитель твой?»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Вывод: Миг любви, когда весь отдаешься чувству, прекрасен, но долгую жизнь и прочность чувствам дает РАЗУМ.</a:t>
            </a:r>
          </a:p>
        </p:txBody>
      </p:sp>
    </p:spTree>
    <p:extLst>
      <p:ext uri="{BB962C8B-B14F-4D97-AF65-F5344CB8AC3E}">
        <p14:creationId xmlns:p14="http://schemas.microsoft.com/office/powerpoint/2010/main" val="1522623305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772400" cy="1362075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Проблема рока и обстоятельств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412776"/>
            <a:ext cx="7772400" cy="5256583"/>
          </a:xfrm>
        </p:spPr>
        <p:txBody>
          <a:bodyPr/>
          <a:lstStyle/>
          <a:p>
            <a:r>
              <a:rPr lang="ru-RU" sz="2800" dirty="0" smtClean="0"/>
              <a:t>Обстоятельства –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Сумма реальных причин, в них нет той безысходности, как у рока.</a:t>
            </a:r>
          </a:p>
          <a:p>
            <a:r>
              <a:rPr lang="ru-RU" sz="2800" dirty="0" smtClean="0">
                <a:solidFill>
                  <a:srgbClr val="00B050"/>
                </a:solidFill>
              </a:rPr>
              <a:t>Эраст вынужден идти в армию; жениться на богатой вдове, чтобы поправить свое материальное положение.</a:t>
            </a:r>
          </a:p>
          <a:p>
            <a:r>
              <a:rPr lang="ru-RU" sz="2800" dirty="0" smtClean="0"/>
              <a:t>РОК - ?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НО, </a:t>
            </a:r>
            <a:r>
              <a:rPr lang="ru-RU" sz="2800" b="1" dirty="0" smtClean="0">
                <a:solidFill>
                  <a:srgbClr val="C00000"/>
                </a:solidFill>
              </a:rPr>
              <a:t>по Карамзину, существуют высшие, фатальные силы, которые выносят человеку свой приговор.</a:t>
            </a:r>
          </a:p>
          <a:p>
            <a:endParaRPr lang="ru-RU" sz="28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730079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772400" cy="1362075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Итог бездумности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124744"/>
            <a:ext cx="7772400" cy="5328592"/>
          </a:xfrm>
        </p:spPr>
        <p:txBody>
          <a:bodyPr/>
          <a:lstStyle/>
          <a:p>
            <a:r>
              <a:rPr lang="ru-RU" sz="2800" dirty="0" smtClean="0">
                <a:solidFill>
                  <a:srgbClr val="00B050"/>
                </a:solidFill>
              </a:rPr>
              <a:t>ЛИЗА</a:t>
            </a:r>
            <a:r>
              <a:rPr lang="ru-RU" sz="2800" dirty="0" smtClean="0">
                <a:solidFill>
                  <a:srgbClr val="C00000"/>
                </a:solidFill>
              </a:rPr>
              <a:t> обрекла себя за то, что бездумно, безоглядно любила, на гибель ФИЗИЧЕСКУЮ.</a:t>
            </a:r>
          </a:p>
          <a:p>
            <a:r>
              <a:rPr lang="ru-RU" sz="2800" dirty="0" smtClean="0">
                <a:solidFill>
                  <a:srgbClr val="00B050"/>
                </a:solidFill>
              </a:rPr>
              <a:t>ЭРАСТ</a:t>
            </a:r>
            <a:r>
              <a:rPr lang="ru-RU" sz="2800" dirty="0" smtClean="0">
                <a:solidFill>
                  <a:srgbClr val="C00000"/>
                </a:solidFill>
              </a:rPr>
              <a:t> за то, что не сдержал клятвы быть всегда с Лизой, обрек себя на гибель МОРАЛЬНУЮ: «он был до конца своей жизни несчастен».</a:t>
            </a:r>
          </a:p>
          <a:p>
            <a:r>
              <a:rPr lang="ru-RU" sz="2800" dirty="0" smtClean="0">
                <a:solidFill>
                  <a:srgbClr val="00B050"/>
                </a:solidFill>
              </a:rPr>
              <a:t>АВТОР </a:t>
            </a:r>
            <a:r>
              <a:rPr lang="ru-RU" sz="2800" dirty="0" smtClean="0">
                <a:solidFill>
                  <a:srgbClr val="C00000"/>
                </a:solidFill>
              </a:rPr>
              <a:t>не обвиняет героев, а объясняет причины их бед, предупреждает читателя о возможных бедах, если они  забудут о разуме.</a:t>
            </a:r>
            <a:endParaRPr lang="ru-RU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337780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772400" cy="1362075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Проблема человек и природа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349" y="2276872"/>
            <a:ext cx="8568952" cy="4464495"/>
          </a:xfrm>
        </p:spPr>
        <p:txBody>
          <a:bodyPr/>
          <a:lstStyle/>
          <a:p>
            <a:endParaRPr lang="ru-RU" sz="2800" dirty="0" smtClean="0">
              <a:solidFill>
                <a:srgbClr val="C00000"/>
              </a:solidFill>
            </a:endParaRPr>
          </a:p>
          <a:p>
            <a:endParaRPr lang="ru-RU" sz="2800" dirty="0">
              <a:solidFill>
                <a:srgbClr val="C00000"/>
              </a:solidFill>
            </a:endParaRPr>
          </a:p>
          <a:p>
            <a:r>
              <a:rPr lang="ru-RU" sz="2800" dirty="0" smtClean="0">
                <a:solidFill>
                  <a:srgbClr val="C00000"/>
                </a:solidFill>
              </a:rPr>
              <a:t>Высшие силы представлены в образе природы: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ОНА 1. Воплощение красоты.</a:t>
            </a:r>
          </a:p>
          <a:p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</a:rPr>
              <a:t>        2. Чувствующий разум (сочувствует, одобряет, порицает, предупреждает, становится врагом).</a:t>
            </a:r>
          </a:p>
          <a:p>
            <a:endParaRPr lang="ru-RU" sz="2800" dirty="0" smtClean="0">
              <a:solidFill>
                <a:srgbClr val="C00000"/>
              </a:solidFill>
            </a:endParaRPr>
          </a:p>
          <a:p>
            <a:r>
              <a:rPr lang="ru-RU" sz="2800" dirty="0" smtClean="0">
                <a:solidFill>
                  <a:srgbClr val="C00000"/>
                </a:solidFill>
              </a:rPr>
              <a:t>ВЫВОД: человек может находиться в гармонии с природой, и он же может превратиться в игрушку страшных роковых сил.</a:t>
            </a:r>
          </a:p>
          <a:p>
            <a:endParaRPr lang="ru-RU" sz="2800" dirty="0">
              <a:solidFill>
                <a:srgbClr val="C00000"/>
              </a:solidFill>
            </a:endParaRPr>
          </a:p>
          <a:p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277227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Теоретический аспект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Род литературы</a:t>
            </a:r>
          </a:p>
          <a:p>
            <a:r>
              <a:rPr lang="ru-RU" dirty="0" smtClean="0"/>
              <a:t>Жанр</a:t>
            </a:r>
          </a:p>
          <a:p>
            <a:r>
              <a:rPr lang="ru-RU" dirty="0" smtClean="0"/>
              <a:t>Композиция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*Кольцевая, «рассказ в рассказе»</a:t>
            </a:r>
          </a:p>
          <a:p>
            <a:pPr marL="0" indent="0">
              <a:buNone/>
            </a:pPr>
            <a:r>
              <a:rPr lang="ru-RU" dirty="0" smtClean="0"/>
              <a:t>- В каких произведениях встречали?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* Наличие рассказчика. Для чего?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0404847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949280"/>
            <a:ext cx="7772400" cy="1002035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Образ природы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0"/>
            <a:ext cx="8964488" cy="6669359"/>
          </a:xfrm>
        </p:spPr>
        <p:txBody>
          <a:bodyPr/>
          <a:lstStyle/>
          <a:p>
            <a:pPr marL="514350" indent="-514350">
              <a:buAutoNum type="arabicPeriod"/>
            </a:pPr>
            <a:endParaRPr lang="ru-RU" sz="2800" dirty="0" smtClean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endParaRPr lang="ru-RU" sz="2800" dirty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endParaRPr lang="ru-RU" sz="2800" dirty="0" smtClean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endParaRPr lang="ru-RU" sz="2800" dirty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C00000"/>
                </a:solidFill>
              </a:rPr>
              <a:t>Первая встреча с Эрастом – Лиза держит в руках ландыши.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C00000"/>
                </a:solidFill>
              </a:rPr>
              <a:t>Ландыши потом она бросит в речку.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C00000"/>
                </a:solidFill>
              </a:rPr>
              <a:t>Природа предупреждает: Лиза не спала всю ночь в самом начале возникновения любви.  Утром туман – символ неясности. (вещий туман – Л. не видит своего будущего, оно закрыто для нее).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C00000"/>
                </a:solidFill>
              </a:rPr>
              <a:t>Во время Лизиного заблуждения природа бушует: «грозно шумела буря, дождь лился из черных облаков…натура сетовала о потерянной Лизиной невинности»  </a:t>
            </a:r>
            <a:r>
              <a:rPr lang="ru-RU" sz="2800" dirty="0" smtClean="0">
                <a:solidFill>
                  <a:srgbClr val="00B050"/>
                </a:solidFill>
              </a:rPr>
              <a:t>Найти в тексте описание природы.</a:t>
            </a:r>
            <a:endParaRPr lang="ru-RU" sz="2800" dirty="0" smtClean="0">
              <a:solidFill>
                <a:srgbClr val="C00000"/>
              </a:solidFill>
            </a:endParaRPr>
          </a:p>
          <a:p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388080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1"/>
            <a:ext cx="7772400" cy="864096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Образ природы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908720"/>
            <a:ext cx="7772400" cy="5616623"/>
          </a:xfrm>
        </p:spPr>
        <p:txBody>
          <a:bodyPr/>
          <a:lstStyle/>
          <a:p>
            <a:r>
              <a:rPr lang="ru-RU" sz="2800" dirty="0" smtClean="0">
                <a:solidFill>
                  <a:srgbClr val="C00000"/>
                </a:solidFill>
              </a:rPr>
              <a:t>5.Природа жалеет Лизу, когда Эраст уезжает в армию. Лиза уединяется в лесу. «Горлица соединила свой жалобный голос с ее стенаниями».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6. В произведении природа сочувствует Лизе, жалеет ее, но не проклинает, не осуждает.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7. Лизу сопровождает свет, солнце.</a:t>
            </a:r>
          </a:p>
          <a:p>
            <a:r>
              <a:rPr lang="ru-RU" sz="2800" dirty="0" smtClean="0">
                <a:solidFill>
                  <a:srgbClr val="00B050"/>
                </a:solidFill>
              </a:rPr>
              <a:t>8. Эраст всегда появляется вечером., даже свет луны освещает волос Лизы, но не касается Эраста. Все, к чему прикасается этот герой, гибнет и морально, и духовно.</a:t>
            </a:r>
            <a:endParaRPr lang="ru-RU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318708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1362075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Выводы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980728"/>
            <a:ext cx="7772400" cy="5877271"/>
          </a:xfrm>
        </p:spPr>
        <p:txBody>
          <a:bodyPr/>
          <a:lstStyle/>
          <a:p>
            <a:pPr marL="514350" lvl="0" indent="-514350"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</a:rPr>
              <a:t>Миг </a:t>
            </a:r>
            <a:r>
              <a:rPr lang="ru-RU" sz="2800" b="1" dirty="0">
                <a:solidFill>
                  <a:srgbClr val="C00000"/>
                </a:solidFill>
              </a:rPr>
              <a:t>любви, когда весь отдаешься чувству, прекрасен, но долгую жизнь и прочность чувствам дает РАЗУМ. 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</a:p>
          <a:p>
            <a:pPr marL="514350" lvl="0" indent="-514350"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>
                <a:solidFill>
                  <a:srgbClr val="C00000"/>
                </a:solidFill>
              </a:rPr>
              <a:t>С</a:t>
            </a:r>
            <a:r>
              <a:rPr lang="ru-RU" sz="2800" b="1" dirty="0" smtClean="0">
                <a:solidFill>
                  <a:srgbClr val="C00000"/>
                </a:solidFill>
              </a:rPr>
              <a:t>уществуют </a:t>
            </a:r>
            <a:r>
              <a:rPr lang="ru-RU" sz="2800" b="1" dirty="0">
                <a:solidFill>
                  <a:srgbClr val="C00000"/>
                </a:solidFill>
              </a:rPr>
              <a:t>высшие, фатальные силы, которые выносят человеку свой приговор</a:t>
            </a:r>
            <a:r>
              <a:rPr lang="ru-RU" sz="2800" b="1" dirty="0" smtClean="0">
                <a:solidFill>
                  <a:srgbClr val="C00000"/>
                </a:solidFill>
              </a:rPr>
              <a:t>.</a:t>
            </a:r>
          </a:p>
          <a:p>
            <a:pPr lvl="0"/>
            <a:r>
              <a:rPr lang="ru-RU" sz="2800" dirty="0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. </a:t>
            </a:r>
            <a:r>
              <a:rPr lang="ru-RU" sz="2800" b="1" dirty="0">
                <a:solidFill>
                  <a:srgbClr val="C00000"/>
                </a:solidFill>
              </a:rPr>
              <a:t>Ч</a:t>
            </a:r>
            <a:r>
              <a:rPr lang="ru-RU" sz="2800" b="1" dirty="0" smtClean="0">
                <a:solidFill>
                  <a:srgbClr val="C00000"/>
                </a:solidFill>
              </a:rPr>
              <a:t>еловек </a:t>
            </a:r>
            <a:r>
              <a:rPr lang="ru-RU" sz="2800" b="1" dirty="0">
                <a:solidFill>
                  <a:srgbClr val="C00000"/>
                </a:solidFill>
              </a:rPr>
              <a:t>может находиться в гармонии с природой, и он же может превратиться в игрушку страшных роковых сил.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4. Природа наделена разумом, и не считаться с ее оценками неразумно.</a:t>
            </a:r>
          </a:p>
          <a:p>
            <a:r>
              <a:rPr lang="ru-RU" sz="2800" b="1" dirty="0" smtClean="0">
                <a:solidFill>
                  <a:srgbClr val="00B050"/>
                </a:solidFill>
              </a:rPr>
              <a:t>Какие выводы сделали для себя?</a:t>
            </a:r>
            <a:endParaRPr lang="ru-RU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848130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СЮЖЕТ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Любовь Лизы и Эраста</a:t>
            </a:r>
            <a:r>
              <a:rPr lang="ru-RU" dirty="0" smtClean="0"/>
              <a:t>.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Какой герой является главным. Почему?</a:t>
            </a:r>
          </a:p>
          <a:p>
            <a:pPr>
              <a:buFontTx/>
              <a:buChar char="-"/>
            </a:pPr>
            <a:r>
              <a:rPr lang="ru-RU" dirty="0" smtClean="0"/>
              <a:t>Докажите, что это произведение сентиментализма.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9816218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"/>
          </a:xfrm>
        </p:spPr>
        <p:txBody>
          <a:bodyPr/>
          <a:lstStyle/>
          <a:p>
            <a:pPr lvl="0" eaLnBrk="1" hangingPunct="1">
              <a:spcBef>
                <a:spcPts val="864"/>
              </a:spcBef>
              <a:spcAft>
                <a:spcPts val="0"/>
              </a:spcAft>
            </a:pPr>
            <a:r>
              <a:rPr lang="ru-RU" b="1" kern="1200" dirty="0">
                <a:solidFill>
                  <a:srgbClr val="FF0066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Monotype Corsiva"/>
                <a:ea typeface="+mn-ea"/>
                <a:cs typeface="+mn-cs"/>
              </a:rPr>
              <a:t>Сентиментализм </a:t>
            </a:r>
            <a:r>
              <a:rPr lang="ru-RU" sz="2400" dirty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ru-RU" sz="2400" dirty="0">
                <a:solidFill>
                  <a:srgbClr val="000000"/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336704"/>
          </a:xfrm>
        </p:spPr>
        <p:txBody>
          <a:bodyPr/>
          <a:lstStyle/>
          <a:p>
            <a:pPr marL="0" indent="0" eaLnBrk="1" hangingPunct="1">
              <a:spcBef>
                <a:spcPts val="672"/>
              </a:spcBef>
              <a:spcAft>
                <a:spcPts val="0"/>
              </a:spcAft>
            </a:pPr>
            <a:r>
              <a:rPr lang="ru-RU" sz="3600" b="1" kern="1200" dirty="0" smtClean="0">
                <a:solidFill>
                  <a:srgbClr val="FF0066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Monotype Corsiva"/>
              </a:rPr>
              <a:t>Основная </a:t>
            </a:r>
            <a:r>
              <a:rPr lang="ru-RU" sz="3600" b="1" kern="1200" dirty="0">
                <a:solidFill>
                  <a:srgbClr val="FF0066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Monotype Corsiva"/>
              </a:rPr>
              <a:t>идея</a:t>
            </a:r>
            <a:endParaRPr lang="ru-RU" sz="2400" dirty="0"/>
          </a:p>
          <a:p>
            <a:pPr marL="0" indent="0" eaLnBrk="1" hangingPunct="1">
              <a:spcBef>
                <a:spcPts val="576"/>
              </a:spcBef>
              <a:spcAft>
                <a:spcPts val="0"/>
              </a:spcAft>
            </a:pPr>
            <a:r>
              <a:rPr lang="ru-RU" sz="2400" b="1" kern="1200" dirty="0">
                <a:solidFill>
                  <a:srgbClr val="333399"/>
                </a:solidFill>
                <a:latin typeface="Monotype Corsiva"/>
              </a:rPr>
              <a:t>Стремление представить человеческую личность                        </a:t>
            </a:r>
            <a:r>
              <a:rPr lang="ru-RU" sz="2400" b="1" kern="1200" dirty="0" smtClean="0">
                <a:solidFill>
                  <a:srgbClr val="333399"/>
                </a:solidFill>
                <a:latin typeface="Monotype Corsiva"/>
              </a:rPr>
              <a:t> </a:t>
            </a:r>
            <a:r>
              <a:rPr lang="ru-RU" sz="2400" b="1" kern="1200" dirty="0" smtClean="0">
                <a:solidFill>
                  <a:srgbClr val="333399"/>
                </a:solidFill>
                <a:latin typeface="Monotype Corsiva"/>
              </a:rPr>
              <a:t>в  движениях </a:t>
            </a:r>
            <a:r>
              <a:rPr lang="ru-RU" sz="2400" b="1" kern="1200" dirty="0">
                <a:solidFill>
                  <a:srgbClr val="333399"/>
                </a:solidFill>
                <a:latin typeface="Monotype Corsiva"/>
              </a:rPr>
              <a:t>души</a:t>
            </a:r>
            <a:endParaRPr lang="ru-RU" sz="2400" b="1" dirty="0"/>
          </a:p>
          <a:p>
            <a:pPr marL="0" indent="0" eaLnBrk="1" hangingPunct="1">
              <a:spcBef>
                <a:spcPts val="672"/>
              </a:spcBef>
              <a:spcAft>
                <a:spcPts val="0"/>
              </a:spcAft>
            </a:pPr>
            <a:r>
              <a:rPr lang="ru-RU" sz="3600" b="1" kern="1200" dirty="0">
                <a:solidFill>
                  <a:srgbClr val="FF0066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Monotype Corsiva"/>
              </a:rPr>
              <a:t>Основная тематика</a:t>
            </a:r>
            <a:endParaRPr lang="ru-RU" sz="2400" dirty="0"/>
          </a:p>
          <a:p>
            <a:pPr marL="0" indent="0" eaLnBrk="1" hangingPunct="1">
              <a:spcBef>
                <a:spcPts val="576"/>
              </a:spcBef>
              <a:spcAft>
                <a:spcPts val="0"/>
              </a:spcAft>
            </a:pPr>
            <a:r>
              <a:rPr lang="ru-RU" sz="2400" b="1" kern="1200" dirty="0">
                <a:solidFill>
                  <a:srgbClr val="333399"/>
                </a:solidFill>
                <a:latin typeface="Monotype Corsiva"/>
              </a:rPr>
              <a:t>Любовная </a:t>
            </a:r>
            <a:endParaRPr lang="ru-RU" sz="2400" b="1" dirty="0"/>
          </a:p>
          <a:p>
            <a:pPr marL="0" indent="0" eaLnBrk="1" hangingPunct="1">
              <a:spcBef>
                <a:spcPts val="672"/>
              </a:spcBef>
              <a:spcAft>
                <a:spcPts val="0"/>
              </a:spcAft>
            </a:pPr>
            <a:r>
              <a:rPr lang="ru-RU" sz="3600" b="1" kern="1200" dirty="0">
                <a:solidFill>
                  <a:srgbClr val="FF0066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Monotype Corsiva"/>
              </a:rPr>
              <a:t>Герои </a:t>
            </a:r>
            <a:r>
              <a:rPr lang="ru-RU" sz="3600" b="1" kern="1200" dirty="0" smtClean="0">
                <a:solidFill>
                  <a:srgbClr val="FF0066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Monotype Corsiva"/>
              </a:rPr>
              <a:t>и</a:t>
            </a:r>
            <a:r>
              <a:rPr lang="ru-RU" sz="2400" dirty="0" smtClean="0"/>
              <a:t> </a:t>
            </a:r>
            <a:r>
              <a:rPr lang="ru-RU" sz="3600" b="1" kern="1200" dirty="0" smtClean="0">
                <a:solidFill>
                  <a:srgbClr val="FF0066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Monotype Corsiva"/>
              </a:rPr>
              <a:t>характеры</a:t>
            </a:r>
            <a:endParaRPr lang="ru-RU" sz="2400" dirty="0"/>
          </a:p>
          <a:p>
            <a:pPr marL="0" indent="0" eaLnBrk="1" hangingPunct="1">
              <a:spcBef>
                <a:spcPts val="576"/>
              </a:spcBef>
              <a:spcAft>
                <a:spcPts val="0"/>
              </a:spcAft>
            </a:pPr>
            <a:r>
              <a:rPr lang="ru-RU" sz="2400" b="1" kern="1200" dirty="0">
                <a:solidFill>
                  <a:srgbClr val="333399"/>
                </a:solidFill>
                <a:latin typeface="Monotype Corsiva"/>
              </a:rPr>
              <a:t>Отказ от прямолинейности      </a:t>
            </a:r>
            <a:r>
              <a:rPr lang="ru-RU" sz="2400" b="1" kern="1200" dirty="0" smtClean="0">
                <a:solidFill>
                  <a:srgbClr val="333399"/>
                </a:solidFill>
                <a:latin typeface="Monotype Corsiva"/>
              </a:rPr>
              <a:t>в </a:t>
            </a:r>
            <a:r>
              <a:rPr lang="ru-RU" sz="2400" b="1" kern="1200" dirty="0">
                <a:solidFill>
                  <a:srgbClr val="333399"/>
                </a:solidFill>
                <a:latin typeface="Monotype Corsiva"/>
              </a:rPr>
              <a:t>оценке характеров, </a:t>
            </a:r>
            <a:r>
              <a:rPr lang="ru-RU" sz="2400" b="1" kern="1200" dirty="0" smtClean="0">
                <a:solidFill>
                  <a:srgbClr val="333399"/>
                </a:solidFill>
                <a:latin typeface="Monotype Corsiva"/>
              </a:rPr>
              <a:t>внимание  </a:t>
            </a:r>
            <a:r>
              <a:rPr lang="ru-RU" sz="2400" b="1" kern="1200" dirty="0">
                <a:solidFill>
                  <a:srgbClr val="333399"/>
                </a:solidFill>
                <a:latin typeface="Monotype Corsiva"/>
              </a:rPr>
              <a:t>к простым людям</a:t>
            </a:r>
            <a:endParaRPr lang="ru-RU" sz="2400" b="1" dirty="0"/>
          </a:p>
          <a:p>
            <a:pPr marL="0" indent="0" eaLnBrk="1" hangingPunct="1">
              <a:spcBef>
                <a:spcPts val="672"/>
              </a:spcBef>
              <a:spcAft>
                <a:spcPts val="0"/>
              </a:spcAft>
            </a:pPr>
            <a:r>
              <a:rPr lang="ru-RU" sz="3600" b="1" kern="1200" dirty="0">
                <a:solidFill>
                  <a:srgbClr val="FF0066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Monotype Corsiva"/>
              </a:rPr>
              <a:t>Роль пейзажа</a:t>
            </a:r>
            <a:endParaRPr lang="ru-RU" sz="2400" dirty="0"/>
          </a:p>
          <a:p>
            <a:pPr marL="0" indent="0" eaLnBrk="1" hangingPunct="1">
              <a:spcBef>
                <a:spcPts val="576"/>
              </a:spcBef>
              <a:spcAft>
                <a:spcPts val="0"/>
              </a:spcAft>
            </a:pPr>
            <a:r>
              <a:rPr lang="ru-RU" sz="2400" b="1" kern="1200" dirty="0">
                <a:solidFill>
                  <a:srgbClr val="333399"/>
                </a:solidFill>
                <a:latin typeface="Monotype Corsiva"/>
              </a:rPr>
              <a:t>Средство психологической характеристики героев</a:t>
            </a:r>
            <a:endParaRPr lang="ru-RU" sz="2400" b="1" dirty="0"/>
          </a:p>
          <a:p>
            <a:pPr marL="0" indent="0" eaLnBrk="1" hangingPunct="1">
              <a:spcBef>
                <a:spcPts val="672"/>
              </a:spcBef>
              <a:spcAft>
                <a:spcPts val="0"/>
              </a:spcAft>
            </a:pPr>
            <a:r>
              <a:rPr lang="ru-RU" sz="3600" b="1" kern="1200" dirty="0">
                <a:solidFill>
                  <a:srgbClr val="FF0066"/>
                </a:solidFill>
                <a:effectLst>
                  <a:outerShdw blurRad="38100" dist="38100" dir="2700000" algn="tl" rotWithShape="0">
                    <a:srgbClr val="C0C0C0"/>
                  </a:outerShdw>
                </a:effectLst>
                <a:latin typeface="Monotype Corsiva"/>
              </a:rPr>
              <a:t>Основные жанры</a:t>
            </a:r>
            <a:endParaRPr lang="ru-RU" sz="2400" dirty="0"/>
          </a:p>
          <a:p>
            <a:pPr marL="0" indent="0" eaLnBrk="1" hangingPunct="1">
              <a:spcBef>
                <a:spcPts val="576"/>
              </a:spcBef>
              <a:spcAft>
                <a:spcPts val="0"/>
              </a:spcAft>
            </a:pPr>
            <a:r>
              <a:rPr lang="ru-RU" sz="2400" b="1" kern="1200" dirty="0">
                <a:solidFill>
                  <a:srgbClr val="333399"/>
                </a:solidFill>
                <a:latin typeface="Monotype Corsiva"/>
              </a:rPr>
              <a:t>Повесть, путешествие, роман в письмах, дневник, элегия, послание, идиллия</a:t>
            </a:r>
            <a:endParaRPr lang="ru-RU" sz="2400" b="1" dirty="0"/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483940955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Проблематика  повести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/>
              <a:t>Проблема любви</a:t>
            </a:r>
          </a:p>
          <a:p>
            <a:r>
              <a:rPr lang="ru-RU" sz="4400" dirty="0" smtClean="0"/>
              <a:t>Проблема рока и обстоятельств</a:t>
            </a:r>
          </a:p>
          <a:p>
            <a:r>
              <a:rPr lang="ru-RU" sz="4400" dirty="0" smtClean="0"/>
              <a:t>Проблема природы и человека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441444663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Текст 2"/>
          <p:cNvSpPr>
            <a:spLocks noGrp="1"/>
          </p:cNvSpPr>
          <p:nvPr>
            <p:ph type="body" idx="1"/>
          </p:nvPr>
        </p:nvSpPr>
        <p:spPr>
          <a:xfrm>
            <a:off x="500063" y="2786063"/>
            <a:ext cx="8072437" cy="3500437"/>
          </a:xfrm>
        </p:spPr>
        <p:txBody>
          <a:bodyPr/>
          <a:lstStyle/>
          <a:p>
            <a:pPr eaLnBrk="1" hangingPunct="1"/>
            <a:r>
              <a:rPr lang="ru-RU" smtClean="0"/>
              <a:t> </a:t>
            </a:r>
            <a:r>
              <a:rPr lang="ru-RU" sz="1600" smtClean="0"/>
              <a:t>Автор подчёркивает, что действие происходит именно в Москве и её окрестностях, описывает, например, Симонов монастырь, создавая иллюзию достоверности. Для русской литературы того времени это было новаторством: обычно действие произведений разворачивалось «в одном городе». Первые читатели повести восприняли историю Лизы как реальную трагедию современницы — не случайно пруд под стенами Симонова монастыря получил название Лизина пруда, а судьба героини Карамзина — массу подражаний. Росшие вокруг пруда дубы были испещрены трогательными надписями (</a:t>
            </a:r>
            <a:r>
              <a:rPr lang="ru-RU" sz="1600" i="1" smtClean="0"/>
              <a:t>«В струях сих бедная скончала Лиза дни; Коль ты чувствителен, прохожий, воздохни!»</a:t>
            </a:r>
            <a:r>
              <a:rPr lang="ru-RU" sz="1600" smtClean="0"/>
              <a:t>).</a:t>
            </a:r>
          </a:p>
          <a:p>
            <a:pPr eaLnBrk="1" hangingPunct="1"/>
            <a:r>
              <a:rPr lang="ru-RU" sz="1600" smtClean="0"/>
              <a:t>«….тут образ Богоматери обращает наприятелей в бегство…..но всего чаще  привлекает меня к стенам Симонова монастыря воспоминание о плачевной судьбе Лизы, бедной Лизы. Ах!...»</a:t>
            </a:r>
          </a:p>
        </p:txBody>
      </p:sp>
      <p:pic>
        <p:nvPicPr>
          <p:cNvPr id="8196" name="Рисунок 5" descr="http://upload.wikimedia.org/wikipedia/commons/thumb/4/42/Simonov_monastery_01.jpg/200px-Simonov_monastery_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14313"/>
            <a:ext cx="2928938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28813" y="2071688"/>
            <a:ext cx="55721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FF0000"/>
                </a:solidFill>
              </a:rPr>
              <a:t>Значение Симонова монастыря в повести «Бедная Лиза»</a:t>
            </a:r>
          </a:p>
        </p:txBody>
      </p:sp>
    </p:spTree>
    <p:extLst>
      <p:ext uri="{BB962C8B-B14F-4D97-AF65-F5344CB8AC3E}">
        <p14:creationId xmlns:p14="http://schemas.microsoft.com/office/powerpoint/2010/main" val="997046617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857375" y="571500"/>
            <a:ext cx="5857875" cy="1214438"/>
          </a:xfrm>
          <a:prstGeom prst="ellipse">
            <a:avLst/>
          </a:prstGeom>
          <a:solidFill>
            <a:srgbClr val="00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white"/>
                </a:solidFill>
              </a:rPr>
              <a:t>Герои повести</a:t>
            </a:r>
          </a:p>
        </p:txBody>
      </p:sp>
      <p:sp>
        <p:nvSpPr>
          <p:cNvPr id="5" name="Овал 4"/>
          <p:cNvSpPr/>
          <p:nvPr/>
        </p:nvSpPr>
        <p:spPr>
          <a:xfrm>
            <a:off x="0" y="2071688"/>
            <a:ext cx="3071813" cy="857250"/>
          </a:xfrm>
          <a:prstGeom prst="ellipse">
            <a:avLst/>
          </a:prstGeom>
          <a:solidFill>
            <a:srgbClr val="09ED4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white"/>
                </a:solidFill>
              </a:rPr>
              <a:t>Эраст</a:t>
            </a:r>
          </a:p>
        </p:txBody>
      </p:sp>
      <p:sp>
        <p:nvSpPr>
          <p:cNvPr id="6" name="Овал 5"/>
          <p:cNvSpPr/>
          <p:nvPr/>
        </p:nvSpPr>
        <p:spPr>
          <a:xfrm>
            <a:off x="6143625" y="2286000"/>
            <a:ext cx="2714625" cy="785813"/>
          </a:xfrm>
          <a:prstGeom prst="ellipse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white"/>
                </a:solidFill>
              </a:rPr>
              <a:t>Лиза</a:t>
            </a:r>
          </a:p>
        </p:txBody>
      </p:sp>
      <p:sp>
        <p:nvSpPr>
          <p:cNvPr id="7" name="Овал 6"/>
          <p:cNvSpPr/>
          <p:nvPr/>
        </p:nvSpPr>
        <p:spPr>
          <a:xfrm>
            <a:off x="5857875" y="3929063"/>
            <a:ext cx="2643188" cy="85725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white"/>
                </a:solidFill>
              </a:rPr>
              <a:t>автор</a:t>
            </a:r>
          </a:p>
        </p:txBody>
      </p:sp>
      <p:sp>
        <p:nvSpPr>
          <p:cNvPr id="10" name="Овал 9"/>
          <p:cNvSpPr/>
          <p:nvPr/>
        </p:nvSpPr>
        <p:spPr>
          <a:xfrm>
            <a:off x="500063" y="4071938"/>
            <a:ext cx="2714625" cy="714375"/>
          </a:xfrm>
          <a:prstGeom prst="ellipse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white"/>
                </a:solidFill>
              </a:rPr>
              <a:t>мать Лизы</a:t>
            </a:r>
          </a:p>
        </p:txBody>
      </p:sp>
      <p:sp>
        <p:nvSpPr>
          <p:cNvPr id="11" name="Овал 10"/>
          <p:cNvSpPr/>
          <p:nvPr/>
        </p:nvSpPr>
        <p:spPr>
          <a:xfrm>
            <a:off x="4429125" y="5786438"/>
            <a:ext cx="3214688" cy="785812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prstClr val="white"/>
                </a:solidFill>
              </a:rPr>
              <a:t>богатая вдова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 flipV="1">
            <a:off x="2143125" y="1643063"/>
            <a:ext cx="785813" cy="4286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6465094" y="1750219"/>
            <a:ext cx="642938" cy="571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4822032" y="2393156"/>
            <a:ext cx="2214562" cy="10001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1678782" y="2107406"/>
            <a:ext cx="2357438" cy="15716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11" idx="0"/>
          </p:cNvCxnSpPr>
          <p:nvPr/>
        </p:nvCxnSpPr>
        <p:spPr>
          <a:xfrm rot="16200000" flipH="1">
            <a:off x="3518694" y="3267869"/>
            <a:ext cx="4000500" cy="10366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1714500" y="5000625"/>
            <a:ext cx="2643188" cy="785813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подружка Анюта</a:t>
            </a:r>
          </a:p>
        </p:txBody>
      </p:sp>
      <p:cxnSp>
        <p:nvCxnSpPr>
          <p:cNvPr id="28" name="Прямая со стрелкой 27"/>
          <p:cNvCxnSpPr/>
          <p:nvPr/>
        </p:nvCxnSpPr>
        <p:spPr>
          <a:xfrm rot="5400000">
            <a:off x="2393156" y="3036095"/>
            <a:ext cx="3286125" cy="7858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5070151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775"/>
                            </p:stCondLst>
                            <p:childTnLst>
                              <p:par>
                                <p:cTn id="1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275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775"/>
                            </p:stCondLst>
                            <p:childTnLst>
                              <p:par>
                                <p:cTn id="2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275"/>
                            </p:stCondLst>
                            <p:childTnLst>
                              <p:par>
                                <p:cTn id="3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775"/>
                            </p:stCondLst>
                            <p:childTnLst>
                              <p:par>
                                <p:cTn id="3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275"/>
                            </p:stCondLst>
                            <p:childTnLst>
                              <p:par>
                                <p:cTn id="4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775"/>
                            </p:stCondLst>
                            <p:childTnLst>
                              <p:par>
                                <p:cTn id="4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275"/>
                            </p:stCondLst>
                            <p:childTnLst>
                              <p:par>
                                <p:cTn id="5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775"/>
                            </p:stCondLst>
                            <p:childTnLst>
                              <p:par>
                                <p:cTn id="6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275"/>
                            </p:stCondLst>
                            <p:childTnLst>
                              <p:par>
                                <p:cTn id="6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775"/>
                            </p:stCondLst>
                            <p:childTnLst>
                              <p:par>
                                <p:cTn id="7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6275"/>
                            </p:stCondLst>
                            <p:childTnLst>
                              <p:par>
                                <p:cTn id="7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0" grpId="0" animBg="1"/>
      <p:bldP spid="11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772400" cy="1071570"/>
          </a:xfrm>
          <a:ln>
            <a:miter lim="800000"/>
            <a:headEnd/>
            <a:tailEnd/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smtClean="0">
                <a:solidFill>
                  <a:schemeClr val="tx1"/>
                </a:solidFill>
              </a:rPr>
              <a:t>Кто же главный герой повести? Какую характеристику дают ему другие герои?</a:t>
            </a:r>
            <a:endParaRPr lang="ru-RU" sz="280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214688" y="1857375"/>
            <a:ext cx="2643187" cy="785813"/>
          </a:xfrm>
          <a:prstGeom prst="ellipse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white"/>
                </a:solidFill>
              </a:rPr>
              <a:t>ЛИЗА</a:t>
            </a:r>
          </a:p>
        </p:txBody>
      </p:sp>
      <p:sp>
        <p:nvSpPr>
          <p:cNvPr id="5" name="Овал 4"/>
          <p:cNvSpPr/>
          <p:nvPr/>
        </p:nvSpPr>
        <p:spPr>
          <a:xfrm>
            <a:off x="5929313" y="2643188"/>
            <a:ext cx="3214687" cy="785812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трудолюбивая</a:t>
            </a:r>
          </a:p>
        </p:txBody>
      </p:sp>
      <p:sp>
        <p:nvSpPr>
          <p:cNvPr id="6" name="Овал 5"/>
          <p:cNvSpPr/>
          <p:nvPr/>
        </p:nvSpPr>
        <p:spPr>
          <a:xfrm>
            <a:off x="6000750" y="4071938"/>
            <a:ext cx="2643188" cy="642937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кормилица</a:t>
            </a:r>
          </a:p>
        </p:txBody>
      </p:sp>
      <p:sp>
        <p:nvSpPr>
          <p:cNvPr id="7" name="Овал 6"/>
          <p:cNvSpPr/>
          <p:nvPr/>
        </p:nvSpPr>
        <p:spPr>
          <a:xfrm>
            <a:off x="428625" y="5072063"/>
            <a:ext cx="2500313" cy="785812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Божеская милость</a:t>
            </a:r>
          </a:p>
        </p:txBody>
      </p:sp>
      <p:sp>
        <p:nvSpPr>
          <p:cNvPr id="8" name="Овал 7"/>
          <p:cNvSpPr/>
          <p:nvPr/>
        </p:nvSpPr>
        <p:spPr>
          <a:xfrm>
            <a:off x="0" y="3786188"/>
            <a:ext cx="2214563" cy="785812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отрада старости</a:t>
            </a:r>
          </a:p>
        </p:txBody>
      </p:sp>
      <p:sp>
        <p:nvSpPr>
          <p:cNvPr id="9" name="Овал 8"/>
          <p:cNvSpPr/>
          <p:nvPr/>
        </p:nvSpPr>
        <p:spPr>
          <a:xfrm>
            <a:off x="785813" y="2643188"/>
            <a:ext cx="2000250" cy="571500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милая</a:t>
            </a:r>
          </a:p>
        </p:txBody>
      </p:sp>
      <p:sp>
        <p:nvSpPr>
          <p:cNvPr id="10" name="Овал 9"/>
          <p:cNvSpPr/>
          <p:nvPr/>
        </p:nvSpPr>
        <p:spPr>
          <a:xfrm>
            <a:off x="3071813" y="5572125"/>
            <a:ext cx="2357437" cy="642938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любезная</a:t>
            </a:r>
          </a:p>
        </p:txBody>
      </p:sp>
      <p:cxnSp>
        <p:nvCxnSpPr>
          <p:cNvPr id="12" name="Прямая со стрелкой 11"/>
          <p:cNvCxnSpPr>
            <a:stCxn id="4" idx="2"/>
            <a:endCxn id="9" idx="7"/>
          </p:cNvCxnSpPr>
          <p:nvPr/>
        </p:nvCxnSpPr>
        <p:spPr>
          <a:xfrm rot="10800000" flipV="1">
            <a:off x="2492375" y="2249488"/>
            <a:ext cx="722313" cy="4778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1928813" y="2500313"/>
            <a:ext cx="1500187" cy="15001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1785938" y="3143250"/>
            <a:ext cx="2571750" cy="14287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10" idx="0"/>
          </p:cNvCxnSpPr>
          <p:nvPr/>
        </p:nvCxnSpPr>
        <p:spPr>
          <a:xfrm rot="5400000">
            <a:off x="2839244" y="4053682"/>
            <a:ext cx="2928937" cy="1079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4" idx="5"/>
            <a:endCxn id="6" idx="1"/>
          </p:cNvCxnSpPr>
          <p:nvPr/>
        </p:nvCxnSpPr>
        <p:spPr>
          <a:xfrm rot="16200000" flipH="1">
            <a:off x="5110957" y="2888456"/>
            <a:ext cx="1636712" cy="9175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5" idx="1"/>
          </p:cNvCxnSpPr>
          <p:nvPr/>
        </p:nvCxnSpPr>
        <p:spPr>
          <a:xfrm>
            <a:off x="5786438" y="2357438"/>
            <a:ext cx="614362" cy="4000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5214938" y="4929188"/>
            <a:ext cx="2143125" cy="714375"/>
          </a:xfrm>
          <a:prstGeom prst="ellips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нежная</a:t>
            </a:r>
          </a:p>
        </p:txBody>
      </p:sp>
      <p:cxnSp>
        <p:nvCxnSpPr>
          <p:cNvPr id="25" name="Прямая со стрелкой 24"/>
          <p:cNvCxnSpPr>
            <a:endCxn id="16" idx="1"/>
          </p:cNvCxnSpPr>
          <p:nvPr/>
        </p:nvCxnSpPr>
        <p:spPr>
          <a:xfrm rot="16200000" flipH="1">
            <a:off x="3998119" y="3502819"/>
            <a:ext cx="2390775" cy="6715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90925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75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75"/>
                            </p:stCondLst>
                            <p:childTnLst>
                              <p:par>
                                <p:cTn id="2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675"/>
                            </p:stCondLst>
                            <p:childTnLst>
                              <p:par>
                                <p:cTn id="2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175"/>
                            </p:stCondLst>
                            <p:childTnLst>
                              <p:par>
                                <p:cTn id="3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950"/>
                            </p:stCondLst>
                            <p:childTnLst>
                              <p:par>
                                <p:cTn id="4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450"/>
                            </p:stCondLst>
                            <p:childTnLst>
                              <p:par>
                                <p:cTn id="4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275"/>
                            </p:stCondLst>
                            <p:childTnLst>
                              <p:par>
                                <p:cTn id="5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775"/>
                            </p:stCondLst>
                            <p:childTnLst>
                              <p:par>
                                <p:cTn id="6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475"/>
                            </p:stCondLst>
                            <p:childTnLst>
                              <p:par>
                                <p:cTn id="6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975"/>
                            </p:stCondLst>
                            <p:childTnLst>
                              <p:par>
                                <p:cTn id="7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6825"/>
                            </p:stCondLst>
                            <p:childTnLst>
                              <p:par>
                                <p:cTn id="8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7325"/>
                            </p:stCondLst>
                            <p:childTnLst>
                              <p:par>
                                <p:cTn id="8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9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772400" cy="754942"/>
          </a:xfrm>
          <a:ln>
            <a:miter lim="800000"/>
            <a:headEnd/>
            <a:tailEnd/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smtClean="0"/>
              <a:t>Какую характеристику герою дает автор?</a:t>
            </a:r>
            <a:endParaRPr lang="ru-RU" sz="3600"/>
          </a:p>
        </p:txBody>
      </p:sp>
      <p:sp>
        <p:nvSpPr>
          <p:cNvPr id="4" name="Овал 3"/>
          <p:cNvSpPr/>
          <p:nvPr/>
        </p:nvSpPr>
        <p:spPr>
          <a:xfrm>
            <a:off x="3071813" y="3143250"/>
            <a:ext cx="2643187" cy="785813"/>
          </a:xfrm>
          <a:prstGeom prst="ellipse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prstClr val="white"/>
                </a:solidFill>
              </a:rPr>
              <a:t>ЛИЗА</a:t>
            </a:r>
          </a:p>
        </p:txBody>
      </p:sp>
      <p:sp>
        <p:nvSpPr>
          <p:cNvPr id="5" name="Овал 4"/>
          <p:cNvSpPr/>
          <p:nvPr/>
        </p:nvSpPr>
        <p:spPr>
          <a:xfrm>
            <a:off x="5643563" y="1928813"/>
            <a:ext cx="3143250" cy="714375"/>
          </a:xfrm>
          <a:prstGeom prst="ellipse">
            <a:avLst/>
          </a:prstGeom>
          <a:solidFill>
            <a:srgbClr val="09ED4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prstClr val="white"/>
                </a:solidFill>
              </a:rPr>
              <a:t>любила  матушку </a:t>
            </a:r>
          </a:p>
        </p:txBody>
      </p:sp>
      <p:sp>
        <p:nvSpPr>
          <p:cNvPr id="6" name="Овал 5"/>
          <p:cNvSpPr/>
          <p:nvPr/>
        </p:nvSpPr>
        <p:spPr>
          <a:xfrm>
            <a:off x="2786063" y="1357313"/>
            <a:ext cx="2714625" cy="785812"/>
          </a:xfrm>
          <a:prstGeom prst="ellipse">
            <a:avLst/>
          </a:prstGeom>
          <a:solidFill>
            <a:srgbClr val="09ED4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prstClr val="white"/>
                </a:solidFill>
              </a:rPr>
              <a:t>трудолюбивая</a:t>
            </a:r>
          </a:p>
        </p:txBody>
      </p:sp>
      <p:sp>
        <p:nvSpPr>
          <p:cNvPr id="7" name="Овал 6"/>
          <p:cNvSpPr/>
          <p:nvPr/>
        </p:nvSpPr>
        <p:spPr>
          <a:xfrm>
            <a:off x="3286125" y="5643563"/>
            <a:ext cx="3357563" cy="785812"/>
          </a:xfrm>
          <a:prstGeom prst="ellipse">
            <a:avLst/>
          </a:prstGeom>
          <a:solidFill>
            <a:srgbClr val="09ED4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prstClr val="white"/>
                </a:solidFill>
              </a:rPr>
              <a:t>самоотверженная</a:t>
            </a:r>
          </a:p>
        </p:txBody>
      </p:sp>
      <p:sp>
        <p:nvSpPr>
          <p:cNvPr id="8" name="Овал 7"/>
          <p:cNvSpPr/>
          <p:nvPr/>
        </p:nvSpPr>
        <p:spPr>
          <a:xfrm>
            <a:off x="6643688" y="3286125"/>
            <a:ext cx="2286000" cy="642938"/>
          </a:xfrm>
          <a:prstGeom prst="ellipse">
            <a:avLst/>
          </a:prstGeom>
          <a:solidFill>
            <a:srgbClr val="09ED4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prstClr val="white"/>
                </a:solidFill>
              </a:rPr>
              <a:t>робкая</a:t>
            </a:r>
          </a:p>
        </p:txBody>
      </p:sp>
      <p:sp>
        <p:nvSpPr>
          <p:cNvPr id="9" name="Овал 8"/>
          <p:cNvSpPr/>
          <p:nvPr/>
        </p:nvSpPr>
        <p:spPr>
          <a:xfrm>
            <a:off x="357188" y="3714750"/>
            <a:ext cx="2143125" cy="857250"/>
          </a:xfrm>
          <a:prstGeom prst="ellipse">
            <a:avLst/>
          </a:prstGeom>
          <a:solidFill>
            <a:srgbClr val="09ED4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prstClr val="white"/>
                </a:solidFill>
              </a:rPr>
              <a:t>чистая</a:t>
            </a:r>
          </a:p>
        </p:txBody>
      </p:sp>
      <p:sp>
        <p:nvSpPr>
          <p:cNvPr id="10" name="Овал 9"/>
          <p:cNvSpPr/>
          <p:nvPr/>
        </p:nvSpPr>
        <p:spPr>
          <a:xfrm>
            <a:off x="6000750" y="4572000"/>
            <a:ext cx="2500313" cy="714375"/>
          </a:xfrm>
          <a:prstGeom prst="ellipse">
            <a:avLst/>
          </a:prstGeom>
          <a:solidFill>
            <a:srgbClr val="09ED4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prstClr val="white"/>
                </a:solidFill>
              </a:rPr>
              <a:t>услужливая</a:t>
            </a:r>
          </a:p>
        </p:txBody>
      </p:sp>
      <p:sp>
        <p:nvSpPr>
          <p:cNvPr id="11" name="Овал 10"/>
          <p:cNvSpPr/>
          <p:nvPr/>
        </p:nvSpPr>
        <p:spPr>
          <a:xfrm>
            <a:off x="285750" y="5000625"/>
            <a:ext cx="3143250" cy="785813"/>
          </a:xfrm>
          <a:prstGeom prst="ellipse">
            <a:avLst/>
          </a:prstGeom>
          <a:solidFill>
            <a:srgbClr val="09ED4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prstClr val="white"/>
                </a:solidFill>
              </a:rPr>
              <a:t>радостная душа</a:t>
            </a:r>
          </a:p>
        </p:txBody>
      </p:sp>
      <p:sp>
        <p:nvSpPr>
          <p:cNvPr id="12" name="Овал 11"/>
          <p:cNvSpPr/>
          <p:nvPr/>
        </p:nvSpPr>
        <p:spPr>
          <a:xfrm>
            <a:off x="571500" y="2071688"/>
            <a:ext cx="2286000" cy="785812"/>
          </a:xfrm>
          <a:prstGeom prst="ellipse">
            <a:avLst/>
          </a:prstGeom>
          <a:solidFill>
            <a:srgbClr val="09ED4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prstClr val="white"/>
                </a:solidFill>
              </a:rPr>
              <a:t>прелестная</a:t>
            </a:r>
          </a:p>
        </p:txBody>
      </p:sp>
      <p:cxnSp>
        <p:nvCxnSpPr>
          <p:cNvPr id="15" name="Прямая со стрелкой 14"/>
          <p:cNvCxnSpPr>
            <a:endCxn id="7" idx="0"/>
          </p:cNvCxnSpPr>
          <p:nvPr/>
        </p:nvCxnSpPr>
        <p:spPr>
          <a:xfrm rot="16200000" flipH="1">
            <a:off x="3983038" y="4660900"/>
            <a:ext cx="1714500" cy="2508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2607469" y="4036219"/>
            <a:ext cx="1214438" cy="8572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4" idx="2"/>
          </p:cNvCxnSpPr>
          <p:nvPr/>
        </p:nvCxnSpPr>
        <p:spPr>
          <a:xfrm rot="10800000" flipV="1">
            <a:off x="2286000" y="3535363"/>
            <a:ext cx="785813" cy="3222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4" idx="1"/>
          </p:cNvCxnSpPr>
          <p:nvPr/>
        </p:nvCxnSpPr>
        <p:spPr>
          <a:xfrm rot="16200000" flipV="1">
            <a:off x="2815432" y="2613819"/>
            <a:ext cx="614362" cy="673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 flipH="1" flipV="1">
            <a:off x="3911600" y="2589213"/>
            <a:ext cx="928688" cy="36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4" idx="7"/>
          </p:cNvCxnSpPr>
          <p:nvPr/>
        </p:nvCxnSpPr>
        <p:spPr>
          <a:xfrm rot="5400000" flipH="1" flipV="1">
            <a:off x="5249863" y="2578100"/>
            <a:ext cx="757237" cy="6016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4" idx="6"/>
            <a:endCxn id="8" idx="2"/>
          </p:cNvCxnSpPr>
          <p:nvPr/>
        </p:nvCxnSpPr>
        <p:spPr>
          <a:xfrm>
            <a:off x="5715000" y="3535363"/>
            <a:ext cx="928688" cy="730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4" idx="5"/>
          </p:cNvCxnSpPr>
          <p:nvPr/>
        </p:nvCxnSpPr>
        <p:spPr>
          <a:xfrm rot="16200000" flipH="1">
            <a:off x="5249863" y="3892550"/>
            <a:ext cx="971550" cy="8159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8147278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</TotalTime>
  <Words>983</Words>
  <Application>Microsoft Office PowerPoint</Application>
  <PresentationFormat>Экран (4:3)</PresentationFormat>
  <Paragraphs>146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Оформление по умолчанию</vt:lpstr>
      <vt:lpstr>  Н,М, Карамзин «Бедная Лиза»</vt:lpstr>
      <vt:lpstr>Теоретический аспект</vt:lpstr>
      <vt:lpstr>СЮЖЕТ</vt:lpstr>
      <vt:lpstr>Сентиментализм  </vt:lpstr>
      <vt:lpstr>Проблематика  повести</vt:lpstr>
      <vt:lpstr>Презентация PowerPoint</vt:lpstr>
      <vt:lpstr>Презентация PowerPoint</vt:lpstr>
      <vt:lpstr>Кто же главный герой повести? Какую характеристику дают ему другие герои?</vt:lpstr>
      <vt:lpstr>Какую характеристику герою дает автор?</vt:lpstr>
      <vt:lpstr>Каков Эраст? Как его характеризует автор?</vt:lpstr>
      <vt:lpstr>Первая встреча</vt:lpstr>
      <vt:lpstr>Автор наблюдает за сменой Лизиных чувств</vt:lpstr>
      <vt:lpstr>Любовь – нравственная проверка героев</vt:lpstr>
      <vt:lpstr>Выводы:</vt:lpstr>
      <vt:lpstr>             Тема разума, рассудка</vt:lpstr>
      <vt:lpstr>Тема разума, рассудка.</vt:lpstr>
      <vt:lpstr>Проблема рока и обстоятельств</vt:lpstr>
      <vt:lpstr>Итог бездумности</vt:lpstr>
      <vt:lpstr>Проблема человек и природа</vt:lpstr>
      <vt:lpstr>Образ природы</vt:lpstr>
      <vt:lpstr>Образ природы</vt:lpstr>
      <vt:lpstr>Выводы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«Бедная Лиза»</dc:title>
  <dc:creator>зав1</dc:creator>
  <cp:lastModifiedBy>user</cp:lastModifiedBy>
  <cp:revision>23</cp:revision>
  <dcterms:created xsi:type="dcterms:W3CDTF">2012-10-19T23:40:42Z</dcterms:created>
  <dcterms:modified xsi:type="dcterms:W3CDTF">2020-09-25T18:12:36Z</dcterms:modified>
</cp:coreProperties>
</file>