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24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280" r:id="rId33"/>
    <p:sldId id="279" r:id="rId34"/>
    <p:sldId id="282" r:id="rId35"/>
    <p:sldId id="283" r:id="rId36"/>
    <p:sldId id="284" r:id="rId37"/>
    <p:sldId id="322" r:id="rId38"/>
    <p:sldId id="321" r:id="rId39"/>
    <p:sldId id="320" r:id="rId40"/>
    <p:sldId id="319" r:id="rId41"/>
    <p:sldId id="323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1" r:id="rId55"/>
    <p:sldId id="300" r:id="rId56"/>
    <p:sldId id="302" r:id="rId57"/>
    <p:sldId id="303" r:id="rId58"/>
    <p:sldId id="304" r:id="rId59"/>
    <p:sldId id="305" r:id="rId60"/>
    <p:sldId id="306" r:id="rId61"/>
    <p:sldId id="308" r:id="rId62"/>
    <p:sldId id="257" r:id="rId63"/>
    <p:sldId id="307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27"/>
    <a:srgbClr val="800080"/>
    <a:srgbClr val="CC0000"/>
    <a:srgbClr val="993300"/>
    <a:srgbClr val="CC3100"/>
    <a:srgbClr val="B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95" autoAdjust="0"/>
  </p:normalViewPr>
  <p:slideViewPr>
    <p:cSldViewPr>
      <p:cViewPr varScale="1">
        <p:scale>
          <a:sx n="73" d="100"/>
          <a:sy n="73" d="100"/>
        </p:scale>
        <p:origin x="17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1CFBE-760B-4E59-B19E-1B1E2F93115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7FE51-BEA7-4024-8789-EBDD89114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2003 году американские ученые обнаружили за Плутоном еще одну – десятую – планету, вращающуюся вокруг Солнца. Ее назвали Эрида. Это стало возможным благодаря развитию современных технологий, несколько десятилетий назад про такие интересные факты о космосе и планетах ученые не знали. Позднее удалось также определить, что за Плутоном находятся и другие естественные космические объекты, которые по решению специалистов вместе с Плутоном и Эридой стали называть </a:t>
            </a:r>
            <a:r>
              <a:rPr lang="ru-RU" dirty="0" err="1" smtClean="0"/>
              <a:t>трансплутоновыми</a:t>
            </a:r>
            <a:r>
              <a:rPr lang="ru-RU" smtClean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правильного/неправильного ответа нажимаем на предполагаемый ответ.</a:t>
            </a:r>
          </a:p>
          <a:p>
            <a:r>
              <a:rPr lang="ru-RU" baseline="0" dirty="0" smtClean="0"/>
              <a:t>Возврат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правильного/неправильного ответа нажимаем на предполагаемый ответ.</a:t>
            </a:r>
          </a:p>
          <a:p>
            <a:r>
              <a:rPr lang="ru-RU" baseline="0" dirty="0" smtClean="0"/>
              <a:t>Возврат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правильного/неправильного ответа нажимаем на предполагаемый ответ.</a:t>
            </a:r>
          </a:p>
          <a:p>
            <a:r>
              <a:rPr lang="ru-RU" baseline="0" dirty="0" smtClean="0"/>
              <a:t>Возврат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правильного/неправильного ответа нажимаем на предполагаемый ответ.</a:t>
            </a:r>
          </a:p>
          <a:p>
            <a:r>
              <a:rPr lang="ru-RU" baseline="0" dirty="0" smtClean="0"/>
              <a:t>Возврат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правильного/неправильного ответа нажимаем на предполагаемый ответ.</a:t>
            </a:r>
          </a:p>
          <a:p>
            <a:r>
              <a:rPr lang="ru-RU" baseline="0" dirty="0" smtClean="0"/>
              <a:t>Возврат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правильного/неправильного ответа нажимаем на предполагаемый ответ.</a:t>
            </a:r>
          </a:p>
          <a:p>
            <a:r>
              <a:rPr lang="ru-RU" baseline="0" dirty="0" smtClean="0"/>
              <a:t>Возврат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правильного/неправильного ответа нажимаем на предполагаемый ответ.</a:t>
            </a:r>
          </a:p>
          <a:p>
            <a:r>
              <a:rPr lang="ru-RU" baseline="0" dirty="0" smtClean="0"/>
              <a:t>Возврат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правильного/неправильного ответа нажимаем на предполагаемый ответ.</a:t>
            </a:r>
          </a:p>
          <a:p>
            <a:r>
              <a:rPr lang="ru-RU" baseline="0" dirty="0" smtClean="0"/>
              <a:t>Возврат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правильного/неправильного ответа нажимаем на предполагаемый ответ.</a:t>
            </a:r>
          </a:p>
          <a:p>
            <a:r>
              <a:rPr lang="ru-RU" baseline="0" dirty="0" smtClean="0"/>
              <a:t>Возврат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Уильям Гершель</a:t>
            </a:r>
          </a:p>
          <a:p>
            <a:endParaRPr lang="ru-RU" b="1" dirty="0" smtClean="0"/>
          </a:p>
          <a:p>
            <a:r>
              <a:rPr lang="ru-RU" b="1" dirty="0" smtClean="0"/>
              <a:t>====================================</a:t>
            </a:r>
          </a:p>
          <a:p>
            <a:r>
              <a:rPr lang="ru-RU" b="0" dirty="0" smtClean="0"/>
              <a:t>Для визуализации правильного ответа нажимаем на портрет – происходит изменение размера объекта.</a:t>
            </a:r>
          </a:p>
          <a:p>
            <a:r>
              <a:rPr lang="ru-RU" b="0" dirty="0" smtClean="0"/>
              <a:t>Если</a:t>
            </a:r>
            <a:r>
              <a:rPr lang="ru-RU" b="0" baseline="0" dirty="0" smtClean="0"/>
              <a:t>  </a:t>
            </a:r>
            <a:r>
              <a:rPr lang="ru-RU" b="0" dirty="0" smtClean="0"/>
              <a:t>ответ выбран</a:t>
            </a:r>
            <a:r>
              <a:rPr lang="ru-RU" b="0" baseline="0" dirty="0" smtClean="0"/>
              <a:t> неправильно – ничего не происходит после нажатия на выбранный портрет – угадываем/отвечаем дальше</a:t>
            </a:r>
          </a:p>
          <a:p>
            <a:endParaRPr lang="ru-RU" b="0" baseline="0" dirty="0" smtClean="0"/>
          </a:p>
          <a:p>
            <a:r>
              <a:rPr lang="ru-RU" b="0" baseline="0" dirty="0" smtClean="0"/>
              <a:t>В итоге правильный ответ надо выбрать обязательно, иначе, управляющая кнопка для возврата к выбору следующего вопроса будет недоступна.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Неужели прекрасно знакомая всем землянам Луна хранит множество тайн? Действительно, самые интересные факты о космосе свидетельствуют о том, что спутник планеты Земля таит в себе много загадочного. Перечислим лишь некоторые вопросы, ответов на которые пока не существует.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Почему Луна имеет такие большие размеры? В Солнечной системе нет больше естественных спутников, сравнимых по размерам с Луной, - она лишь в 4 раза меньше нашей родной планеты!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Как можно объяснить тот факт, что диаметр диска Луны во время полного затмения идеально закрывает солнечный диск?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Почему Луна вращается практически по идеальной круговой орбите? Это очень сложно объяснить, особенно если иметь в виду, что орбиты всех других известных науке естественных спутников представляют собой эллипсы.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--------------------------------------------------------------------------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Смена информационных блоков – щелчком по основной иллюстрации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Переход на следующий слайд по управляющей кнопке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Н.Коперник</a:t>
            </a:r>
          </a:p>
          <a:p>
            <a:endParaRPr lang="ru-RU" b="1" dirty="0" smtClean="0"/>
          </a:p>
          <a:p>
            <a:r>
              <a:rPr lang="ru-RU" b="1" dirty="0" smtClean="0"/>
              <a:t>====================================</a:t>
            </a:r>
          </a:p>
          <a:p>
            <a:r>
              <a:rPr lang="ru-RU" b="0" dirty="0" smtClean="0"/>
              <a:t>Для визуализации правильного ответа нажимаем на портрет – происходит изменение размера объекта.</a:t>
            </a:r>
          </a:p>
          <a:p>
            <a:r>
              <a:rPr lang="ru-RU" b="0" dirty="0" smtClean="0"/>
              <a:t>Если</a:t>
            </a:r>
            <a:r>
              <a:rPr lang="ru-RU" b="0" baseline="0" dirty="0" smtClean="0"/>
              <a:t>  </a:t>
            </a:r>
            <a:r>
              <a:rPr lang="ru-RU" b="0" dirty="0" smtClean="0"/>
              <a:t>ответ выбран</a:t>
            </a:r>
            <a:r>
              <a:rPr lang="ru-RU" b="0" baseline="0" dirty="0" smtClean="0"/>
              <a:t> неправильно – ничего не происходит после нажатия на выбранный портрет – угадываем/отвечаем дальше</a:t>
            </a:r>
          </a:p>
          <a:p>
            <a:endParaRPr lang="ru-RU" b="0" baseline="0" dirty="0" smtClean="0"/>
          </a:p>
          <a:p>
            <a:r>
              <a:rPr lang="ru-RU" b="0" baseline="0" dirty="0" smtClean="0"/>
              <a:t>В итоге правильный ответ надо выбрать обязательно, иначе, управляющая кнопка для возврата к выбору следующего вопроса будет недоступна.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Пьер_Симон</a:t>
            </a:r>
            <a:r>
              <a:rPr lang="ru-RU" b="1" dirty="0" smtClean="0"/>
              <a:t> Лаплас</a:t>
            </a:r>
          </a:p>
          <a:p>
            <a:endParaRPr lang="ru-RU" b="1" dirty="0" smtClean="0"/>
          </a:p>
          <a:p>
            <a:r>
              <a:rPr lang="ru-RU" b="1" dirty="0" smtClean="0"/>
              <a:t>====================================</a:t>
            </a:r>
          </a:p>
          <a:p>
            <a:r>
              <a:rPr lang="ru-RU" b="0" dirty="0" smtClean="0"/>
              <a:t>Для визуализации правильного ответа нажимаем на портрет – происходит изменение размера объекта.</a:t>
            </a:r>
          </a:p>
          <a:p>
            <a:r>
              <a:rPr lang="ru-RU" b="0" dirty="0" smtClean="0"/>
              <a:t>Если</a:t>
            </a:r>
            <a:r>
              <a:rPr lang="ru-RU" b="0" baseline="0" dirty="0" smtClean="0"/>
              <a:t>  </a:t>
            </a:r>
            <a:r>
              <a:rPr lang="ru-RU" b="0" dirty="0" smtClean="0"/>
              <a:t>ответ выбран</a:t>
            </a:r>
            <a:r>
              <a:rPr lang="ru-RU" b="0" baseline="0" dirty="0" smtClean="0"/>
              <a:t> неправильно – ничего не происходит после нажатия на выбранный портрет – угадываем/отвечаем дальше</a:t>
            </a:r>
          </a:p>
          <a:p>
            <a:endParaRPr lang="ru-RU" b="0" baseline="0" dirty="0" smtClean="0"/>
          </a:p>
          <a:p>
            <a:r>
              <a:rPr lang="ru-RU" b="0" baseline="0" dirty="0" smtClean="0"/>
              <a:t>В итоге правильный ответ надо выбрать обязательно, иначе, управляющая кнопка для возврата к выбору следующего вопроса будет недоступна.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Иоганн</a:t>
            </a:r>
            <a:r>
              <a:rPr lang="ru-RU" b="1" baseline="0" dirty="0" smtClean="0"/>
              <a:t> Кеплер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 smtClean="0"/>
          </a:p>
          <a:p>
            <a:r>
              <a:rPr lang="ru-RU" b="1" dirty="0" smtClean="0"/>
              <a:t>====================================</a:t>
            </a:r>
          </a:p>
          <a:p>
            <a:r>
              <a:rPr lang="ru-RU" b="0" dirty="0" smtClean="0"/>
              <a:t>Для визуализации правильного ответа нажимаем на портрет – происходит изменение размера объекта.</a:t>
            </a:r>
          </a:p>
          <a:p>
            <a:r>
              <a:rPr lang="ru-RU" b="0" dirty="0" smtClean="0"/>
              <a:t>Если</a:t>
            </a:r>
            <a:r>
              <a:rPr lang="ru-RU" b="0" baseline="0" dirty="0" smtClean="0"/>
              <a:t>  </a:t>
            </a:r>
            <a:r>
              <a:rPr lang="ru-RU" b="0" dirty="0" smtClean="0"/>
              <a:t>ответ выбран</a:t>
            </a:r>
            <a:r>
              <a:rPr lang="ru-RU" b="0" baseline="0" dirty="0" smtClean="0"/>
              <a:t> неправильно – ничего не происходит после нажатия на выбранный портрет – угадываем/отвечаем дальше</a:t>
            </a:r>
          </a:p>
          <a:p>
            <a:endParaRPr lang="ru-RU" b="0" baseline="0" dirty="0" smtClean="0"/>
          </a:p>
          <a:p>
            <a:r>
              <a:rPr lang="ru-RU" b="0" baseline="0" dirty="0" smtClean="0"/>
              <a:t>В итоге правильный ответ надо выбрать обязательно, иначе, управляющая кнопка для возврата к выбору следующего вопроса будет недоступна.</a:t>
            </a:r>
          </a:p>
          <a:p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Гиппарх из </a:t>
            </a:r>
            <a:r>
              <a:rPr lang="ru-RU" b="1" dirty="0" err="1" smtClean="0"/>
              <a:t>Никеи</a:t>
            </a:r>
            <a:r>
              <a:rPr lang="ru-RU" b="1" dirty="0" smtClean="0"/>
              <a:t> (190 - 120 до н.э.)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r>
              <a:rPr lang="ru-RU" b="1" dirty="0" smtClean="0"/>
              <a:t>====================================</a:t>
            </a:r>
          </a:p>
          <a:p>
            <a:r>
              <a:rPr lang="ru-RU" b="0" dirty="0" smtClean="0"/>
              <a:t>Для визуализации правильного ответа нажимаем на портрет – происходит изменение размера объекта.</a:t>
            </a:r>
          </a:p>
          <a:p>
            <a:r>
              <a:rPr lang="ru-RU" b="0" dirty="0" smtClean="0"/>
              <a:t>Если</a:t>
            </a:r>
            <a:r>
              <a:rPr lang="ru-RU" b="0" baseline="0" dirty="0" smtClean="0"/>
              <a:t>  </a:t>
            </a:r>
            <a:r>
              <a:rPr lang="ru-RU" b="0" dirty="0" smtClean="0"/>
              <a:t>ответ выбран</a:t>
            </a:r>
            <a:r>
              <a:rPr lang="ru-RU" b="0" baseline="0" dirty="0" smtClean="0"/>
              <a:t> неправильно – ничего не происходит после нажатия на выбранный портрет – угадываем/отвечаем дальше</a:t>
            </a:r>
          </a:p>
          <a:p>
            <a:endParaRPr lang="ru-RU" b="0" baseline="0" dirty="0" smtClean="0"/>
          </a:p>
          <a:p>
            <a:r>
              <a:rPr lang="ru-RU" b="0" baseline="0" dirty="0" smtClean="0"/>
              <a:t>В итоге правильный ответ надо выбрать обязательно, иначе, управляющая кнопка для возврата к выбору следующего вопроса будет недоступна.</a:t>
            </a:r>
          </a:p>
          <a:p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Галилео Галилей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r>
              <a:rPr lang="ru-RU" b="1" dirty="0" smtClean="0"/>
              <a:t>====================================</a:t>
            </a:r>
          </a:p>
          <a:p>
            <a:r>
              <a:rPr lang="ru-RU" b="0" dirty="0" smtClean="0"/>
              <a:t>Для визуализации правильного ответа нажимаем на портрет – происходит изменение размера объекта.</a:t>
            </a:r>
          </a:p>
          <a:p>
            <a:r>
              <a:rPr lang="ru-RU" b="0" dirty="0" smtClean="0"/>
              <a:t>Если</a:t>
            </a:r>
            <a:r>
              <a:rPr lang="ru-RU" b="0" baseline="0" dirty="0" smtClean="0"/>
              <a:t>  </a:t>
            </a:r>
            <a:r>
              <a:rPr lang="ru-RU" b="0" dirty="0" smtClean="0"/>
              <a:t>ответ выбран</a:t>
            </a:r>
            <a:r>
              <a:rPr lang="ru-RU" b="0" baseline="0" dirty="0" smtClean="0"/>
              <a:t> неправильно – ничего не происходит после нажатия на выбранный портрет – угадываем/отвечаем дальше</a:t>
            </a:r>
          </a:p>
          <a:p>
            <a:endParaRPr lang="ru-RU" b="0" baseline="0" dirty="0" smtClean="0"/>
          </a:p>
          <a:p>
            <a:r>
              <a:rPr lang="ru-RU" b="0" baseline="0" dirty="0" smtClean="0"/>
              <a:t>В итоге правильный ответ надо выбрать обязательно, иначе, управляющая кнопка для возврата к выбору следующего вопроса будет недоступна.</a:t>
            </a:r>
          </a:p>
          <a:p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Джордано Бруно</a:t>
            </a:r>
          </a:p>
          <a:p>
            <a:endParaRPr lang="ru-RU" dirty="0" smtClean="0"/>
          </a:p>
          <a:p>
            <a:r>
              <a:rPr lang="ru-RU" b="1" dirty="0" smtClean="0"/>
              <a:t>====================================</a:t>
            </a:r>
          </a:p>
          <a:p>
            <a:r>
              <a:rPr lang="ru-RU" b="0" dirty="0" smtClean="0"/>
              <a:t>Для визуализации правильного ответа нажимаем на портрет – происходит изменение размера объекта.</a:t>
            </a:r>
          </a:p>
          <a:p>
            <a:r>
              <a:rPr lang="ru-RU" b="0" dirty="0" smtClean="0"/>
              <a:t>Если</a:t>
            </a:r>
            <a:r>
              <a:rPr lang="ru-RU" b="0" baseline="0" dirty="0" smtClean="0"/>
              <a:t>  </a:t>
            </a:r>
            <a:r>
              <a:rPr lang="ru-RU" b="0" dirty="0" smtClean="0"/>
              <a:t>ответ выбран</a:t>
            </a:r>
            <a:r>
              <a:rPr lang="ru-RU" b="0" baseline="0" dirty="0" smtClean="0"/>
              <a:t> неправильно – ничего не происходит после нажатия на выбранный портрет – угадываем/отвечаем дальше</a:t>
            </a:r>
          </a:p>
          <a:p>
            <a:endParaRPr lang="ru-RU" b="0" baseline="0" dirty="0" smtClean="0"/>
          </a:p>
          <a:p>
            <a:r>
              <a:rPr lang="ru-RU" b="0" baseline="0" dirty="0" smtClean="0"/>
              <a:t>В итоге правильный ответ надо выбрать обязательно, иначе, управляющая кнопка для возврата к выбору следующего вопроса будет недоступна.</a:t>
            </a:r>
          </a:p>
          <a:p>
            <a:endParaRPr lang="ru-RU" b="1" dirty="0" smtClean="0"/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Архимед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r>
              <a:rPr lang="ru-RU" b="1" dirty="0" smtClean="0"/>
              <a:t>====================================</a:t>
            </a:r>
          </a:p>
          <a:p>
            <a:r>
              <a:rPr lang="ru-RU" b="0" dirty="0" smtClean="0"/>
              <a:t>Для визуализации правильного ответа нажимаем на портрет – происходит изменение размера объекта.</a:t>
            </a:r>
          </a:p>
          <a:p>
            <a:r>
              <a:rPr lang="ru-RU" b="0" dirty="0" smtClean="0"/>
              <a:t>Если</a:t>
            </a:r>
            <a:r>
              <a:rPr lang="ru-RU" b="0" baseline="0" dirty="0" smtClean="0"/>
              <a:t>  </a:t>
            </a:r>
            <a:r>
              <a:rPr lang="ru-RU" b="0" dirty="0" smtClean="0"/>
              <a:t>ответ выбран</a:t>
            </a:r>
            <a:r>
              <a:rPr lang="ru-RU" b="0" baseline="0" dirty="0" smtClean="0"/>
              <a:t> неправильно – ничего не происходит после нажатия на выбранный портрет – угадываем/отвечаем дальше</a:t>
            </a:r>
          </a:p>
          <a:p>
            <a:endParaRPr lang="ru-RU" b="0" baseline="0" dirty="0" smtClean="0"/>
          </a:p>
          <a:p>
            <a:r>
              <a:rPr lang="ru-RU" b="0" baseline="0" dirty="0" smtClean="0"/>
              <a:t>В итоге правильный ответ надо выбрать обязательно, иначе, управляющая кнопка для возврата к выбору следующего вопроса будет недоступна.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Птоломей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====================================</a:t>
            </a:r>
          </a:p>
          <a:p>
            <a:r>
              <a:rPr lang="ru-RU" b="0" dirty="0" smtClean="0"/>
              <a:t>Для визуализации правильного ответа нажимаем на портрет – происходит изменение размера объекта.</a:t>
            </a:r>
          </a:p>
          <a:p>
            <a:r>
              <a:rPr lang="ru-RU" b="0" dirty="0" smtClean="0"/>
              <a:t>Если</a:t>
            </a:r>
            <a:r>
              <a:rPr lang="ru-RU" b="0" baseline="0" dirty="0" smtClean="0"/>
              <a:t>  </a:t>
            </a:r>
            <a:r>
              <a:rPr lang="ru-RU" b="0" dirty="0" smtClean="0"/>
              <a:t>ответ выбран</a:t>
            </a:r>
            <a:r>
              <a:rPr lang="ru-RU" b="0" baseline="0" dirty="0" smtClean="0"/>
              <a:t> неправильно – ничего не происходит после нажатия на выбранный портрет – угадываем/отвечаем дальше</a:t>
            </a:r>
          </a:p>
          <a:p>
            <a:endParaRPr lang="ru-RU" b="0" baseline="0" dirty="0" smtClean="0"/>
          </a:p>
          <a:p>
            <a:r>
              <a:rPr lang="ru-RU" b="0" baseline="0" dirty="0" smtClean="0"/>
              <a:t>В итоге правильный ответ надо выбрать обязательно, иначе, управляющая кнопка для возврата к выбору следующего вопроса будет недоступна.</a:t>
            </a:r>
          </a:p>
          <a:p>
            <a:endParaRPr lang="ru-RU" b="1" dirty="0" smtClean="0"/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Аристотель</a:t>
            </a:r>
          </a:p>
          <a:p>
            <a:endParaRPr lang="ru-RU" dirty="0" smtClean="0"/>
          </a:p>
          <a:p>
            <a:r>
              <a:rPr lang="ru-RU" b="1" dirty="0" smtClean="0"/>
              <a:t>====================================</a:t>
            </a:r>
          </a:p>
          <a:p>
            <a:r>
              <a:rPr lang="ru-RU" b="0" dirty="0" smtClean="0"/>
              <a:t>Для визуализации правильного ответа нажимаем на портрет – происходит изменение размера объекта.</a:t>
            </a:r>
          </a:p>
          <a:p>
            <a:r>
              <a:rPr lang="ru-RU" b="0" dirty="0" smtClean="0"/>
              <a:t>Если</a:t>
            </a:r>
            <a:r>
              <a:rPr lang="ru-RU" b="0" baseline="0" dirty="0" smtClean="0"/>
              <a:t>  </a:t>
            </a:r>
            <a:r>
              <a:rPr lang="ru-RU" b="0" dirty="0" smtClean="0"/>
              <a:t>ответ выбран</a:t>
            </a:r>
            <a:r>
              <a:rPr lang="ru-RU" b="0" baseline="0" dirty="0" smtClean="0"/>
              <a:t> неправильно – ничего не происходит после нажатия на выбранный портрет – угадываем/отвечаем дальше</a:t>
            </a:r>
          </a:p>
          <a:p>
            <a:endParaRPr lang="ru-RU" b="0" baseline="0" dirty="0" smtClean="0"/>
          </a:p>
          <a:p>
            <a:r>
              <a:rPr lang="ru-RU" b="0" baseline="0" dirty="0" smtClean="0"/>
              <a:t>В итоге правильный ответ надо выбрать обязательно, иначе, управляющая кнопка для возврата к выбору следующего вопроса будет недоступна.</a:t>
            </a:r>
          </a:p>
          <a:p>
            <a:endParaRPr lang="ru-RU" b="1" dirty="0" smtClean="0"/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Солнце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Ученые утверждают, что у Земли есть двойник. Оказывается, что на нашу родную планету очень похож Титан, который является спутником Сатурна. На Титане есть моря, вулканы и плотная воздушная оболочка! Азот в атмосфере Титана составляет точно столько же в процентном отношении, как и на Земле – 75%! Это удивительное сходство, которое, несомненно, требует научного объяснения.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 сожалению, пока нет свидетельств наличия на Титане разумной жизни. Но, возможно, поиски примитивных живых существ на этой планете небезнадежны. Проведенные исследования показывают, что под поверхностным слоем с большой долей вероятности располагается океан, на 90% состоящий из воды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--------------------------------------------------------------------------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Смена информационных блоков – щелчком по основной иллюстрации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Переход на следующий слайд по управляющей кнопке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Земля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Юпитер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Венера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Марс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Сатурн. Его плотность в 7,5 раз меньше, чем земная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Венере. Диаметр Артемиды — самой большой короны — составлял 2 100 километров. Пока точно неизвестно, откуда берутся короны, но, похоже, они являются результатом выброса горячей магмы из мантии планеты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Скорость ветра на планете Нептун, измеренная в 1989 году космическим аппаратом НАСА «Вояджер-2», достигала 2 400 километров в час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Юпитер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Можно данный конкурс организовать по принципу «Поле чудес», а можно, просто последовательно открыть буквы после того как правильно дан ответ на поставленный вопрос.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Переход к выбору вопроса – по управляющей кнопке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Красной планетой Солнечной системы, как известно, называют Марс. Подходящие для жизни условия – состав атмосферы, возможность наличия водоемов, температура – все это свидетельствует о том, что поиски живых существ на этой планете, хотя бы в примитивной форме, </a:t>
            </a:r>
            <a:r>
              <a:rPr lang="ru-RU" dirty="0" err="1" smtClean="0"/>
              <a:t>небесперспективны</a:t>
            </a:r>
            <a:r>
              <a:rPr lang="ru-RU" dirty="0" smtClean="0"/>
              <a:t>. Было даже подтверждено наукой, что на Марсе есть лишайники и мхи. Это означает, что простейшие формы сложноорганизованных организмов существуют на этом небесном теле. Однако продвинуться в его изучении очень непросто. Возможно, основным проблемным фактором является большое расстояние от Земли до Марса, что является естественным препятствием для непосредственного изучения этой планеты – полеты космонавтов все еще очень ограничены из-за несовершенства техники.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--------------------------------------------------------------------------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Смена информационных блоков – щелчком по основной иллюстрации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Переход на следующий слайд по управляющей кнопке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Можно данный конкурс организовать по принципу «Поле чудес», а можно, просто последовательно открыть буквы после того как правильно дан ответ на поставленный вопрос.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Переход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Можно данный конкурс организовать по принципу «Поле чудес», а можно, просто последовательно открыть буквы после того как правильно дан ответ на поставленный вопрос.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Переход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Можно данный конкурс организовать по принципу «Поле чудес», а можно, просто последовательно открыть буквы после того как правильно дан ответ на поставленный вопрос.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Переход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Можно данный конкурс организовать по принципу «Поле чудес», а можно, просто последовательно открыть буквы после того как правильно дан ответ на поставленный вопрос.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Переход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Можно данный конкурс организовать по принципу «Поле чудес», а можно, просто последовательно открыть буквы после того как правильно дан ответ на поставленный вопрос.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Переход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Можно данный конкурс организовать по принципу «Поле чудес», а можно, просто последовательно открыть буквы после того как правильно дан ответ на поставленный вопрос.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Переход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Можно данный конкурс организовать по принципу «Поле чудес», а можно, просто последовательно открыть буквы после того как правильно дан ответ на поставленный вопрос.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Переход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Можно данный конкурс организовать по принципу «Поле чудес», а можно, просто последовательно открыть буквы после того как правильно дан ответ на поставленный вопрос.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Переход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Можно данный конкурс организовать по принципу «Поле чудес», а можно, просто последовательно открыть буквы после того как правильно дан ответ на поставленный вопрос.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Переход к выбору вопроса – по управляющей кнопке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легенде и иллюстрации необходимо определить созвездие</a:t>
            </a:r>
          </a:p>
          <a:p>
            <a:r>
              <a:rPr lang="ru-RU" dirty="0" smtClean="0"/>
              <a:t>-------------------------------------------------------------------------</a:t>
            </a:r>
          </a:p>
          <a:p>
            <a:r>
              <a:rPr lang="ru-RU" dirty="0" smtClean="0"/>
              <a:t>1. После прочтения легенды нажимаем на папирус.</a:t>
            </a:r>
          </a:p>
          <a:p>
            <a:r>
              <a:rPr lang="ru-RU" dirty="0" smtClean="0"/>
              <a:t>2. Для</a:t>
            </a:r>
            <a:r>
              <a:rPr lang="ru-RU" baseline="0" dirty="0" smtClean="0"/>
              <a:t> визуализации ответа необходимо нажать на иллюстрацию.</a:t>
            </a:r>
          </a:p>
          <a:p>
            <a:r>
              <a:rPr lang="ru-RU" baseline="0" dirty="0" smtClean="0"/>
              <a:t>Переход к выбору вопроса по управляющей кнопке.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История развития российской космонавтики – это яркая череда событий. Замечательно, что ученым, конструкторам и инженерам удавалось добиться успеха. Но, к сожалению, были и трагедии. Освоение космоса – это чрезвычайно сложное направление, связанное с работой в экстремальных условиях.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тех, кто очень дорожит историей освоения космоса, дороги сведения и о значимых достижениях в развитии космической отрасли, и о кажущихся небольшими, и даже не имеющими ценности фактах.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Многие ли знают, что памятник Юрию Гагарину в Звездном городке имеет одну интересную особенность – в правой руке первого космонавта зажата ромашка?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Удивительно, но первыми живыми существами, которые отправились в космическое путешествие, были черепахи, а вовсе не собаки, как принято считать.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Чтобы ввести противника в заблуждение, в 50-х годах 20 века было построено 2 космодрома – деревянная имитация и настоящее сооружение, расстояние между которыми составило 300 км.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--------------------------------------------------------------------------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Смена информационных блоков – щелчком по основной иллюстрации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Переход на следующий слайд по управляющей кнопке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легенде и иллюстрации необходимо определить созвездие</a:t>
            </a:r>
          </a:p>
          <a:p>
            <a:r>
              <a:rPr lang="ru-RU" dirty="0" smtClean="0"/>
              <a:t>-------------------------------------------------------------------------</a:t>
            </a:r>
          </a:p>
          <a:p>
            <a:r>
              <a:rPr lang="ru-RU" dirty="0" smtClean="0"/>
              <a:t>1. После прочтения легенды нажимаем на папирус.</a:t>
            </a:r>
          </a:p>
          <a:p>
            <a:r>
              <a:rPr lang="ru-RU" dirty="0" smtClean="0"/>
              <a:t>2. Для</a:t>
            </a:r>
            <a:r>
              <a:rPr lang="ru-RU" baseline="0" dirty="0" smtClean="0"/>
              <a:t> визуализации ответа необходимо нажать на иллюстрацию.</a:t>
            </a:r>
          </a:p>
          <a:p>
            <a:r>
              <a:rPr lang="ru-RU" baseline="0" dirty="0" smtClean="0"/>
              <a:t>Переход к выбору вопроса по управляющей кнопке.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легенде и иллюстрации необходимо определить созвездие</a:t>
            </a:r>
          </a:p>
          <a:p>
            <a:r>
              <a:rPr lang="ru-RU" dirty="0" smtClean="0"/>
              <a:t>-------------------------------------------------------------------------</a:t>
            </a:r>
          </a:p>
          <a:p>
            <a:r>
              <a:rPr lang="ru-RU" dirty="0" smtClean="0"/>
              <a:t>1. После прочтения легенды нажимаем на папирус.</a:t>
            </a:r>
          </a:p>
          <a:p>
            <a:r>
              <a:rPr lang="ru-RU" dirty="0" smtClean="0"/>
              <a:t>2. Для</a:t>
            </a:r>
            <a:r>
              <a:rPr lang="ru-RU" baseline="0" dirty="0" smtClean="0"/>
              <a:t> визуализации ответа необходимо нажать на иллюстрацию.</a:t>
            </a:r>
          </a:p>
          <a:p>
            <a:r>
              <a:rPr lang="ru-RU" baseline="0" dirty="0" smtClean="0"/>
              <a:t>Переход к выбору вопроса по управляющей кнопке.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легенде и иллюстрации необходимо определить созвездие</a:t>
            </a:r>
          </a:p>
          <a:p>
            <a:r>
              <a:rPr lang="ru-RU" dirty="0" smtClean="0"/>
              <a:t>-------------------------------------------------------------------------</a:t>
            </a:r>
          </a:p>
          <a:p>
            <a:r>
              <a:rPr lang="ru-RU" dirty="0" smtClean="0"/>
              <a:t>1. После прочтения легенды нажимаем на папирус.</a:t>
            </a:r>
          </a:p>
          <a:p>
            <a:r>
              <a:rPr lang="ru-RU" dirty="0" smtClean="0"/>
              <a:t>2. Для</a:t>
            </a:r>
            <a:r>
              <a:rPr lang="ru-RU" baseline="0" dirty="0" smtClean="0"/>
              <a:t> визуализации ответа необходимо нажать на иллюстрацию.</a:t>
            </a:r>
          </a:p>
          <a:p>
            <a:r>
              <a:rPr lang="ru-RU" baseline="0" dirty="0" smtClean="0"/>
              <a:t>Переход к выбору вопроса по управляющей кнопке.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 легенде и иллюстрации необходимо определить созвездие</a:t>
            </a:r>
          </a:p>
          <a:p>
            <a:r>
              <a:rPr lang="ru-RU" dirty="0" smtClean="0"/>
              <a:t>-------------------------------------------------------------------------</a:t>
            </a: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После прочтения легенды нажимаем на папирус.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Для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визуализации ответа необходимо нажать на иллюстрацию.</a:t>
            </a:r>
            <a:endParaRPr lang="ru-RU" dirty="0" smtClean="0"/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Переход к выбору вопроса по управляющей кнопке.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легенде и иллюстрации необходимо определить созвездие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-------------------------------------------------------------------------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После прочтения легенды нажимаем на папирус.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Для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визуализации ответа необходимо нажать на иллюстрацию.</a:t>
            </a:r>
            <a:endParaRPr lang="ru-RU" dirty="0" smtClean="0"/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Переход к выбору вопроса по управляющей кнопке.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легенде и иллюстрации необходимо определить созвездие</a:t>
            </a:r>
          </a:p>
          <a:p>
            <a:r>
              <a:rPr lang="ru-RU" dirty="0" smtClean="0"/>
              <a:t>-------------------------------------------------------------------------</a:t>
            </a:r>
          </a:p>
          <a:p>
            <a:r>
              <a:rPr lang="ru-RU" dirty="0" smtClean="0"/>
              <a:t>1. После прочтения легенды нажимаем на папирус.</a:t>
            </a:r>
          </a:p>
          <a:p>
            <a:r>
              <a:rPr lang="ru-RU" dirty="0" smtClean="0"/>
              <a:t>2. Для</a:t>
            </a:r>
            <a:r>
              <a:rPr lang="ru-RU" baseline="0" dirty="0" smtClean="0"/>
              <a:t> визуализации ответа необходимо нажать на иллюстрацию.</a:t>
            </a:r>
          </a:p>
          <a:p>
            <a:r>
              <a:rPr lang="ru-RU" baseline="0" dirty="0" smtClean="0"/>
              <a:t>Переход к выбору вопроса по управляющей кнопке.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легенде и иллюстрации необходимо определить созвездие</a:t>
            </a:r>
          </a:p>
          <a:p>
            <a:r>
              <a:rPr lang="ru-RU" dirty="0" smtClean="0"/>
              <a:t>-------------------------------------------------------------------------</a:t>
            </a:r>
          </a:p>
          <a:p>
            <a:r>
              <a:rPr lang="ru-RU" dirty="0" smtClean="0"/>
              <a:t>1. После прочтения легенды нажимаем на папирус.</a:t>
            </a:r>
          </a:p>
          <a:p>
            <a:r>
              <a:rPr lang="ru-RU" dirty="0" smtClean="0"/>
              <a:t>2. Для</a:t>
            </a:r>
            <a:r>
              <a:rPr lang="ru-RU" baseline="0" dirty="0" smtClean="0"/>
              <a:t> визуализации ответа необходимо нажать на иллюстрацию.</a:t>
            </a:r>
          </a:p>
          <a:p>
            <a:r>
              <a:rPr lang="ru-RU" baseline="0" dirty="0" smtClean="0"/>
              <a:t>Переход к выбору вопроса по управляющей кнопке.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легенде и иллюстрации необходимо определить созвездие</a:t>
            </a:r>
          </a:p>
          <a:p>
            <a:r>
              <a:rPr lang="ru-RU" dirty="0" smtClean="0"/>
              <a:t>-------------------------------------------------------------------------</a:t>
            </a:r>
          </a:p>
          <a:p>
            <a:r>
              <a:rPr lang="ru-RU" dirty="0" smtClean="0"/>
              <a:t>1. После прочтения легенды нажимаем на папирус.</a:t>
            </a:r>
          </a:p>
          <a:p>
            <a:r>
              <a:rPr lang="ru-RU" dirty="0" smtClean="0"/>
              <a:t>2. Для</a:t>
            </a:r>
            <a:r>
              <a:rPr lang="ru-RU" baseline="0" dirty="0" smtClean="0"/>
              <a:t> визуализации ответа необходимо нажать на иллюстрацию.</a:t>
            </a:r>
          </a:p>
          <a:p>
            <a:r>
              <a:rPr lang="ru-RU" baseline="0" dirty="0" smtClean="0"/>
              <a:t>Переход к выбору вопроса по управляющей кнопке.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легенде и иллюстрации необходимо определить созвездие</a:t>
            </a:r>
          </a:p>
          <a:p>
            <a:r>
              <a:rPr lang="ru-RU" dirty="0" smtClean="0"/>
              <a:t>-------------------------------------------------------------------------</a:t>
            </a:r>
          </a:p>
          <a:p>
            <a:r>
              <a:rPr lang="ru-RU" dirty="0" smtClean="0"/>
              <a:t>1. После прочтения легенды нажимаем на папирус.</a:t>
            </a:r>
          </a:p>
          <a:p>
            <a:r>
              <a:rPr lang="ru-RU" dirty="0" smtClean="0"/>
              <a:t>2. Для</a:t>
            </a:r>
            <a:r>
              <a:rPr lang="ru-RU" baseline="0" dirty="0" smtClean="0"/>
              <a:t> визуализации ответа необходимо нажать на иллюстрацию.</a:t>
            </a:r>
          </a:p>
          <a:p>
            <a:r>
              <a:rPr lang="ru-RU" baseline="0" dirty="0" smtClean="0"/>
              <a:t>Переход к выбору вопроса по управляющей кнопке.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Открытия в космической отрасли, ставшие достоянием общественности, иногда имеют забавный характер, несмотря на реальную научную ценность.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Сатурн – это очень легкая планета. Если представить, что можно провести опыт с ее погружением в воду, то можно будет наблюдать, как эта удивительная планета будет плавать на поверхности.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Размер Юпитера таков, что внутри этой планеты можно «разместить» все планеты, которые вращаются по своим орбитам вокруг Солнца. Малоизвестный факт – первый звездный каталог составил ученый Гиппарх в очень далеком от нас 150 году до н.э.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С 1980 года «Лунное посольство» продает участки лунной поверхности – к настоящему времени продано уже 7% поверхности Луны (!).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Чтобы изобрести авторучку, которой можно было бы писать в невесомости, американские исследователи потратили миллионы долларов (российские космонавты используют в условиях космического корабля в полете для письма карандаш, и никаких проблем не возникает).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--------------------------------------------------------------------------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Смена информационных блоков – щелчком по основной иллюстрации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Переход на следующий слайд по управляющей кнопке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центре NASA неоднократно можно было слышать заявления, которые воспринимались, как необычные и вызывающие удивление. 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Вне условий земного тяготения космонавты страдают «космической болезнью», симптомами которой являются боль и тошнота из-за искаженного функционирования внутреннего уха.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Жидкость в организме космонавта стремится к голове, поэтому наблюдается закупорка носа, а лицо становится одутловатым.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Рост человека в космосе становится больше, так как давление на позвоночник уменьшается.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Храпящий в земных условиях человек в условиях невесомости во сне не издает никаких звуков!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--------------------------------------------------------------------------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Смена информационных блоков – щелчком по основной иллюстрации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Переход на следующий слайд по управляющей кнопке</a:t>
            </a:r>
          </a:p>
          <a:p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правильного/неправильного ответа нажимаем на предполагаемый ответ.</a:t>
            </a:r>
          </a:p>
          <a:p>
            <a:r>
              <a:rPr lang="ru-RU" baseline="0" dirty="0" smtClean="0"/>
              <a:t>Возврат к выбору вопроса – по управляющей кнопке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E51-BEA7-4024-8789-EBDD8911476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0-tub-ru.yandex.net/i?id=ed83b3bbf0430855448ce191252aab74-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0-tub-ru.yandex.net/i?id=ed83b3bbf0430855448ce191252aab74-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403648" y="3356992"/>
            <a:ext cx="73372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Астрономическая викторина</a:t>
            </a:r>
          </a:p>
          <a:p>
            <a:pPr algn="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для старшеклассников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11560" y="836712"/>
            <a:ext cx="62577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Преодолев </a:t>
            </a:r>
          </a:p>
          <a:p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столетий косность…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073381" y="6027003"/>
            <a:ext cx="50706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Каратанова</a:t>
            </a:r>
            <a:r>
              <a:rPr lang="ru-RU" sz="16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Марина Николаевна</a:t>
            </a:r>
          </a:p>
          <a:p>
            <a:pPr algn="r"/>
            <a:r>
              <a:rPr lang="ru-RU" sz="1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МКОУ СОШ №256 ГО ЗАТО г.Фокино</a:t>
            </a:r>
          </a:p>
          <a:p>
            <a:pPr algn="r"/>
            <a:r>
              <a:rPr lang="ru-RU" sz="16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Приморский край</a:t>
            </a:r>
            <a:endParaRPr lang="ru-RU" sz="16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ed83b3bbf0430855448ce191252aab74-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>
              <a:gd name="adj" fmla="val 4909"/>
            </a:avLst>
          </a:prstGeom>
          <a:solidFill>
            <a:schemeClr val="accent5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ed83b3bbf0430855448ce191252aab74-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>
              <a:gd name="adj" fmla="val 4909"/>
            </a:avLst>
          </a:prstGeom>
          <a:solidFill>
            <a:schemeClr val="accent5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s://storage.needpix.com/rsynced_images/colors-35763_1280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1813002" y="3549311"/>
            <a:ext cx="5184576" cy="11995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ed83b3bbf0430855448ce191252aab74-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>
              <a:gd name="adj" fmla="val 4909"/>
            </a:avLst>
          </a:prstGeom>
          <a:solidFill>
            <a:schemeClr val="accent5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art-oboi.by/assets/images/fotolia_118608585_subscription_monthly_xxl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1" y="1761272"/>
            <a:ext cx="8784977" cy="50967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ed83b3bbf0430855448ce191252aab74-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>
              <a:gd name="adj" fmla="val 4909"/>
            </a:avLst>
          </a:prstGeom>
          <a:solidFill>
            <a:schemeClr val="accent5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navetkah.ru/wp-content/uploads/2014/07/Image0901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2412778" y="2780928"/>
            <a:ext cx="6552729" cy="13681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ed83b3bbf0430855448ce191252aab74-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>
              <a:gd name="adj" fmla="val 4909"/>
            </a:avLst>
          </a:prstGeom>
          <a:solidFill>
            <a:schemeClr val="accent5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https://m.io.ua/img_aa/medium/2997/67/29976785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052736"/>
            <a:ext cx="8793896" cy="49685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EC4CC-5FF4-4F00-B192-B3E4D7D89A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B2535-6DF2-4EC9-8C8B-23FC3C10B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0" r:id="rId3"/>
    <p:sldLayoutId id="2147483663" r:id="rId4"/>
    <p:sldLayoutId id="2147483662" r:id="rId5"/>
    <p:sldLayoutId id="2147483661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slide" Target="slide24.xml"/><Relationship Id="rId18" Type="http://schemas.openxmlformats.org/officeDocument/2006/relationships/slide" Target="slide29.xml"/><Relationship Id="rId26" Type="http://schemas.openxmlformats.org/officeDocument/2006/relationships/slide" Target="slide59.xml"/><Relationship Id="rId39" Type="http://schemas.openxmlformats.org/officeDocument/2006/relationships/slide" Target="slide36.xml"/><Relationship Id="rId21" Type="http://schemas.openxmlformats.org/officeDocument/2006/relationships/slide" Target="slide54.xml"/><Relationship Id="rId34" Type="http://schemas.openxmlformats.org/officeDocument/2006/relationships/slide" Target="slide19.xml"/><Relationship Id="rId42" Type="http://schemas.openxmlformats.org/officeDocument/2006/relationships/slide" Target="slide39.xml"/><Relationship Id="rId47" Type="http://schemas.openxmlformats.org/officeDocument/2006/relationships/slide" Target="slide40.xml"/><Relationship Id="rId50" Type="http://schemas.openxmlformats.org/officeDocument/2006/relationships/slide" Target="slide61.xml"/><Relationship Id="rId7" Type="http://schemas.openxmlformats.org/officeDocument/2006/relationships/slide" Target="slide47.xml"/><Relationship Id="rId2" Type="http://schemas.openxmlformats.org/officeDocument/2006/relationships/notesSlide" Target="../notesSlides/notesSlide8.xml"/><Relationship Id="rId16" Type="http://schemas.openxmlformats.org/officeDocument/2006/relationships/slide" Target="slide27.xml"/><Relationship Id="rId29" Type="http://schemas.openxmlformats.org/officeDocument/2006/relationships/slide" Target="slide14.xml"/><Relationship Id="rId11" Type="http://schemas.openxmlformats.org/officeDocument/2006/relationships/slide" Target="slide22.xml"/><Relationship Id="rId24" Type="http://schemas.openxmlformats.org/officeDocument/2006/relationships/slide" Target="slide57.xml"/><Relationship Id="rId32" Type="http://schemas.openxmlformats.org/officeDocument/2006/relationships/slide" Target="slide17.xml"/><Relationship Id="rId37" Type="http://schemas.openxmlformats.org/officeDocument/2006/relationships/slide" Target="slide34.xml"/><Relationship Id="rId40" Type="http://schemas.openxmlformats.org/officeDocument/2006/relationships/slide" Target="slide37.xml"/><Relationship Id="rId45" Type="http://schemas.openxmlformats.org/officeDocument/2006/relationships/slide" Target="slide60.xml"/><Relationship Id="rId5" Type="http://schemas.openxmlformats.org/officeDocument/2006/relationships/slide" Target="slide44.xml"/><Relationship Id="rId15" Type="http://schemas.openxmlformats.org/officeDocument/2006/relationships/slide" Target="slide26.xml"/><Relationship Id="rId23" Type="http://schemas.openxmlformats.org/officeDocument/2006/relationships/slide" Target="slide56.xml"/><Relationship Id="rId28" Type="http://schemas.openxmlformats.org/officeDocument/2006/relationships/slide" Target="slide13.xml"/><Relationship Id="rId36" Type="http://schemas.openxmlformats.org/officeDocument/2006/relationships/slide" Target="slide33.xml"/><Relationship Id="rId49" Type="http://schemas.openxmlformats.org/officeDocument/2006/relationships/slide" Target="slide31.xml"/><Relationship Id="rId10" Type="http://schemas.openxmlformats.org/officeDocument/2006/relationships/slide" Target="slide49.xml"/><Relationship Id="rId19" Type="http://schemas.openxmlformats.org/officeDocument/2006/relationships/slide" Target="slide52.xml"/><Relationship Id="rId31" Type="http://schemas.openxmlformats.org/officeDocument/2006/relationships/slide" Target="slide16.xml"/><Relationship Id="rId44" Type="http://schemas.openxmlformats.org/officeDocument/2006/relationships/slide" Target="slide30.xml"/><Relationship Id="rId52" Type="http://schemas.openxmlformats.org/officeDocument/2006/relationships/slide" Target="slide41.xml"/><Relationship Id="rId4" Type="http://schemas.openxmlformats.org/officeDocument/2006/relationships/slide" Target="slide43.xml"/><Relationship Id="rId9" Type="http://schemas.openxmlformats.org/officeDocument/2006/relationships/slide" Target="slide46.xml"/><Relationship Id="rId14" Type="http://schemas.openxmlformats.org/officeDocument/2006/relationships/slide" Target="slide25.xml"/><Relationship Id="rId22" Type="http://schemas.openxmlformats.org/officeDocument/2006/relationships/slide" Target="slide55.xml"/><Relationship Id="rId27" Type="http://schemas.openxmlformats.org/officeDocument/2006/relationships/slide" Target="slide12.xml"/><Relationship Id="rId30" Type="http://schemas.openxmlformats.org/officeDocument/2006/relationships/slide" Target="slide15.xml"/><Relationship Id="rId35" Type="http://schemas.openxmlformats.org/officeDocument/2006/relationships/slide" Target="slide32.xml"/><Relationship Id="rId43" Type="http://schemas.openxmlformats.org/officeDocument/2006/relationships/slide" Target="slide50.xml"/><Relationship Id="rId48" Type="http://schemas.openxmlformats.org/officeDocument/2006/relationships/slide" Target="slide51.xml"/><Relationship Id="rId8" Type="http://schemas.openxmlformats.org/officeDocument/2006/relationships/slide" Target="slide48.xml"/><Relationship Id="rId51" Type="http://schemas.openxmlformats.org/officeDocument/2006/relationships/slide" Target="slide21.xml"/><Relationship Id="rId3" Type="http://schemas.openxmlformats.org/officeDocument/2006/relationships/slide" Target="slide42.xml"/><Relationship Id="rId12" Type="http://schemas.openxmlformats.org/officeDocument/2006/relationships/slide" Target="slide23.xml"/><Relationship Id="rId17" Type="http://schemas.openxmlformats.org/officeDocument/2006/relationships/slide" Target="slide28.xml"/><Relationship Id="rId25" Type="http://schemas.openxmlformats.org/officeDocument/2006/relationships/slide" Target="slide58.xml"/><Relationship Id="rId33" Type="http://schemas.openxmlformats.org/officeDocument/2006/relationships/slide" Target="slide18.xml"/><Relationship Id="rId38" Type="http://schemas.openxmlformats.org/officeDocument/2006/relationships/slide" Target="slide35.xml"/><Relationship Id="rId46" Type="http://schemas.openxmlformats.org/officeDocument/2006/relationships/slide" Target="slide20.xml"/><Relationship Id="rId20" Type="http://schemas.openxmlformats.org/officeDocument/2006/relationships/slide" Target="slide53.xml"/><Relationship Id="rId41" Type="http://schemas.openxmlformats.org/officeDocument/2006/relationships/slide" Target="slide3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slide" Target="slide11.xml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34.jpeg"/><Relationship Id="rId3" Type="http://schemas.openxmlformats.org/officeDocument/2006/relationships/slide" Target="slide11.xml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1.jpeg"/><Relationship Id="rId3" Type="http://schemas.openxmlformats.org/officeDocument/2006/relationships/slide" Target="slide11.xml"/><Relationship Id="rId7" Type="http://schemas.openxmlformats.org/officeDocument/2006/relationships/image" Target="../media/image37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11" Type="http://schemas.openxmlformats.org/officeDocument/2006/relationships/image" Target="../media/image42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0.jpeg"/><Relationship Id="rId3" Type="http://schemas.openxmlformats.org/officeDocument/2006/relationships/slide" Target="slide11.xml"/><Relationship Id="rId7" Type="http://schemas.openxmlformats.org/officeDocument/2006/relationships/image" Target="../media/image37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11" Type="http://schemas.openxmlformats.org/officeDocument/2006/relationships/image" Target="../media/image43.jpeg"/><Relationship Id="rId5" Type="http://schemas.openxmlformats.org/officeDocument/2006/relationships/image" Target="../media/image35.jpeg"/><Relationship Id="rId10" Type="http://schemas.openxmlformats.org/officeDocument/2006/relationships/image" Target="../media/image42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2.jpeg"/><Relationship Id="rId3" Type="http://schemas.openxmlformats.org/officeDocument/2006/relationships/image" Target="../media/image34.jpeg"/><Relationship Id="rId7" Type="http://schemas.openxmlformats.org/officeDocument/2006/relationships/image" Target="../media/image3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11" Type="http://schemas.openxmlformats.org/officeDocument/2006/relationships/image" Target="../media/image38.jpe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9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11" Type="http://schemas.openxmlformats.org/officeDocument/2006/relationships/slide" Target="slide11.xml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2.jpeg"/><Relationship Id="rId3" Type="http://schemas.openxmlformats.org/officeDocument/2006/relationships/image" Target="../media/image34.jpeg"/><Relationship Id="rId7" Type="http://schemas.openxmlformats.org/officeDocument/2006/relationships/image" Target="../media/image43.jpeg"/><Relationship Id="rId12" Type="http://schemas.openxmlformats.org/officeDocument/2006/relationships/slide" Target="slide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11" Type="http://schemas.openxmlformats.org/officeDocument/2006/relationships/image" Target="../media/image36.jpeg"/><Relationship Id="rId5" Type="http://schemas.openxmlformats.org/officeDocument/2006/relationships/image" Target="../media/image37.jpeg"/><Relationship Id="rId10" Type="http://schemas.openxmlformats.org/officeDocument/2006/relationships/image" Target="../media/image38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37.jpeg"/><Relationship Id="rId3" Type="http://schemas.openxmlformats.org/officeDocument/2006/relationships/image" Target="../media/image36.jpeg"/><Relationship Id="rId7" Type="http://schemas.openxmlformats.org/officeDocument/2006/relationships/image" Target="../media/image4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11" Type="http://schemas.openxmlformats.org/officeDocument/2006/relationships/image" Target="../media/image42.jpeg"/><Relationship Id="rId5" Type="http://schemas.openxmlformats.org/officeDocument/2006/relationships/image" Target="../media/image35.jpeg"/><Relationship Id="rId10" Type="http://schemas.openxmlformats.org/officeDocument/2006/relationships/slide" Target="slide11.xml"/><Relationship Id="rId4" Type="http://schemas.openxmlformats.org/officeDocument/2006/relationships/image" Target="../media/image34.jpeg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image" Target="../media/image41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11" Type="http://schemas.openxmlformats.org/officeDocument/2006/relationships/image" Target="../media/image38.jpeg"/><Relationship Id="rId5" Type="http://schemas.openxmlformats.org/officeDocument/2006/relationships/image" Target="../media/image35.jpeg"/><Relationship Id="rId10" Type="http://schemas.openxmlformats.org/officeDocument/2006/relationships/image" Target="../media/image42.jpeg"/><Relationship Id="rId4" Type="http://schemas.openxmlformats.org/officeDocument/2006/relationships/image" Target="../media/image34.jpeg"/><Relationship Id="rId9" Type="http://schemas.openxmlformats.org/officeDocument/2006/relationships/slide" Target="slide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35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11" Type="http://schemas.openxmlformats.org/officeDocument/2006/relationships/image" Target="../media/image37.jpeg"/><Relationship Id="rId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11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11.xml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11.xml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11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Mama\Desktop\&#1050;&#1054;&#1057;&#1052;&#1054;&#1057;\&#1069;&#1088;&#1080;&#1076;&#1072;.%20&#1059;&#1073;&#1080;&#1081;&#1094;&#1072;%20&#1044;&#1077;&#1074;&#1103;&#1090;&#1086;&#1081;%20&#1087;&#1083;&#1072;&#1085;&#1077;&#1090;&#1099;.mp4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11.xml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slide" Target="slid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jpeg"/><Relationship Id="rId5" Type="http://schemas.openxmlformats.org/officeDocument/2006/relationships/slide" Target="slide11.xml"/><Relationship Id="rId4" Type="http://schemas.openxmlformats.org/officeDocument/2006/relationships/image" Target="../media/image7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slide" Target="slid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slide" Target="slid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jpeg"/><Relationship Id="rId5" Type="http://schemas.openxmlformats.org/officeDocument/2006/relationships/slide" Target="slide11.xml"/><Relationship Id="rId4" Type="http://schemas.openxmlformats.org/officeDocument/2006/relationships/image" Target="../media/image7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jpeg"/><Relationship Id="rId5" Type="http://schemas.openxmlformats.org/officeDocument/2006/relationships/slide" Target="slide11.xml"/><Relationship Id="rId4" Type="http://schemas.openxmlformats.org/officeDocument/2006/relationships/image" Target="../media/image7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slide" Target="slide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slide" Target="slide11.xml"/><Relationship Id="rId4" Type="http://schemas.openxmlformats.org/officeDocument/2006/relationships/image" Target="../media/image8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slide" Target="slide11.xml"/><Relationship Id="rId4" Type="http://schemas.openxmlformats.org/officeDocument/2006/relationships/image" Target="../media/image9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slide" Target="slide11.xml"/><Relationship Id="rId4" Type="http://schemas.openxmlformats.org/officeDocument/2006/relationships/image" Target="../media/image9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slide" Target="slide11.xml"/><Relationship Id="rId4" Type="http://schemas.openxmlformats.org/officeDocument/2006/relationships/image" Target="../media/image9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slide" Target="slide11.xml"/><Relationship Id="rId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slide" Target="slide11.xml"/><Relationship Id="rId4" Type="http://schemas.openxmlformats.org/officeDocument/2006/relationships/image" Target="../media/image9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slide" Target="slide11.xml"/><Relationship Id="rId4" Type="http://schemas.openxmlformats.org/officeDocument/2006/relationships/image" Target="../media/image10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slide" Target="slide11.xml"/><Relationship Id="rId4" Type="http://schemas.openxmlformats.org/officeDocument/2006/relationships/image" Target="../media/image10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slide" Target="slide11.xml"/><Relationship Id="rId4" Type="http://schemas.openxmlformats.org/officeDocument/2006/relationships/image" Target="../media/image10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slide" Target="slide11.xml"/><Relationship Id="rId4" Type="http://schemas.openxmlformats.org/officeDocument/2006/relationships/image" Target="../media/image107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hyperlink" Target="https://avatars.mds.yandex.net/get-zen_doc/229502/pub_5a7f0e0d1aa80cb1a6d6cf3e_5a7f0e94799d9d450853bcaf/scale_1200" TargetMode="External"/><Relationship Id="rId18" Type="http://schemas.openxmlformats.org/officeDocument/2006/relationships/hyperlink" Target="https://imgix.bustle.com/rehost/2016/9/13/b45d993e-8e73-412c-a155-7d6d26b02967.jpg?w=1200&amp;h=630&amp;q=70&amp;fit=crop&amp;crop=faces&amp;fm=jpg" TargetMode="External"/><Relationship Id="rId26" Type="http://schemas.openxmlformats.org/officeDocument/2006/relationships/hyperlink" Target="http://www.&#1089;&#1080;&#1088;&#1080;&#1091;&#1089;.&#1088;&#1092;/_ph/3/802921032.jpg" TargetMode="External"/><Relationship Id="rId39" Type="http://schemas.openxmlformats.org/officeDocument/2006/relationships/hyperlink" Target="http://emosurf.com/content/files/7646_105272722/image_jpeg/maxresdefault.jpg" TargetMode="External"/><Relationship Id="rId21" Type="http://schemas.openxmlformats.org/officeDocument/2006/relationships/hyperlink" Target="http://www.spacegiraffe.ru/images/Jupiter/699px-jupiter-earth-spot_comparison.jpg" TargetMode="External"/><Relationship Id="rId34" Type="http://schemas.openxmlformats.org/officeDocument/2006/relationships/hyperlink" Target="http://mtdata.ru/u16/photoA217/20858004992-0/original.jpg" TargetMode="External"/><Relationship Id="rId42" Type="http://schemas.openxmlformats.org/officeDocument/2006/relationships/hyperlink" Target="http://quasar.by/images/news/17/march/12_1.jpg" TargetMode="External"/><Relationship Id="rId47" Type="http://schemas.openxmlformats.org/officeDocument/2006/relationships/hyperlink" Target="https://www.nastol.com.ua/download.php?img=201711/1440x900/nastol.com.ua-258248.jpg" TargetMode="External"/><Relationship Id="rId50" Type="http://schemas.openxmlformats.org/officeDocument/2006/relationships/hyperlink" Target="http://www.terepec48.ru/astr3.jpg" TargetMode="External"/><Relationship Id="rId55" Type="http://schemas.openxmlformats.org/officeDocument/2006/relationships/hyperlink" Target="https://www.syl.ru/misc/i/ai/347067/2040286.jpg" TargetMode="External"/><Relationship Id="rId63" Type="http://schemas.openxmlformats.org/officeDocument/2006/relationships/hyperlink" Target="http://2queens.ru/Uploads/barbara/Zmeenosets.jpg" TargetMode="External"/><Relationship Id="rId7" Type="http://schemas.openxmlformats.org/officeDocument/2006/relationships/hyperlink" Target="https://www.ferra.ru/images/510/510669.jpeg" TargetMode="External"/><Relationship Id="rId2" Type="http://schemas.openxmlformats.org/officeDocument/2006/relationships/notesSlide" Target="../notesSlides/notesSlide59.xml"/><Relationship Id="rId16" Type="http://schemas.openxmlformats.org/officeDocument/2006/relationships/hyperlink" Target="https://www.washingtonpost.com/pbox.php?url=http://www.washingtonpost.com/news/speaking-of-science/wp-content/uploads/sites/36/2016/10/sts098-355-001-orig.jpg&amp;amp;w=1484&amp;amp;op=resize&amp;amp;opt=1&amp;amp;filter=antialias&amp;amp;t=20170517" TargetMode="External"/><Relationship Id="rId29" Type="http://schemas.openxmlformats.org/officeDocument/2006/relationships/hyperlink" Target="https://znaj.ua/images/2017/06/26/33522-ep103-041.jpg" TargetMode="External"/><Relationship Id="rId11" Type="http://schemas.openxmlformats.org/officeDocument/2006/relationships/hyperlink" Target="https://st.depositphotos.com/2057183/3998/i/950/depositphotos_39983539-stock-photo-tortoise-on-the-sand-testudo.jpg" TargetMode="External"/><Relationship Id="rId24" Type="http://schemas.openxmlformats.org/officeDocument/2006/relationships/hyperlink" Target="https://get.pxhere.com/photo/sun-sunset-reflection-sea-1367358.jpg" TargetMode="External"/><Relationship Id="rId32" Type="http://schemas.openxmlformats.org/officeDocument/2006/relationships/hyperlink" Target="http://strangesounds.org/wp-content/uploads/2014/09/fireball-minnesota-1024x683.jpg" TargetMode="External"/><Relationship Id="rId37" Type="http://schemas.openxmlformats.org/officeDocument/2006/relationships/hyperlink" Target="http://www.kartinki.me/pic/201209/1600x900/kartinki.me-7289.jpg" TargetMode="External"/><Relationship Id="rId40" Type="http://schemas.openxmlformats.org/officeDocument/2006/relationships/hyperlink" Target="https://wallbox.ru/resize/1920x1200/wallpapers/main/201137/solnechnoe-zatmenie-oblaka-chelovek-2fabaa8.jpg" TargetMode="External"/><Relationship Id="rId45" Type="http://schemas.openxmlformats.org/officeDocument/2006/relationships/hyperlink" Target="http://s1.1zoom.me/big3/954/Surface_of_planets_452123.jpg" TargetMode="External"/><Relationship Id="rId53" Type="http://schemas.openxmlformats.org/officeDocument/2006/relationships/hyperlink" Target="https://im0-tub-ru.yandex.net/i?id=00330487232ebbb1deab6c97033c93eb-l&amp;n=13" TargetMode="External"/><Relationship Id="rId58" Type="http://schemas.openxmlformats.org/officeDocument/2006/relationships/hyperlink" Target="https://a.d-cd.net/307d9eu-960.jpg" TargetMode="External"/><Relationship Id="rId5" Type="http://schemas.openxmlformats.org/officeDocument/2006/relationships/hyperlink" Target="http://fb.ru/15S20CI67/931700BED69TP/4mdHV3/fQ-Li?zdYd.vhoYGW3=GBr8M&amp;8g3N-Z=LWML&amp;iCB_sM=28o_7RV&amp;qToQ=ELtw9M8&amp;cTqH_=XX&amp;w1=Wko_6ZZ&amp;oF=Ei7&amp;9tq8=ICs2eL&amp;JB2I=JqnDS1&amp;ayCq=u46G&amp;K-N=dIG-ym4&amp;cd=NFKca__&amp;k-m1jA=rBjjpB1&amp;Nb=9P2Arh&amp;9ptxPhp=AP63&amp;bJ=lKCObwe&amp;cu=ij&amp;_X74y1=s" TargetMode="External"/><Relationship Id="rId61" Type="http://schemas.openxmlformats.org/officeDocument/2006/relationships/hyperlink" Target="https://cdn.britannica.com/74/185874-004-AC95C781.jpg" TargetMode="External"/><Relationship Id="rId19" Type="http://schemas.openxmlformats.org/officeDocument/2006/relationships/hyperlink" Target="https://mota.ru/upload/wallpapers/source/2016/02/28/13/05/47622/mota.ru_20160228049.jpg" TargetMode="External"/><Relationship Id="rId14" Type="http://schemas.openxmlformats.org/officeDocument/2006/relationships/hyperlink" Target="https://media.click2houston.com/photo/2015/11/22/NASA-jpg_516598_ver1.0_1280_720.jpg" TargetMode="External"/><Relationship Id="rId22" Type="http://schemas.openxmlformats.org/officeDocument/2006/relationships/hyperlink" Target="http://www.kartinki.me/pic/201208/1280x720/kartinki.me-6080.jpg" TargetMode="External"/><Relationship Id="rId27" Type="http://schemas.openxmlformats.org/officeDocument/2006/relationships/hyperlink" Target="https://cdn.wallpapersafari.com/95/36/LVBQEu.jpg" TargetMode="External"/><Relationship Id="rId30" Type="http://schemas.openxmlformats.org/officeDocument/2006/relationships/hyperlink" Target="https://ru.best-wallpaper.net/wallpaper/1920x1200/1708/The-Pleiades-star-cluster-space_1920x1200.jpg" TargetMode="External"/><Relationship Id="rId35" Type="http://schemas.openxmlformats.org/officeDocument/2006/relationships/hyperlink" Target="http://elitefon.ru/pic/201211/1280x960/elitefon.ru-7399.jpg" TargetMode="External"/><Relationship Id="rId43" Type="http://schemas.openxmlformats.org/officeDocument/2006/relationships/hyperlink" Target="https://i0.wp.com/th03.deviantart.net/fs31/PRE/f/2008/198/8/2/Dueling_Quasars_by_mynameishalo.jpg" TargetMode="External"/><Relationship Id="rId48" Type="http://schemas.openxmlformats.org/officeDocument/2006/relationships/hyperlink" Target="http://www.terepec48.ru/astr4.jpg" TargetMode="External"/><Relationship Id="rId56" Type="http://schemas.openxmlformats.org/officeDocument/2006/relationships/hyperlink" Target="https://ru.toluna.com/dpolls_images/2018/04/02/5bdf27a6-70dc-47d7-86ea-b794f33e5d3d.jpg" TargetMode="External"/><Relationship Id="rId8" Type="http://schemas.openxmlformats.org/officeDocument/2006/relationships/hyperlink" Target="https://citifox.ru/wp-content/uploads/2018/06/oboik.ru_5423.jpg" TargetMode="External"/><Relationship Id="rId51" Type="http://schemas.openxmlformats.org/officeDocument/2006/relationships/hyperlink" Target="https://www.messagescelestes-archives.ca/wp-content/uploads/2017/02/orion.jpg" TargetMode="External"/><Relationship Id="rId3" Type="http://schemas.openxmlformats.org/officeDocument/2006/relationships/hyperlink" Target="https://im0-tub-ru.yandex.net/i?id=ed83b3bbf0430855448ce191252aab74-l&amp;n=13" TargetMode="External"/><Relationship Id="rId12" Type="http://schemas.openxmlformats.org/officeDocument/2006/relationships/hyperlink" Target="http://img2.gorod.lv/images/news_item_in_cifs/pic/268790/big/1014659271.jpg?v=1461961667" TargetMode="External"/><Relationship Id="rId17" Type="http://schemas.openxmlformats.org/officeDocument/2006/relationships/hyperlink" Target="https://www.desktopbackground.org/download/2304x864/2015/05/06/943940_download-outer-space-wallpapers-widescreen_2560x1600_h.jpg" TargetMode="External"/><Relationship Id="rId25" Type="http://schemas.openxmlformats.org/officeDocument/2006/relationships/hyperlink" Target="http://itd1.mycdn.me/image?id=805227494475&amp;t=20&amp;plc=WEB&amp;tkn=*ZcHBNGRS8oNSFNF8-oGV6TNZTls" TargetMode="External"/><Relationship Id="rId33" Type="http://schemas.openxmlformats.org/officeDocument/2006/relationships/hyperlink" Target="https://opt-10379.ssl.1c-bitrix-cdn.ru/upload/iblock/049/049aa118a944d94b61f26c2a9aa76aa2.jpg?1505201203652333" TargetMode="External"/><Relationship Id="rId38" Type="http://schemas.openxmlformats.org/officeDocument/2006/relationships/hyperlink" Target="http://www.nastroy.info/images/post/515769-1519538421.jpg" TargetMode="External"/><Relationship Id="rId46" Type="http://schemas.openxmlformats.org/officeDocument/2006/relationships/hyperlink" Target="https://sf038.k12.sd.us/orbit.jpg" TargetMode="External"/><Relationship Id="rId59" Type="http://schemas.openxmlformats.org/officeDocument/2006/relationships/hyperlink" Target="http://ak4.picdn.net/shutterstock/videos/19478434/thumb/10.jpg" TargetMode="External"/><Relationship Id="rId20" Type="http://schemas.openxmlformats.org/officeDocument/2006/relationships/hyperlink" Target="https://nixaid.com/content/images/2017/12/cropped-pihole-llc.jpg" TargetMode="External"/><Relationship Id="rId41" Type="http://schemas.openxmlformats.org/officeDocument/2006/relationships/hyperlink" Target="https://www.newsfolo.com/wp-content/uploads/2018/02/solar-eclips.jpg" TargetMode="External"/><Relationship Id="rId54" Type="http://schemas.openxmlformats.org/officeDocument/2006/relationships/hyperlink" Target="http://school-collection.lyceum62.ru/ecor/storage/31a97963-14bf-7c0f-5a7e-c418c32164b8/72449.jpg" TargetMode="External"/><Relationship Id="rId62" Type="http://schemas.openxmlformats.org/officeDocument/2006/relationships/hyperlink" Target="http://www.astro-pages.ru/bd/2inside1371066694/kinfo1461920024/tinfo1461920542/1461920827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b.ru/1280dt6F4/058b20JY/8rtH1/XpNj?-6Nj2u.6wzaE3E=zNUCCe&amp;M6WE8=yhp&amp;8Q=6KCI2Xy&amp;1_erhO=ITl3_&amp;gSsP=xGQ91v&amp;RZ0Q=_Wy1a&amp;jh-=fEC&amp;KLln3Dr=o7Yqmd1&amp;9bb3c=GnR&amp;Wp=48fX0&amp;Giah=Zgk&amp;QUef8=T6PK06Y&amp;jrf=TV4lz&amp;ntey8Uc=zs&amp;eWDUQWW=QI&amp;exQu1gi=SHp0sTR&amp;y8wCBP3=S6lsX&amp;s-O=T8" TargetMode="External"/><Relationship Id="rId15" Type="http://schemas.openxmlformats.org/officeDocument/2006/relationships/hyperlink" Target="http://cn15.nevsedoma.com.ua/photo/10/1058/202_files/a2f945d746ead7afc00ef65b386c9f6e.jpg" TargetMode="External"/><Relationship Id="rId23" Type="http://schemas.openxmlformats.org/officeDocument/2006/relationships/hyperlink" Target="https://wallbox.ru/resize/1600x1200/wallpapers/main/201137/solnechnoe-zatmenie-oblaka-chelovek-2fabaa8.jpg" TargetMode="External"/><Relationship Id="rId28" Type="http://schemas.openxmlformats.org/officeDocument/2006/relationships/hyperlink" Target="https://im0-tub-ru.yandex.net/i?id=3904123ed2fc976e5a12eec77f39e08a-l&amp;n=13" TargetMode="External"/><Relationship Id="rId36" Type="http://schemas.openxmlformats.org/officeDocument/2006/relationships/hyperlink" Target="https://look.com.ua/pic/201705/1920x1200/look.com.ua-215042.jpg" TargetMode="External"/><Relationship Id="rId49" Type="http://schemas.openxmlformats.org/officeDocument/2006/relationships/hyperlink" Target="https://im0-tub-ru.yandex.net/i?id=9b69cfbd4e9d466a18c61ebb40c5c9de-l&amp;n=13" TargetMode="External"/><Relationship Id="rId57" Type="http://schemas.openxmlformats.org/officeDocument/2006/relationships/hyperlink" Target="https://1.bp.blogspot.com/-04WbjDk2n4c/WE2N6pMKbDI/AAAAAAAAAPE/FfCbzGRCI0Q7QkocJmTFcgQUkJeRZDahgCLcB/s1600/sazvezdiya_coma_berenices_pic.png" TargetMode="External"/><Relationship Id="rId10" Type="http://schemas.openxmlformats.org/officeDocument/2006/relationships/hyperlink" Target="http://gctc.ru/media/images/news/2018/DSC_86731.jpg" TargetMode="External"/><Relationship Id="rId31" Type="http://schemas.openxmlformats.org/officeDocument/2006/relationships/hyperlink" Target="http://www.kartinki.me/pic/201306/1280x768/kartinki.me-11924.jpg" TargetMode="External"/><Relationship Id="rId44" Type="http://schemas.openxmlformats.org/officeDocument/2006/relationships/hyperlink" Target="http://mks-onlain.ru/wp-content/uploads/2017/01/Slomannaya-zhizn-dinozavrov-ledyanaya-noch-i-asteroid-izmenivshij-istoriyu.jpg" TargetMode="External"/><Relationship Id="rId52" Type="http://schemas.openxmlformats.org/officeDocument/2006/relationships/hyperlink" Target="http://godsbay.ru/paint/images/sozvezdie_voznichiy.jpg" TargetMode="External"/><Relationship Id="rId60" Type="http://schemas.openxmlformats.org/officeDocument/2006/relationships/hyperlink" Target="https://img.etsystatic.com/il/bd243f/454399029/il_680x540.454399029_iwf5.jpg?version=0" TargetMode="External"/><Relationship Id="rId4" Type="http://schemas.openxmlformats.org/officeDocument/2006/relationships/hyperlink" Target="https://m.io.ua/img_aa/medium/2997/67/29976785.jpg" TargetMode="External"/><Relationship Id="rId9" Type="http://schemas.openxmlformats.org/officeDocument/2006/relationships/hyperlink" Target="https://i.artfile.me/wallpaper/21-05-2016/3929x2400/kosmos-zemlya-okeany-planeta-oblaka-1041093.jpg" TargetMode="External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hyperlink" Target="https://batop.ru/sites/default/files/samye-vliyatelnye-astronomy8.jpg" TargetMode="External"/><Relationship Id="rId18" Type="http://schemas.openxmlformats.org/officeDocument/2006/relationships/hyperlink" Target="https://naked-science.ru/sites/default/files/field/image/maxresdefault_7.jpg" TargetMode="External"/><Relationship Id="rId26" Type="http://schemas.openxmlformats.org/officeDocument/2006/relationships/hyperlink" Target="https://w-dog.ru/wallpapers/2/18/437165229880301.jpg" TargetMode="External"/><Relationship Id="rId39" Type="http://schemas.openxmlformats.org/officeDocument/2006/relationships/hyperlink" Target="http://fb.ru/article/387672/viktorina-pro-kosmos-interesnyie-i-poznavatelnyie-voprosyi-s-otvetami" TargetMode="External"/><Relationship Id="rId21" Type="http://schemas.openxmlformats.org/officeDocument/2006/relationships/hyperlink" Target="http://ritworld.com/wp-content/uploads/2015/10/7302572200_728cf83f75_k.jpg" TargetMode="External"/><Relationship Id="rId34" Type="http://schemas.openxmlformats.org/officeDocument/2006/relationships/hyperlink" Target="http://www.topoboi.com/pic/201310/1024x600/topoboi.com-21841.jpg" TargetMode="External"/><Relationship Id="rId42" Type="http://schemas.openxmlformats.org/officeDocument/2006/relationships/hyperlink" Target="http://allforchildren.ru/ex/300astro-21.php" TargetMode="External"/><Relationship Id="rId7" Type="http://schemas.openxmlformats.org/officeDocument/2006/relationships/hyperlink" Target="http://900igr.net/up/datai/158497/0054-030-.jpg" TargetMode="External"/><Relationship Id="rId2" Type="http://schemas.openxmlformats.org/officeDocument/2006/relationships/notesSlide" Target="../notesSlides/notesSlide60.xml"/><Relationship Id="rId16" Type="http://schemas.openxmlformats.org/officeDocument/2006/relationships/hyperlink" Target="http://www.astro-cabinet.ru/library/Ptolemey/Bron_3.files/image001.jpg" TargetMode="External"/><Relationship Id="rId20" Type="http://schemas.openxmlformats.org/officeDocument/2006/relationships/hyperlink" Target="https://static.inforeactor.ru/uploads/2017/03/12/orig-1489302578.png" TargetMode="External"/><Relationship Id="rId29" Type="http://schemas.openxmlformats.org/officeDocument/2006/relationships/hyperlink" Target="https://images.fineartamerica.com/images-medium-large/volcanoes-on-venus-detlev-van-ravenswaay.jpg" TargetMode="External"/><Relationship Id="rId41" Type="http://schemas.openxmlformats.org/officeDocument/2006/relationships/hyperlink" Target="http://kladraz.ru/viktoriny/viktoriny-dlja-shkolnikov/viktorina-dlja-starsheklasnikov-s-otvetami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feeds.com/images/astronomy/constellations/1280-1200-529666500-leo-sign.jpg" TargetMode="External"/><Relationship Id="rId11" Type="http://schemas.openxmlformats.org/officeDocument/2006/relationships/hyperlink" Target="https://nebo-nsk.ru/sites/default/files/2i_3.jpg" TargetMode="External"/><Relationship Id="rId24" Type="http://schemas.openxmlformats.org/officeDocument/2006/relationships/hyperlink" Target="https://spiritguidesmagazine.com/wp-content/uploads/2018/05/uranus-featured.jpg" TargetMode="External"/><Relationship Id="rId32" Type="http://schemas.openxmlformats.org/officeDocument/2006/relationships/hyperlink" Target="https://img.buzzfeed.com/buzzfeed-static/static/2016-03/22/9/enhanced/webdr01/longform-original-14575-1458653626-4.jpg" TargetMode="External"/><Relationship Id="rId37" Type="http://schemas.openxmlformats.org/officeDocument/2006/relationships/hyperlink" Target="http://www.tekku.ru/wp-content/uploads/2011/07/earth-from-the-air-yann-arthus-bertrand-tekku-photo-60.jpg" TargetMode="External"/><Relationship Id="rId40" Type="http://schemas.openxmlformats.org/officeDocument/2006/relationships/hyperlink" Target="http://fb.ru/article/143269/interesnyie-faktyi-o-kosmose-kosmonavtah-i-planetah" TargetMode="External"/><Relationship Id="rId5" Type="http://schemas.openxmlformats.org/officeDocument/2006/relationships/hyperlink" Target="http://900igr.net/up/datai/90774/0023-017-.png" TargetMode="External"/><Relationship Id="rId15" Type="http://schemas.openxmlformats.org/officeDocument/2006/relationships/hyperlink" Target="http://known-name.ru/img/person/240/img10712.jpg" TargetMode="External"/><Relationship Id="rId23" Type="http://schemas.openxmlformats.org/officeDocument/2006/relationships/hyperlink" Target="http://desktopwall.info/uploads/posts/2016-04/27_mars.jpg" TargetMode="External"/><Relationship Id="rId28" Type="http://schemas.openxmlformats.org/officeDocument/2006/relationships/hyperlink" Target="https://img-fotki.yandex.ru/get/6113/14107660.14f/0_63875_18d1e072_XXL.jpg" TargetMode="External"/><Relationship Id="rId36" Type="http://schemas.openxmlformats.org/officeDocument/2006/relationships/hyperlink" Target="https://w-dog.ru/wallpapers/3/1/453487464347559.jpg" TargetMode="External"/><Relationship Id="rId10" Type="http://schemas.openxmlformats.org/officeDocument/2006/relationships/hyperlink" Target="http://www.ufo-info-contact.org/visual17/17-05-011.jpg" TargetMode="External"/><Relationship Id="rId19" Type="http://schemas.openxmlformats.org/officeDocument/2006/relationships/hyperlink" Target="http://inspaceblog.net/wp-content/uploads/2017/07/juno-flyby-620x330.jpg" TargetMode="External"/><Relationship Id="rId31" Type="http://schemas.openxmlformats.org/officeDocument/2006/relationships/hyperlink" Target="https://banana.by/uploads/posts/2009-07/1248976528_00018936.jpg" TargetMode="External"/><Relationship Id="rId4" Type="http://schemas.openxmlformats.org/officeDocument/2006/relationships/hyperlink" Target="https://ak9.picdn.net/shutterstock/videos/19478479/thumb/10.jpg" TargetMode="External"/><Relationship Id="rId9" Type="http://schemas.openxmlformats.org/officeDocument/2006/relationships/hyperlink" Target="http://iktphysics.ucoz.net/_ph/4/379003852.jpg" TargetMode="External"/><Relationship Id="rId14" Type="http://schemas.openxmlformats.org/officeDocument/2006/relationships/hyperlink" Target="http://denstoredanske.dk/@api/deki/files/14778/=33270830.jpg" TargetMode="External"/><Relationship Id="rId22" Type="http://schemas.openxmlformats.org/officeDocument/2006/relationships/hyperlink" Target="https://b1.filmpro.ru/c/372752.jpg" TargetMode="External"/><Relationship Id="rId27" Type="http://schemas.openxmlformats.org/officeDocument/2006/relationships/hyperlink" Target="https://stage.wonderopolis.org/wp-content/uploads/2015/09/2_21.jpg" TargetMode="External"/><Relationship Id="rId30" Type="http://schemas.openxmlformats.org/officeDocument/2006/relationships/hyperlink" Target="https://i.ytimg.com/vi/f_ga6VoJvi4/maxresdefault.jpg" TargetMode="External"/><Relationship Id="rId35" Type="http://schemas.openxmlformats.org/officeDocument/2006/relationships/hyperlink" Target="http://imagebank.biz/wp-content/uploads/2014/08/163843.jpg" TargetMode="External"/><Relationship Id="rId43" Type="http://schemas.openxmlformats.org/officeDocument/2006/relationships/hyperlink" Target="http://refdocx.ru/astronomiya/test-po-astronomii-s-otvetami" TargetMode="External"/><Relationship Id="rId8" Type="http://schemas.openxmlformats.org/officeDocument/2006/relationships/hyperlink" Target="http://supercoolpics.com/wp-content/uploads/2012/08/supercoolpics_04_27082012180140.jpg" TargetMode="External"/><Relationship Id="rId3" Type="http://schemas.openxmlformats.org/officeDocument/2006/relationships/hyperlink" Target="https://www.metod-kopilka.ru/images/doc/34/28702/img37.jpg" TargetMode="External"/><Relationship Id="rId12" Type="http://schemas.openxmlformats.org/officeDocument/2006/relationships/hyperlink" Target="https://www.msxlabs.org/forum/attachments/63321-archimedes-arsimet-arsimet4.jpg" TargetMode="External"/><Relationship Id="rId17" Type="http://schemas.openxmlformats.org/officeDocument/2006/relationships/hyperlink" Target="http://art-oboi.by/assets/images/fotolia_118608585_subscription_monthly_xxl.jpg" TargetMode="External"/><Relationship Id="rId25" Type="http://schemas.openxmlformats.org/officeDocument/2006/relationships/hyperlink" Target="http://www.oocities.org/hwy37/uranus_ariel.jpg" TargetMode="External"/><Relationship Id="rId33" Type="http://schemas.openxmlformats.org/officeDocument/2006/relationships/hyperlink" Target="http://chert-poberi.ru/wp-content/uploads/2016/proga/111/ocherednoj_oglushitelnij_uspeh_v_dele_osvoenija_kosmosa_apparat_junona_dostig_orbiti_jupitera-14.jpg" TargetMode="External"/><Relationship Id="rId38" Type="http://schemas.openxmlformats.org/officeDocument/2006/relationships/hyperlink" Target="http://www.kartinkijane.ru/pic/201304/1600x1200/kartinkijane.ru-1991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9" y="5316"/>
            <a:ext cx="91728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edia.click2houston.com/photo/2015/11/22/NASA-jpg_516598_ver1.0_1280_7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340768"/>
            <a:ext cx="8640960" cy="486054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188640"/>
            <a:ext cx="8928992" cy="936104"/>
          </a:xfrm>
          <a:prstGeom prst="round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contourW="63500"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Самые необычные заявления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 NASA</a:t>
            </a: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7812360" y="6165304"/>
            <a:ext cx="104241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412776"/>
            <a:ext cx="8568952" cy="136815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Жидкость в организме человека в космосе стремится к голове.</a:t>
            </a:r>
          </a:p>
        </p:txBody>
      </p:sp>
      <p:pic>
        <p:nvPicPr>
          <p:cNvPr id="30724" name="Picture 4" descr="http://cn15.nevsedoma.com.ua/photo/10/1058/202_files/a2f945d746ead7afc00ef65b386c9f6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509120"/>
            <a:ext cx="3700474" cy="2059726"/>
          </a:xfrm>
          <a:prstGeom prst="rect">
            <a:avLst/>
          </a:prstGeom>
          <a:noFill/>
        </p:spPr>
      </p:pic>
      <p:pic>
        <p:nvPicPr>
          <p:cNvPr id="30726" name="Picture 6" descr="https://naked-science.ru/sites/default/files/article/276162main_hawkin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2780928"/>
            <a:ext cx="4068452" cy="2712301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0" y="1484784"/>
            <a:ext cx="8568952" cy="136815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Рост человека в космосе становится больше, так как давление на позвоночник уменьшается.</a:t>
            </a:r>
          </a:p>
        </p:txBody>
      </p:sp>
      <p:pic>
        <p:nvPicPr>
          <p:cNvPr id="30728" name="Picture 8" descr="https://www.washingtonpost.com/pbox.php?url=http://www.washingtonpost.com/news/speaking-of-science/wp-content/uploads/sites/36/2016/10/sts098-355-001-orig.jpg&amp;amp;w=1484&amp;amp;op=resize&amp;amp;opt=1&amp;amp;filter=antialias&amp;amp;t=201705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592" y="2780928"/>
            <a:ext cx="4320480" cy="2870616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51520" y="1556792"/>
            <a:ext cx="8568952" cy="136815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Храпящий в земных условиях человек в условиях невесомости во сне не издаёт никаких звуков.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251520" y="332656"/>
            <a:ext cx="2592288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6"/>
            <a:ext cx="2064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словарь</a:t>
            </a:r>
            <a:endParaRPr lang="ru-RU" sz="36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754" y="1988840"/>
            <a:ext cx="2437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 истоков</a:t>
            </a:r>
            <a:endParaRPr lang="ru-RU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794" y="3212976"/>
            <a:ext cx="16955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небеса</a:t>
            </a:r>
            <a:endParaRPr lang="ru-RU" sz="3600" b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365104"/>
            <a:ext cx="26613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Свет и цвет</a:t>
            </a:r>
            <a:endParaRPr lang="ru-RU" sz="36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373216"/>
            <a:ext cx="19543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Милый </a:t>
            </a:r>
          </a:p>
          <a:p>
            <a:pPr algn="ctr"/>
            <a:r>
              <a:rPr lang="ru-RU" sz="3600" b="1" cap="all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дом</a:t>
            </a:r>
            <a:endParaRPr lang="ru-RU" sz="3600" b="1" cap="all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3020050" y="476672"/>
            <a:ext cx="576064" cy="864096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3596114" y="476672"/>
            <a:ext cx="576064" cy="864096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4172178" y="476672"/>
            <a:ext cx="576064" cy="864096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4748242" y="476672"/>
            <a:ext cx="576064" cy="864096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7" action="ppaction://hlinksldjump" highlightClick="1"/>
          </p:cNvPr>
          <p:cNvSpPr/>
          <p:nvPr/>
        </p:nvSpPr>
        <p:spPr>
          <a:xfrm>
            <a:off x="5900370" y="476672"/>
            <a:ext cx="576064" cy="864096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8" action="ppaction://hlinksldjump" highlightClick="1"/>
          </p:cNvPr>
          <p:cNvSpPr/>
          <p:nvPr/>
        </p:nvSpPr>
        <p:spPr>
          <a:xfrm>
            <a:off x="6476434" y="476672"/>
            <a:ext cx="576064" cy="864096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9" action="ppaction://hlinksldjump" highlightClick="1"/>
          </p:cNvPr>
          <p:cNvSpPr/>
          <p:nvPr/>
        </p:nvSpPr>
        <p:spPr>
          <a:xfrm>
            <a:off x="5324306" y="476672"/>
            <a:ext cx="576064" cy="864096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0" action="ppaction://hlinksldjump" highlightClick="1"/>
          </p:cNvPr>
          <p:cNvSpPr/>
          <p:nvPr/>
        </p:nvSpPr>
        <p:spPr>
          <a:xfrm>
            <a:off x="7052498" y="476672"/>
            <a:ext cx="576064" cy="864096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настраиваемая 16">
            <a:hlinkClick r:id="rId11" action="ppaction://hlinksldjump" highlightClick="1"/>
          </p:cNvPr>
          <p:cNvSpPr/>
          <p:nvPr/>
        </p:nvSpPr>
        <p:spPr>
          <a:xfrm>
            <a:off x="3020050" y="1772816"/>
            <a:ext cx="576064" cy="864096"/>
          </a:xfrm>
          <a:prstGeom prst="actionButtonBlank">
            <a:avLst/>
          </a:prstGeom>
          <a:solidFill>
            <a:srgbClr val="8E470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12" action="ppaction://hlinksldjump" highlightClick="1"/>
          </p:cNvPr>
          <p:cNvSpPr/>
          <p:nvPr/>
        </p:nvSpPr>
        <p:spPr>
          <a:xfrm>
            <a:off x="3596114" y="1772816"/>
            <a:ext cx="576064" cy="864096"/>
          </a:xfrm>
          <a:prstGeom prst="actionButtonBlank">
            <a:avLst/>
          </a:prstGeom>
          <a:solidFill>
            <a:srgbClr val="8E470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13" action="ppaction://hlinksldjump" highlightClick="1"/>
          </p:cNvPr>
          <p:cNvSpPr/>
          <p:nvPr/>
        </p:nvSpPr>
        <p:spPr>
          <a:xfrm>
            <a:off x="4172178" y="1772816"/>
            <a:ext cx="576064" cy="864096"/>
          </a:xfrm>
          <a:prstGeom prst="actionButtonBlank">
            <a:avLst/>
          </a:prstGeom>
          <a:solidFill>
            <a:srgbClr val="8E470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14" action="ppaction://hlinksldjump" highlightClick="1"/>
          </p:cNvPr>
          <p:cNvSpPr/>
          <p:nvPr/>
        </p:nvSpPr>
        <p:spPr>
          <a:xfrm>
            <a:off x="4748242" y="1772816"/>
            <a:ext cx="576064" cy="864096"/>
          </a:xfrm>
          <a:prstGeom prst="actionButtonBlank">
            <a:avLst/>
          </a:prstGeom>
          <a:solidFill>
            <a:srgbClr val="8E470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15" action="ppaction://hlinksldjump" highlightClick="1"/>
          </p:cNvPr>
          <p:cNvSpPr/>
          <p:nvPr/>
        </p:nvSpPr>
        <p:spPr>
          <a:xfrm>
            <a:off x="5324306" y="1772816"/>
            <a:ext cx="576064" cy="864096"/>
          </a:xfrm>
          <a:prstGeom prst="actionButtonBlank">
            <a:avLst/>
          </a:prstGeom>
          <a:solidFill>
            <a:srgbClr val="8E470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16" action="ppaction://hlinksldjump" highlightClick="1"/>
          </p:cNvPr>
          <p:cNvSpPr/>
          <p:nvPr/>
        </p:nvSpPr>
        <p:spPr>
          <a:xfrm>
            <a:off x="5900370" y="1772816"/>
            <a:ext cx="576064" cy="864096"/>
          </a:xfrm>
          <a:prstGeom prst="actionButtonBlank">
            <a:avLst/>
          </a:prstGeom>
          <a:solidFill>
            <a:srgbClr val="8E470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17" action="ppaction://hlinksldjump" highlightClick="1"/>
          </p:cNvPr>
          <p:cNvSpPr/>
          <p:nvPr/>
        </p:nvSpPr>
        <p:spPr>
          <a:xfrm>
            <a:off x="6476434" y="1772816"/>
            <a:ext cx="576064" cy="864096"/>
          </a:xfrm>
          <a:prstGeom prst="actionButtonBlank">
            <a:avLst/>
          </a:prstGeom>
          <a:solidFill>
            <a:srgbClr val="8E470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18" action="ppaction://hlinksldjump" highlightClick="1"/>
          </p:cNvPr>
          <p:cNvSpPr/>
          <p:nvPr/>
        </p:nvSpPr>
        <p:spPr>
          <a:xfrm>
            <a:off x="7052498" y="1772816"/>
            <a:ext cx="576064" cy="864096"/>
          </a:xfrm>
          <a:prstGeom prst="actionButtonBlank">
            <a:avLst/>
          </a:prstGeom>
          <a:solidFill>
            <a:srgbClr val="8E470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19" action="ppaction://hlinksldjump" highlightClick="1"/>
          </p:cNvPr>
          <p:cNvSpPr/>
          <p:nvPr/>
        </p:nvSpPr>
        <p:spPr>
          <a:xfrm>
            <a:off x="3020050" y="2996952"/>
            <a:ext cx="576064" cy="864096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20" action="ppaction://hlinksldjump" highlightClick="1"/>
          </p:cNvPr>
          <p:cNvSpPr/>
          <p:nvPr/>
        </p:nvSpPr>
        <p:spPr>
          <a:xfrm>
            <a:off x="3596114" y="2996952"/>
            <a:ext cx="576064" cy="864096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21" action="ppaction://hlinksldjump" highlightClick="1"/>
          </p:cNvPr>
          <p:cNvSpPr/>
          <p:nvPr/>
        </p:nvSpPr>
        <p:spPr>
          <a:xfrm>
            <a:off x="4172178" y="2996952"/>
            <a:ext cx="576064" cy="864096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22" action="ppaction://hlinksldjump" highlightClick="1"/>
          </p:cNvPr>
          <p:cNvSpPr/>
          <p:nvPr/>
        </p:nvSpPr>
        <p:spPr>
          <a:xfrm>
            <a:off x="4748242" y="2996952"/>
            <a:ext cx="576064" cy="864096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23" action="ppaction://hlinksldjump" highlightClick="1"/>
          </p:cNvPr>
          <p:cNvSpPr/>
          <p:nvPr/>
        </p:nvSpPr>
        <p:spPr>
          <a:xfrm>
            <a:off x="5324306" y="2996952"/>
            <a:ext cx="576064" cy="864096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24" action="ppaction://hlinksldjump" highlightClick="1"/>
          </p:cNvPr>
          <p:cNvSpPr/>
          <p:nvPr/>
        </p:nvSpPr>
        <p:spPr>
          <a:xfrm>
            <a:off x="5900370" y="2996952"/>
            <a:ext cx="576064" cy="864096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25" action="ppaction://hlinksldjump" highlightClick="1"/>
          </p:cNvPr>
          <p:cNvSpPr/>
          <p:nvPr/>
        </p:nvSpPr>
        <p:spPr>
          <a:xfrm>
            <a:off x="6476434" y="2996952"/>
            <a:ext cx="576064" cy="864096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rId26" action="ppaction://hlinksldjump" highlightClick="1"/>
          </p:cNvPr>
          <p:cNvSpPr/>
          <p:nvPr/>
        </p:nvSpPr>
        <p:spPr>
          <a:xfrm>
            <a:off x="7052498" y="2996952"/>
            <a:ext cx="576064" cy="864096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27" action="ppaction://hlinksldjump" highlightClick="1"/>
          </p:cNvPr>
          <p:cNvSpPr/>
          <p:nvPr/>
        </p:nvSpPr>
        <p:spPr>
          <a:xfrm>
            <a:off x="3020050" y="4221088"/>
            <a:ext cx="576064" cy="864096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rId28" action="ppaction://hlinksldjump" highlightClick="1"/>
          </p:cNvPr>
          <p:cNvSpPr/>
          <p:nvPr/>
        </p:nvSpPr>
        <p:spPr>
          <a:xfrm>
            <a:off x="3596114" y="4221088"/>
            <a:ext cx="576064" cy="864096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Управляющая кнопка: настраиваемая 34">
            <a:hlinkClick r:id="rId29" action="ppaction://hlinksldjump" highlightClick="1"/>
          </p:cNvPr>
          <p:cNvSpPr/>
          <p:nvPr/>
        </p:nvSpPr>
        <p:spPr>
          <a:xfrm>
            <a:off x="4172178" y="4221088"/>
            <a:ext cx="576064" cy="864096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страиваемая 35">
            <a:hlinkClick r:id="rId30" action="ppaction://hlinksldjump" highlightClick="1"/>
          </p:cNvPr>
          <p:cNvSpPr/>
          <p:nvPr/>
        </p:nvSpPr>
        <p:spPr>
          <a:xfrm>
            <a:off x="4748242" y="4221088"/>
            <a:ext cx="576064" cy="864096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Управляющая кнопка: настраиваемая 36">
            <a:hlinkClick r:id="rId31" action="ppaction://hlinksldjump" highlightClick="1"/>
          </p:cNvPr>
          <p:cNvSpPr/>
          <p:nvPr/>
        </p:nvSpPr>
        <p:spPr>
          <a:xfrm>
            <a:off x="5324306" y="4221088"/>
            <a:ext cx="576064" cy="864096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страиваемая 37">
            <a:hlinkClick r:id="rId32" action="ppaction://hlinksldjump" highlightClick="1"/>
          </p:cNvPr>
          <p:cNvSpPr/>
          <p:nvPr/>
        </p:nvSpPr>
        <p:spPr>
          <a:xfrm>
            <a:off x="5900370" y="4221088"/>
            <a:ext cx="576064" cy="864096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Управляющая кнопка: настраиваемая 38">
            <a:hlinkClick r:id="rId33" action="ppaction://hlinksldjump" highlightClick="1"/>
          </p:cNvPr>
          <p:cNvSpPr/>
          <p:nvPr/>
        </p:nvSpPr>
        <p:spPr>
          <a:xfrm>
            <a:off x="6476434" y="4221088"/>
            <a:ext cx="576064" cy="864096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rId34" action="ppaction://hlinksldjump" highlightClick="1"/>
          </p:cNvPr>
          <p:cNvSpPr/>
          <p:nvPr/>
        </p:nvSpPr>
        <p:spPr>
          <a:xfrm>
            <a:off x="7052498" y="4221088"/>
            <a:ext cx="576064" cy="864096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rId35" action="ppaction://hlinksldjump" highlightClick="1"/>
          </p:cNvPr>
          <p:cNvSpPr/>
          <p:nvPr/>
        </p:nvSpPr>
        <p:spPr>
          <a:xfrm>
            <a:off x="3020050" y="5517232"/>
            <a:ext cx="576064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Управляющая кнопка: настраиваемая 41">
            <a:hlinkClick r:id="rId36" action="ppaction://hlinksldjump" highlightClick="1"/>
          </p:cNvPr>
          <p:cNvSpPr/>
          <p:nvPr/>
        </p:nvSpPr>
        <p:spPr>
          <a:xfrm>
            <a:off x="3596114" y="5517232"/>
            <a:ext cx="576064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Управляющая кнопка: настраиваемая 42">
            <a:hlinkClick r:id="rId37" action="ppaction://hlinksldjump" highlightClick="1"/>
          </p:cNvPr>
          <p:cNvSpPr/>
          <p:nvPr/>
        </p:nvSpPr>
        <p:spPr>
          <a:xfrm>
            <a:off x="4172178" y="5517232"/>
            <a:ext cx="576064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Управляющая кнопка: настраиваемая 43">
            <a:hlinkClick r:id="rId38" action="ppaction://hlinksldjump" highlightClick="1"/>
          </p:cNvPr>
          <p:cNvSpPr/>
          <p:nvPr/>
        </p:nvSpPr>
        <p:spPr>
          <a:xfrm>
            <a:off x="4748242" y="5517232"/>
            <a:ext cx="576064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Управляющая кнопка: настраиваемая 44">
            <a:hlinkClick r:id="rId39" action="ppaction://hlinksldjump" highlightClick="1"/>
          </p:cNvPr>
          <p:cNvSpPr/>
          <p:nvPr/>
        </p:nvSpPr>
        <p:spPr>
          <a:xfrm>
            <a:off x="5324306" y="5517232"/>
            <a:ext cx="576064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Управляющая кнопка: настраиваемая 45">
            <a:hlinkClick r:id="rId40" action="ppaction://hlinksldjump" highlightClick="1"/>
          </p:cNvPr>
          <p:cNvSpPr/>
          <p:nvPr/>
        </p:nvSpPr>
        <p:spPr>
          <a:xfrm>
            <a:off x="5900370" y="5517232"/>
            <a:ext cx="576064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Управляющая кнопка: настраиваемая 46">
            <a:hlinkClick r:id="rId41" action="ppaction://hlinksldjump" highlightClick="1"/>
          </p:cNvPr>
          <p:cNvSpPr/>
          <p:nvPr/>
        </p:nvSpPr>
        <p:spPr>
          <a:xfrm>
            <a:off x="6476434" y="5517232"/>
            <a:ext cx="576064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Управляющая кнопка: настраиваемая 47">
            <a:hlinkClick r:id="rId42" action="ppaction://hlinksldjump" highlightClick="1"/>
          </p:cNvPr>
          <p:cNvSpPr/>
          <p:nvPr/>
        </p:nvSpPr>
        <p:spPr>
          <a:xfrm>
            <a:off x="7052498" y="5517232"/>
            <a:ext cx="576064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Управляющая кнопка: настраиваемая 48">
            <a:hlinkClick r:id="rId43" action="ppaction://hlinksldjump" highlightClick="1"/>
          </p:cNvPr>
          <p:cNvSpPr/>
          <p:nvPr/>
        </p:nvSpPr>
        <p:spPr>
          <a:xfrm>
            <a:off x="7668344" y="476672"/>
            <a:ext cx="576064" cy="864096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Управляющая кнопка: настраиваемая 49">
            <a:hlinkClick r:id="rId44" action="ppaction://hlinksldjump" highlightClick="1"/>
          </p:cNvPr>
          <p:cNvSpPr/>
          <p:nvPr/>
        </p:nvSpPr>
        <p:spPr>
          <a:xfrm>
            <a:off x="7668344" y="1772816"/>
            <a:ext cx="576064" cy="864096"/>
          </a:xfrm>
          <a:prstGeom prst="actionButtonBlank">
            <a:avLst/>
          </a:prstGeom>
          <a:solidFill>
            <a:srgbClr val="8E470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Управляющая кнопка: настраиваемая 50">
            <a:hlinkClick r:id="rId45" action="ppaction://hlinksldjump" highlightClick="1"/>
          </p:cNvPr>
          <p:cNvSpPr/>
          <p:nvPr/>
        </p:nvSpPr>
        <p:spPr>
          <a:xfrm>
            <a:off x="7668344" y="2996952"/>
            <a:ext cx="576064" cy="864096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Управляющая кнопка: настраиваемая 51">
            <a:hlinkClick r:id="rId46" action="ppaction://hlinksldjump" highlightClick="1"/>
          </p:cNvPr>
          <p:cNvSpPr/>
          <p:nvPr/>
        </p:nvSpPr>
        <p:spPr>
          <a:xfrm>
            <a:off x="7668344" y="4221088"/>
            <a:ext cx="576064" cy="864096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Управляющая кнопка: настраиваемая 52">
            <a:hlinkClick r:id="rId47" action="ppaction://hlinksldjump" highlightClick="1"/>
          </p:cNvPr>
          <p:cNvSpPr/>
          <p:nvPr/>
        </p:nvSpPr>
        <p:spPr>
          <a:xfrm>
            <a:off x="7668344" y="5517232"/>
            <a:ext cx="576064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Управляющая кнопка: настраиваемая 53">
            <a:hlinkClick r:id="rId48" action="ppaction://hlinksldjump" highlightClick="1"/>
          </p:cNvPr>
          <p:cNvSpPr/>
          <p:nvPr/>
        </p:nvSpPr>
        <p:spPr>
          <a:xfrm>
            <a:off x="8244408" y="476672"/>
            <a:ext cx="648072" cy="864096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Управляющая кнопка: настраиваемая 54">
            <a:hlinkClick r:id="rId49" action="ppaction://hlinksldjump" highlightClick="1"/>
          </p:cNvPr>
          <p:cNvSpPr/>
          <p:nvPr/>
        </p:nvSpPr>
        <p:spPr>
          <a:xfrm>
            <a:off x="8244408" y="1772816"/>
            <a:ext cx="648072" cy="864096"/>
          </a:xfrm>
          <a:prstGeom prst="actionButtonBlank">
            <a:avLst/>
          </a:prstGeom>
          <a:solidFill>
            <a:srgbClr val="8E470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Управляющая кнопка: настраиваемая 55">
            <a:hlinkClick r:id="rId50" action="ppaction://hlinksldjump" highlightClick="1"/>
          </p:cNvPr>
          <p:cNvSpPr/>
          <p:nvPr/>
        </p:nvSpPr>
        <p:spPr>
          <a:xfrm>
            <a:off x="8244408" y="2996952"/>
            <a:ext cx="648072" cy="864096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Управляющая кнопка: настраиваемая 56">
            <a:hlinkClick r:id="rId51" action="ppaction://hlinksldjump" highlightClick="1"/>
          </p:cNvPr>
          <p:cNvSpPr/>
          <p:nvPr/>
        </p:nvSpPr>
        <p:spPr>
          <a:xfrm>
            <a:off x="8244408" y="4221088"/>
            <a:ext cx="648072" cy="864096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Управляющая кнопка: настраиваемая 57">
            <a:hlinkClick r:id="rId52" action="ppaction://hlinksldjump" highlightClick="1"/>
          </p:cNvPr>
          <p:cNvSpPr/>
          <p:nvPr/>
        </p:nvSpPr>
        <p:spPr>
          <a:xfrm>
            <a:off x="8244408" y="5517232"/>
            <a:ext cx="64807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31800" dir="5580000" sx="117000" sy="117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harsh" dir="t"/>
          </a:scene3d>
          <a:sp3d extrusionH="76200" contourW="12700" prstMaterial="metal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Управляющая кнопка: в конец 59">
            <a:hlinkClick r:id="" action="ppaction://hlinkshowjump?jump=endshow" highlightClick="1"/>
          </p:cNvPr>
          <p:cNvSpPr/>
          <p:nvPr/>
        </p:nvSpPr>
        <p:spPr>
          <a:xfrm>
            <a:off x="8388424" y="6453336"/>
            <a:ext cx="576064" cy="288032"/>
          </a:xfrm>
          <a:prstGeom prst="actionButtonEnd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016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mota.ru/upload/wallpapers/source/2016/02/28/13/05/47622/mota.ru_201602280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4173" y="1556792"/>
            <a:ext cx="8039098" cy="5184576"/>
          </a:xfrm>
          <a:prstGeom prst="rect">
            <a:avLst/>
          </a:prstGeom>
          <a:noFill/>
        </p:spPr>
      </p:pic>
      <p:pic>
        <p:nvPicPr>
          <p:cNvPr id="4098" name="Picture 2" descr="https://storage.needpix.com/rsynced_images/colors-35763_12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1813002" y="3549311"/>
            <a:ext cx="5184576" cy="1199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Галактика по-гречески означает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10800000">
            <a:off x="755576" y="1268760"/>
            <a:ext cx="1944216" cy="556640"/>
          </a:xfrm>
          <a:prstGeom prst="chevron">
            <a:avLst>
              <a:gd name="adj" fmla="val 92990"/>
            </a:avLst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060848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Белый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3212976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Бесцветный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4437112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latin typeface="Comic Sans MS" pitchFamily="66" charset="0"/>
              </a:rPr>
              <a:t>Молочный</a:t>
            </a:r>
            <a:endParaRPr lang="ru-RU" sz="32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5589240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Пастельный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Управляющая кнопка: назад 14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936104" cy="476672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68178 " pathEditMode="relative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9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4 0 " pathEditMode="relative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nixaid.com/content/images/2017/12/cropped-pihole-ll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772816"/>
            <a:ext cx="8236274" cy="4945882"/>
          </a:xfrm>
          <a:prstGeom prst="rect">
            <a:avLst/>
          </a:prstGeom>
          <a:noFill/>
        </p:spPr>
      </p:pic>
      <p:pic>
        <p:nvPicPr>
          <p:cNvPr id="4098" name="Picture 2" descr="https://storage.needpix.com/rsynced_images/colors-35763_12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1813002" y="3549311"/>
            <a:ext cx="5184576" cy="1199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Этот объект не выпускает за свои пределы никакого излучения, поэтому получил название…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10800000">
            <a:off x="755576" y="1268760"/>
            <a:ext cx="1944216" cy="556640"/>
          </a:xfrm>
          <a:prstGeom prst="chevron">
            <a:avLst>
              <a:gd name="adj" fmla="val 92990"/>
            </a:avLst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060848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Белый карлик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4365104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Красное смещение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3212976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Чёрная дыра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5589240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00080"/>
                </a:solidFill>
                <a:latin typeface="Comic Sans MS" pitchFamily="66" charset="0"/>
              </a:rPr>
              <a:t>Фиолетовое свечение</a:t>
            </a:r>
            <a:endParaRPr lang="ru-RU" sz="3200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11" name="Управляющая кнопка: назад 10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936104" cy="476672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68178 " pathEditMode="relative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9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4 0 " pathEditMode="relative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citifox.ru/wp-content/uploads/2018/06/oboik.ru_54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772815"/>
            <a:ext cx="7776864" cy="4955845"/>
          </a:xfrm>
          <a:prstGeom prst="rect">
            <a:avLst/>
          </a:prstGeom>
          <a:noFill/>
        </p:spPr>
      </p:pic>
      <p:pic>
        <p:nvPicPr>
          <p:cNvPr id="4098" name="Picture 2" descr="https://storage.needpix.com/rsynced_images/colors-35763_12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1813002" y="3549311"/>
            <a:ext cx="5184576" cy="1199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Грунт планеты Марс содержит много глин, богатых железом, поэтому его поверхность имеет этот цвет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10800000">
            <a:off x="755576" y="1268760"/>
            <a:ext cx="1944216" cy="556640"/>
          </a:xfrm>
          <a:prstGeom prst="chevron">
            <a:avLst>
              <a:gd name="adj" fmla="val 92990"/>
            </a:avLst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4365104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Ржавый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3212976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latin typeface="Comic Sans MS" pitchFamily="66" charset="0"/>
              </a:rPr>
              <a:t>Коричневый</a:t>
            </a:r>
            <a:endParaRPr lang="ru-RU" sz="32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060848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Красный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5589240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Comic Sans MS" pitchFamily="66" charset="0"/>
              </a:rPr>
              <a:t>Бордовый</a:t>
            </a:r>
            <a:endParaRPr lang="ru-RU" sz="32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5" name="Управляющая кнопка: назад 14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936104" cy="476672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68178 " pathEditMode="relative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9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4 0 " pathEditMode="relative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spacegiraffe.ru/images/Jupiter/699px-jupiter-earth-spot_comparis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39" y="1772816"/>
            <a:ext cx="7638849" cy="4968552"/>
          </a:xfrm>
          <a:prstGeom prst="rect">
            <a:avLst/>
          </a:prstGeom>
          <a:noFill/>
        </p:spPr>
      </p:pic>
      <p:pic>
        <p:nvPicPr>
          <p:cNvPr id="4098" name="Picture 2" descr="https://storage.needpix.com/rsynced_images/colors-35763_12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1813002" y="3549311"/>
            <a:ext cx="5184576" cy="1199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Какого цвета большое пятно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(огромный и очень устойчивый вихрь)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планете Юпитер?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10800000">
            <a:off x="755576" y="1268760"/>
            <a:ext cx="1944216" cy="556640"/>
          </a:xfrm>
          <a:prstGeom prst="chevron">
            <a:avLst>
              <a:gd name="adj" fmla="val 92990"/>
            </a:avLst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060848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Дымчатого</a:t>
            </a:r>
            <a:endParaRPr lang="ru-RU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4365104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Чёрного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517232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Красного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3212976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Серого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Управляющая кнопка: назад 15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936104" cy="476672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68178 " pathEditMode="relative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9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4 0 " pathEditMode="relative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kartinki.me/pic/201208/1280x720/kartinki.me-60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6822" y="1916831"/>
            <a:ext cx="7866377" cy="4824537"/>
          </a:xfrm>
          <a:prstGeom prst="rect">
            <a:avLst/>
          </a:prstGeom>
          <a:noFill/>
        </p:spPr>
      </p:pic>
      <p:pic>
        <p:nvPicPr>
          <p:cNvPr id="4098" name="Picture 2" descr="https://storage.needpix.com/rsynced_images/colors-35763_12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1813002" y="3549311"/>
            <a:ext cx="5184576" cy="1199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Какой цвет имеет слой хромосферы в атмосфере Солнца?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10800000">
            <a:off x="755576" y="1268760"/>
            <a:ext cx="1944216" cy="556640"/>
          </a:xfrm>
          <a:prstGeom prst="chevron">
            <a:avLst>
              <a:gd name="adj" fmla="val 92990"/>
            </a:avLst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060848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Comic Sans MS" pitchFamily="66" charset="0"/>
              </a:rPr>
              <a:t>Жёлтый</a:t>
            </a:r>
            <a:endParaRPr lang="ru-RU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3212976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Розовый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4437112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Comic Sans MS" pitchFamily="66" charset="0"/>
              </a:rPr>
              <a:t>Багряный</a:t>
            </a:r>
            <a:endParaRPr lang="ru-RU" sz="32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5589240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Золотистый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Управляющая кнопка: назад 15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936104" cy="476672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68178 " pathEditMode="relative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9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4 0 " pathEditMode="relative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wallbox.ru/resize/1600x1200/wallpapers/main/201137/solnechnoe-zatmenie-oblaka-chelovek-2fabaa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123051"/>
            <a:ext cx="7776864" cy="5672536"/>
          </a:xfrm>
          <a:prstGeom prst="rect">
            <a:avLst/>
          </a:prstGeom>
          <a:noFill/>
        </p:spPr>
      </p:pic>
      <p:pic>
        <p:nvPicPr>
          <p:cNvPr id="4098" name="Picture 2" descr="https://storage.needpix.com/rsynced_images/colors-35763_12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1813002" y="3549311"/>
            <a:ext cx="5184576" cy="1199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Какой цвет приобретает солнечная корона во время затмения?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10800000">
            <a:off x="755576" y="1268760"/>
            <a:ext cx="1944216" cy="556640"/>
          </a:xfrm>
          <a:prstGeom prst="chevron">
            <a:avLst>
              <a:gd name="adj" fmla="val 92990"/>
            </a:avLst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060848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B8B400"/>
                </a:solidFill>
                <a:latin typeface="Comic Sans MS" pitchFamily="66" charset="0"/>
              </a:rPr>
              <a:t>Золотистый</a:t>
            </a:r>
            <a:endParaRPr lang="ru-RU" sz="3200" b="1" dirty="0">
              <a:solidFill>
                <a:srgbClr val="B8B4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4365104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Красный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3212976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Серебристо-жемчужный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5589240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3100"/>
                </a:solidFill>
                <a:latin typeface="Comic Sans MS" pitchFamily="66" charset="0"/>
              </a:rPr>
              <a:t>Оранжевый</a:t>
            </a:r>
            <a:endParaRPr lang="ru-RU" sz="3200" b="1" dirty="0">
              <a:solidFill>
                <a:srgbClr val="CC3100"/>
              </a:solidFill>
              <a:latin typeface="Comic Sans MS" pitchFamily="66" charset="0"/>
            </a:endParaRPr>
          </a:p>
        </p:txBody>
      </p:sp>
      <p:sp>
        <p:nvSpPr>
          <p:cNvPr id="12" name="Управляющая кнопка: назад 11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936104" cy="476672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68178 " pathEditMode="relative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9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4 0 " pathEditMode="relative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get.pxhere.com/photo/sun-sunset-reflection-sea-13673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51619" y="1532789"/>
            <a:ext cx="7812869" cy="5208579"/>
          </a:xfrm>
          <a:prstGeom prst="rect">
            <a:avLst/>
          </a:prstGeom>
          <a:noFill/>
        </p:spPr>
      </p:pic>
      <p:pic>
        <p:nvPicPr>
          <p:cNvPr id="4098" name="Picture 2" descr="https://storage.needpix.com/rsynced_images/colors-35763_12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1813002" y="3549311"/>
            <a:ext cx="5184576" cy="1199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К каким по цвету звёздам относится Солнце?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10800000">
            <a:off x="755576" y="1268760"/>
            <a:ext cx="1944216" cy="556640"/>
          </a:xfrm>
          <a:prstGeom prst="chevron">
            <a:avLst>
              <a:gd name="adj" fmla="val 92990"/>
            </a:avLst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060848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Белая</a:t>
            </a:r>
            <a:endParaRPr lang="ru-RU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4365104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Голубая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517232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B8B400"/>
                </a:solidFill>
                <a:latin typeface="Comic Sans MS" pitchFamily="66" charset="0"/>
              </a:rPr>
              <a:t>Жёлтая</a:t>
            </a:r>
            <a:endParaRPr lang="ru-RU" sz="3200" b="1" dirty="0">
              <a:solidFill>
                <a:srgbClr val="B8B4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3212976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3100"/>
                </a:solidFill>
                <a:latin typeface="Comic Sans MS" pitchFamily="66" charset="0"/>
              </a:rPr>
              <a:t>Красная</a:t>
            </a:r>
            <a:endParaRPr lang="ru-RU" sz="3200" b="1" dirty="0">
              <a:solidFill>
                <a:srgbClr val="CC3100"/>
              </a:solidFill>
              <a:latin typeface="Comic Sans MS" pitchFamily="66" charset="0"/>
            </a:endParaRPr>
          </a:p>
        </p:txBody>
      </p:sp>
      <p:sp>
        <p:nvSpPr>
          <p:cNvPr id="16" name="Управляющая кнопка: назад 15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936104" cy="476672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68178 " pathEditMode="relative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9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4 0 " pathEditMode="relative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td1.mycdn.me/image?id=805227494475&amp;t=20&amp;plc=WEB&amp;tkn=*ZcHBNGRS8oNSFNF8-oGV6TNZTl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39" y="1827044"/>
            <a:ext cx="7632849" cy="4914324"/>
          </a:xfrm>
          <a:prstGeom prst="rect">
            <a:avLst/>
          </a:prstGeom>
          <a:noFill/>
        </p:spPr>
      </p:pic>
      <p:pic>
        <p:nvPicPr>
          <p:cNvPr id="4098" name="Picture 2" descr="https://storage.needpix.com/rsynced_images/colors-35763_12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1813002" y="3549311"/>
            <a:ext cx="5184576" cy="1199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Какой характерный цвет у звезды Бетельгейзе?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10800000">
            <a:off x="755576" y="1268760"/>
            <a:ext cx="1944216" cy="556640"/>
          </a:xfrm>
          <a:prstGeom prst="chevron">
            <a:avLst>
              <a:gd name="adj" fmla="val 92990"/>
            </a:avLst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060848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B8B400"/>
                </a:solidFill>
                <a:latin typeface="Comic Sans MS" pitchFamily="66" charset="0"/>
              </a:rPr>
              <a:t>Жёлтый</a:t>
            </a:r>
            <a:endParaRPr lang="ru-RU" sz="3200" b="1" dirty="0">
              <a:solidFill>
                <a:srgbClr val="B8B4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4365104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Голубой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3212976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Красный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5589240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Белый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Управляющая кнопка: назад 11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936104" cy="476672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68178 " pathEditMode="relative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9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4 0 " pathEditMode="relative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763221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Преодолев столетий косность,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Мы покорили целину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И в целину другую — в космос —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Взметнули новую луну. </a:t>
            </a:r>
          </a:p>
          <a:p>
            <a:endParaRPr lang="ru-RU" sz="3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С тех пор, как спутник из металла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Кругом обходит шар земной,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Никто не скажет, как бывало: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«Ничто не ново под луной!»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5949280"/>
            <a:ext cx="264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Самуил Маршак</a:t>
            </a:r>
            <a:endParaRPr lang="ru-RU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xn--h1aaxcdl.xn--p1ai/_ph/3/8029210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869930"/>
            <a:ext cx="7668344" cy="4851402"/>
          </a:xfrm>
          <a:prstGeom prst="rect">
            <a:avLst/>
          </a:prstGeom>
          <a:noFill/>
        </p:spPr>
      </p:pic>
      <p:pic>
        <p:nvPicPr>
          <p:cNvPr id="4098" name="Picture 2" descr="https://storage.needpix.com/rsynced_images/colors-35763_12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1813002" y="3549311"/>
            <a:ext cx="5184576" cy="1199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Какой цвет имеют такие звёзды, как Сириус?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10800000">
            <a:off x="755576" y="1268760"/>
            <a:ext cx="1944216" cy="556640"/>
          </a:xfrm>
          <a:prstGeom prst="chevron">
            <a:avLst>
              <a:gd name="adj" fmla="val 92990"/>
            </a:avLst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4365104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Comic Sans MS" pitchFamily="66" charset="0"/>
              </a:rPr>
              <a:t>Красный</a:t>
            </a:r>
            <a:endParaRPr lang="ru-RU" sz="32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3212976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Голубой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060848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Белый</a:t>
            </a:r>
            <a:endParaRPr lang="ru-RU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5589240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Comic Sans MS" pitchFamily="66" charset="0"/>
              </a:rPr>
              <a:t>Жёлтый</a:t>
            </a:r>
            <a:endParaRPr lang="ru-RU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6" name="Управляющая кнопка: назад 15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936104" cy="476672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68178 " pathEditMode="relative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9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4 0 " pathEditMode="relative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cdn.wallpapersafari.com/95/36/LVBQE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652563"/>
            <a:ext cx="7656785" cy="5110904"/>
          </a:xfrm>
          <a:prstGeom prst="rect">
            <a:avLst/>
          </a:prstGeom>
          <a:noFill/>
        </p:spPr>
      </p:pic>
      <p:pic>
        <p:nvPicPr>
          <p:cNvPr id="4098" name="Picture 2" descr="https://storage.needpix.com/rsynced_images/colors-35763_12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1813002" y="3549311"/>
            <a:ext cx="5184576" cy="1199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Какой цвет у звёзд с температурой фотосферы 30000 – 50000 К ?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10800000">
            <a:off x="755576" y="1268760"/>
            <a:ext cx="1944216" cy="556640"/>
          </a:xfrm>
          <a:prstGeom prst="chevron">
            <a:avLst>
              <a:gd name="adj" fmla="val 92990"/>
            </a:avLst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060848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Голубовато-белые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3212976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Красные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4437112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Голубые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5589240"/>
            <a:ext cx="5328592" cy="936104"/>
          </a:xfrm>
          <a:prstGeom prst="rect">
            <a:avLst/>
          </a:prstGeom>
          <a:solidFill>
            <a:schemeClr val="bg1"/>
          </a:solidFill>
          <a:ln w="142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Белые</a:t>
            </a:r>
            <a:endParaRPr lang="ru-RU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Управляющая кнопка: назад 15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936104" cy="476672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68178 " pathEditMode="relative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9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4 0 " pathEditMode="relative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Управляющая кнопка: назад 50">
            <a:hlinkClick r:id="rId3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251520" y="188640"/>
            <a:ext cx="1728192" cy="2664296"/>
            <a:chOff x="251520" y="188640"/>
            <a:chExt cx="1728192" cy="2664296"/>
          </a:xfrm>
        </p:grpSpPr>
        <p:pic>
          <p:nvPicPr>
            <p:cNvPr id="34818" name="Picture 2" descr="http://900igr.net/up/datai/158497/0054-030-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3528" y="260648"/>
              <a:ext cx="1584176" cy="259228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Н.Коперник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251520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707904" y="188640"/>
            <a:ext cx="1728193" cy="2664296"/>
            <a:chOff x="3707904" y="188640"/>
            <a:chExt cx="1728193" cy="2664296"/>
          </a:xfrm>
        </p:grpSpPr>
        <p:pic>
          <p:nvPicPr>
            <p:cNvPr id="34824" name="Picture 8" descr="http://iktphysics.ucoz.net/_ph/4/37900385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707904" y="260648"/>
              <a:ext cx="1632181" cy="2448272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3779913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Аристотель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3" name="Рамка 12"/>
            <p:cNvSpPr/>
            <p:nvPr/>
          </p:nvSpPr>
          <p:spPr>
            <a:xfrm>
              <a:off x="3707905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979712" y="188640"/>
            <a:ext cx="1728192" cy="2664296"/>
            <a:chOff x="1979712" y="188640"/>
            <a:chExt cx="1728192" cy="2664296"/>
          </a:xfrm>
        </p:grpSpPr>
        <p:pic>
          <p:nvPicPr>
            <p:cNvPr id="34826" name="Picture 10" descr="http://www.ufo-info-contact.org/visual17/17-05-011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051720" y="188640"/>
              <a:ext cx="1584176" cy="2448272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2051720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Джордано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Бруно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6" name="Рамка 15"/>
            <p:cNvSpPr/>
            <p:nvPr/>
          </p:nvSpPr>
          <p:spPr>
            <a:xfrm>
              <a:off x="1979712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64288" y="188640"/>
            <a:ext cx="1728192" cy="2664296"/>
            <a:chOff x="7164288" y="188640"/>
            <a:chExt cx="1728192" cy="2664296"/>
          </a:xfrm>
        </p:grpSpPr>
        <p:pic>
          <p:nvPicPr>
            <p:cNvPr id="34830" name="Picture 14" descr="https://www.msxlabs.org/forum/attachments/63321-archimedes-arsimet-arsimet4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164288" y="260648"/>
              <a:ext cx="1656184" cy="2368097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7164288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Архимед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3" name="Рамка 22"/>
            <p:cNvSpPr/>
            <p:nvPr/>
          </p:nvSpPr>
          <p:spPr>
            <a:xfrm>
              <a:off x="7164288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51520" y="4193704"/>
            <a:ext cx="1728192" cy="2664296"/>
            <a:chOff x="251520" y="4193704"/>
            <a:chExt cx="1728192" cy="2664296"/>
          </a:xfrm>
        </p:grpSpPr>
        <p:pic>
          <p:nvPicPr>
            <p:cNvPr id="34834" name="Picture 18" descr="https://www.konspekty.net/wp-content/uploads/2016/07/6o6no5nigm6-768x976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51520" y="4193704"/>
              <a:ext cx="1656184" cy="2520280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23528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9" name="Рамка 28"/>
            <p:cNvSpPr/>
            <p:nvPr/>
          </p:nvSpPr>
          <p:spPr>
            <a:xfrm>
              <a:off x="251520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436096" y="188640"/>
            <a:ext cx="1728192" cy="2664296"/>
            <a:chOff x="5436096" y="188640"/>
            <a:chExt cx="1728192" cy="2664296"/>
          </a:xfrm>
        </p:grpSpPr>
        <p:pic>
          <p:nvPicPr>
            <p:cNvPr id="34828" name="Picture 12" descr="https://nebo-nsk.ru/sites/default/files/2i_3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508104" y="260648"/>
              <a:ext cx="1512168" cy="2376264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5508104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Птоломей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5436096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707904" y="4193704"/>
            <a:ext cx="1728192" cy="2664296"/>
            <a:chOff x="3707904" y="4193704"/>
            <a:chExt cx="1728192" cy="2664296"/>
          </a:xfrm>
        </p:grpSpPr>
        <p:pic>
          <p:nvPicPr>
            <p:cNvPr id="34836" name="Picture 20" descr="http://denstoredanske.dk/@api/deki/files/14778/=33270830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707904" y="4193704"/>
              <a:ext cx="1664295" cy="2564904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37079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Иоганн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Кеплер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3707904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436096" y="4193704"/>
            <a:ext cx="1728192" cy="2664296"/>
            <a:chOff x="5436096" y="4193704"/>
            <a:chExt cx="1728192" cy="2664296"/>
          </a:xfrm>
        </p:grpSpPr>
        <p:pic>
          <p:nvPicPr>
            <p:cNvPr id="34838" name="Picture 22" descr="http://known-name.ru/img/person/240/img10712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5508104" y="4193704"/>
              <a:ext cx="1584176" cy="2508278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5508104" y="6137920"/>
              <a:ext cx="1656184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Пьер-Симон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Лаплас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54360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164288" y="4193704"/>
            <a:ext cx="1728192" cy="2664296"/>
            <a:chOff x="7236296" y="4193704"/>
            <a:chExt cx="1728192" cy="2664296"/>
          </a:xfrm>
        </p:grpSpPr>
        <p:pic>
          <p:nvPicPr>
            <p:cNvPr id="34842" name="Picture 26" descr="http://www.astro-cabinet.ru/library/Ptolemey/Bron_3.files/image001.jpg"/>
            <p:cNvPicPr>
              <a:picLocks noChangeAspect="1" noChangeArrowheads="1"/>
            </p:cNvPicPr>
            <p:nvPr/>
          </p:nvPicPr>
          <p:blipFill>
            <a:blip r:embed="rId12" cstate="email"/>
            <a:srcRect l="6524" t="5074" r="4451" b="15461"/>
            <a:stretch>
              <a:fillRect/>
            </a:stretch>
          </p:blipFill>
          <p:spPr bwMode="auto">
            <a:xfrm>
              <a:off x="7308304" y="4308917"/>
              <a:ext cx="1512168" cy="2117035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73083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Гиппарх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9" name="Рамка 38"/>
            <p:cNvSpPr/>
            <p:nvPr/>
          </p:nvSpPr>
          <p:spPr>
            <a:xfrm>
              <a:off x="72362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51520" y="2924944"/>
            <a:ext cx="8640960" cy="1152128"/>
          </a:xfrm>
          <a:prstGeom prst="rect">
            <a:avLst/>
          </a:prstGeom>
          <a:solidFill>
            <a:schemeClr val="bg1"/>
          </a:solidFill>
          <a:ln w="1047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Comic Sans MS" pitchFamily="66" charset="0"/>
              </a:rPr>
              <a:t>Он использовал время, чтобы составить карту Млечного Пути и построить телескопы.</a:t>
            </a:r>
            <a:endParaRPr lang="ru-RU" sz="28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979712" y="4193704"/>
            <a:ext cx="1728192" cy="2664296"/>
            <a:chOff x="1979712" y="4193704"/>
            <a:chExt cx="1728192" cy="2664296"/>
          </a:xfrm>
        </p:grpSpPr>
        <p:pic>
          <p:nvPicPr>
            <p:cNvPr id="34832" name="Picture 16" descr="https://batop.ru/sites/default/files/samye-vliyatelnye-astronomy8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2051720" y="4265712"/>
              <a:ext cx="1584176" cy="2187672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2051720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Уильям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Гершель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9" name="Рамка 18"/>
            <p:cNvSpPr/>
            <p:nvPr/>
          </p:nvSpPr>
          <p:spPr>
            <a:xfrm>
              <a:off x="1979712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62812E-6 L 0.18906 -0.2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Управляющая кнопка: назад 50">
            <a:hlinkClick r:id="rId3" action="ppaction://hlinksldjump" highlightClick="1"/>
          </p:cNvPr>
          <p:cNvSpPr/>
          <p:nvPr/>
        </p:nvSpPr>
        <p:spPr>
          <a:xfrm>
            <a:off x="8100392" y="6309320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41"/>
          <p:cNvGrpSpPr/>
          <p:nvPr/>
        </p:nvGrpSpPr>
        <p:grpSpPr>
          <a:xfrm>
            <a:off x="3707904" y="188640"/>
            <a:ext cx="1728193" cy="2664296"/>
            <a:chOff x="3707904" y="188640"/>
            <a:chExt cx="1728193" cy="2664296"/>
          </a:xfrm>
        </p:grpSpPr>
        <p:pic>
          <p:nvPicPr>
            <p:cNvPr id="34824" name="Picture 8" descr="http://iktphysics.ucoz.net/_ph/4/37900385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07904" y="260648"/>
              <a:ext cx="1632181" cy="2448272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3779913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Аристотель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3" name="Рамка 12"/>
            <p:cNvSpPr/>
            <p:nvPr/>
          </p:nvSpPr>
          <p:spPr>
            <a:xfrm>
              <a:off x="3707905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40"/>
          <p:cNvGrpSpPr/>
          <p:nvPr/>
        </p:nvGrpSpPr>
        <p:grpSpPr>
          <a:xfrm>
            <a:off x="1979712" y="188640"/>
            <a:ext cx="1728192" cy="2664296"/>
            <a:chOff x="1979712" y="188640"/>
            <a:chExt cx="1728192" cy="2664296"/>
          </a:xfrm>
        </p:grpSpPr>
        <p:pic>
          <p:nvPicPr>
            <p:cNvPr id="34826" name="Picture 10" descr="http://www.ufo-info-contact.org/visual17/17-05-011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051720" y="188640"/>
              <a:ext cx="1584176" cy="2448272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2051720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Джордано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Бруно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6" name="Рамка 15"/>
            <p:cNvSpPr/>
            <p:nvPr/>
          </p:nvSpPr>
          <p:spPr>
            <a:xfrm>
              <a:off x="1979712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43"/>
          <p:cNvGrpSpPr/>
          <p:nvPr/>
        </p:nvGrpSpPr>
        <p:grpSpPr>
          <a:xfrm>
            <a:off x="7164288" y="188640"/>
            <a:ext cx="1728192" cy="2664296"/>
            <a:chOff x="7164288" y="188640"/>
            <a:chExt cx="1728192" cy="2664296"/>
          </a:xfrm>
        </p:grpSpPr>
        <p:pic>
          <p:nvPicPr>
            <p:cNvPr id="34830" name="Picture 14" descr="https://www.msxlabs.org/forum/attachments/63321-archimedes-arsimet-arsimet4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164288" y="260648"/>
              <a:ext cx="1656184" cy="2368097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7164288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Архимед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3" name="Рамка 22"/>
            <p:cNvSpPr/>
            <p:nvPr/>
          </p:nvSpPr>
          <p:spPr>
            <a:xfrm>
              <a:off x="7164288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44"/>
          <p:cNvGrpSpPr/>
          <p:nvPr/>
        </p:nvGrpSpPr>
        <p:grpSpPr>
          <a:xfrm>
            <a:off x="251520" y="4193704"/>
            <a:ext cx="1728192" cy="2664296"/>
            <a:chOff x="251520" y="4193704"/>
            <a:chExt cx="1728192" cy="2664296"/>
          </a:xfrm>
        </p:grpSpPr>
        <p:pic>
          <p:nvPicPr>
            <p:cNvPr id="34834" name="Picture 18" descr="https://www.konspekty.net/wp-content/uploads/2016/07/6o6no5nigm6-768x976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51520" y="4193704"/>
              <a:ext cx="1656184" cy="2520280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23528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9" name="Рамка 28"/>
            <p:cNvSpPr/>
            <p:nvPr/>
          </p:nvSpPr>
          <p:spPr>
            <a:xfrm>
              <a:off x="251520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42"/>
          <p:cNvGrpSpPr/>
          <p:nvPr/>
        </p:nvGrpSpPr>
        <p:grpSpPr>
          <a:xfrm>
            <a:off x="5436096" y="188640"/>
            <a:ext cx="1728192" cy="2664296"/>
            <a:chOff x="5436096" y="188640"/>
            <a:chExt cx="1728192" cy="2664296"/>
          </a:xfrm>
        </p:grpSpPr>
        <p:pic>
          <p:nvPicPr>
            <p:cNvPr id="34828" name="Picture 12" descr="https://nebo-nsk.ru/sites/default/files/2i_3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508104" y="260648"/>
              <a:ext cx="1512168" cy="2376264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5508104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Птоломей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5436096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46"/>
          <p:cNvGrpSpPr/>
          <p:nvPr/>
        </p:nvGrpSpPr>
        <p:grpSpPr>
          <a:xfrm>
            <a:off x="3707904" y="4193704"/>
            <a:ext cx="1728192" cy="2664296"/>
            <a:chOff x="3707904" y="4193704"/>
            <a:chExt cx="1728192" cy="2664296"/>
          </a:xfrm>
        </p:grpSpPr>
        <p:pic>
          <p:nvPicPr>
            <p:cNvPr id="34836" name="Picture 20" descr="http://denstoredanske.dk/@api/deki/files/14778/=33270830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707904" y="4193704"/>
              <a:ext cx="1664295" cy="2564904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37079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Иоганн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Кеплер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3707904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47"/>
          <p:cNvGrpSpPr/>
          <p:nvPr/>
        </p:nvGrpSpPr>
        <p:grpSpPr>
          <a:xfrm>
            <a:off x="5436096" y="4193704"/>
            <a:ext cx="1728192" cy="2664296"/>
            <a:chOff x="5436096" y="4193704"/>
            <a:chExt cx="1728192" cy="2664296"/>
          </a:xfrm>
        </p:grpSpPr>
        <p:pic>
          <p:nvPicPr>
            <p:cNvPr id="34838" name="Picture 22" descr="http://known-name.ru/img/person/240/img10712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508104" y="4193704"/>
              <a:ext cx="1584176" cy="2508278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5508104" y="6137920"/>
              <a:ext cx="1656184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Пьер-Симон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Лаплас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54360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48"/>
          <p:cNvGrpSpPr/>
          <p:nvPr/>
        </p:nvGrpSpPr>
        <p:grpSpPr>
          <a:xfrm>
            <a:off x="7164288" y="4193704"/>
            <a:ext cx="1728192" cy="2664296"/>
            <a:chOff x="7236296" y="4193704"/>
            <a:chExt cx="1728192" cy="2664296"/>
          </a:xfrm>
        </p:grpSpPr>
        <p:pic>
          <p:nvPicPr>
            <p:cNvPr id="34842" name="Picture 26" descr="http://www.astro-cabinet.ru/library/Ptolemey/Bron_3.files/image001.jpg"/>
            <p:cNvPicPr>
              <a:picLocks noChangeAspect="1" noChangeArrowheads="1"/>
            </p:cNvPicPr>
            <p:nvPr/>
          </p:nvPicPr>
          <p:blipFill>
            <a:blip r:embed="rId11" cstate="email"/>
            <a:srcRect l="6524" t="5074" r="4451" b="15461"/>
            <a:stretch>
              <a:fillRect/>
            </a:stretch>
          </p:blipFill>
          <p:spPr bwMode="auto">
            <a:xfrm>
              <a:off x="7308304" y="4308917"/>
              <a:ext cx="1512168" cy="2117035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73083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Гиппарх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9" name="Рамка 38"/>
            <p:cNvSpPr/>
            <p:nvPr/>
          </p:nvSpPr>
          <p:spPr>
            <a:xfrm>
              <a:off x="72362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51520" y="2924944"/>
            <a:ext cx="8640960" cy="1152128"/>
          </a:xfrm>
          <a:prstGeom prst="rect">
            <a:avLst/>
          </a:prstGeom>
          <a:solidFill>
            <a:schemeClr val="bg1"/>
          </a:solidFill>
          <a:ln w="1047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Comic Sans MS" pitchFamily="66" charset="0"/>
              </a:rPr>
              <a:t>Основатель </a:t>
            </a:r>
          </a:p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Comic Sans MS" pitchFamily="66" charset="0"/>
              </a:rPr>
              <a:t>гелиоцентрической системы мира.</a:t>
            </a:r>
            <a:endParaRPr lang="ru-RU" sz="28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grpSp>
        <p:nvGrpSpPr>
          <p:cNvPr id="20" name="Группа 45"/>
          <p:cNvGrpSpPr/>
          <p:nvPr/>
        </p:nvGrpSpPr>
        <p:grpSpPr>
          <a:xfrm>
            <a:off x="1979712" y="4193704"/>
            <a:ext cx="1728192" cy="2664296"/>
            <a:chOff x="1979712" y="4193704"/>
            <a:chExt cx="1728192" cy="2664296"/>
          </a:xfrm>
        </p:grpSpPr>
        <p:pic>
          <p:nvPicPr>
            <p:cNvPr id="34832" name="Picture 16" descr="https://batop.ru/sites/default/files/samye-vliyatelnye-astronomy8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051720" y="4265712"/>
              <a:ext cx="1584176" cy="2187672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2051720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Уильям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Гершель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9" name="Рамка 18"/>
            <p:cNvSpPr/>
            <p:nvPr/>
          </p:nvSpPr>
          <p:spPr>
            <a:xfrm>
              <a:off x="1979712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Группа 39"/>
          <p:cNvGrpSpPr/>
          <p:nvPr/>
        </p:nvGrpSpPr>
        <p:grpSpPr>
          <a:xfrm>
            <a:off x="251520" y="188640"/>
            <a:ext cx="1728192" cy="2664296"/>
            <a:chOff x="251520" y="188640"/>
            <a:chExt cx="1728192" cy="2664296"/>
          </a:xfrm>
        </p:grpSpPr>
        <p:pic>
          <p:nvPicPr>
            <p:cNvPr id="34818" name="Picture 2" descr="http://900igr.net/up/datai/158497/0054-030-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23528" y="260648"/>
              <a:ext cx="1584176" cy="259228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Н.Коперник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251520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51064E-7 L 0.37796 0.35662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Управляющая кнопка: назад 50">
            <a:hlinkClick r:id="rId3" action="ppaction://hlinksldjump" highlightClick="1"/>
          </p:cNvPr>
          <p:cNvSpPr/>
          <p:nvPr/>
        </p:nvSpPr>
        <p:spPr>
          <a:xfrm>
            <a:off x="8100392" y="642595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39"/>
          <p:cNvGrpSpPr/>
          <p:nvPr/>
        </p:nvGrpSpPr>
        <p:grpSpPr>
          <a:xfrm>
            <a:off x="251520" y="188640"/>
            <a:ext cx="1728192" cy="2664296"/>
            <a:chOff x="251520" y="188640"/>
            <a:chExt cx="1728192" cy="2664296"/>
          </a:xfrm>
        </p:grpSpPr>
        <p:pic>
          <p:nvPicPr>
            <p:cNvPr id="34818" name="Picture 2" descr="http://900igr.net/up/datai/158497/0054-030-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3528" y="260648"/>
              <a:ext cx="1584176" cy="259228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Н.Коперник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251520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Группа 41"/>
          <p:cNvGrpSpPr/>
          <p:nvPr/>
        </p:nvGrpSpPr>
        <p:grpSpPr>
          <a:xfrm>
            <a:off x="3707904" y="188640"/>
            <a:ext cx="1728193" cy="2664296"/>
            <a:chOff x="3707904" y="188640"/>
            <a:chExt cx="1728193" cy="2664296"/>
          </a:xfrm>
        </p:grpSpPr>
        <p:pic>
          <p:nvPicPr>
            <p:cNvPr id="34824" name="Picture 8" descr="http://iktphysics.ucoz.net/_ph/4/37900385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707904" y="260648"/>
              <a:ext cx="1632181" cy="2448272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3779913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Аристотель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3" name="Рамка 12"/>
            <p:cNvSpPr/>
            <p:nvPr/>
          </p:nvSpPr>
          <p:spPr>
            <a:xfrm>
              <a:off x="3707905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40"/>
          <p:cNvGrpSpPr/>
          <p:nvPr/>
        </p:nvGrpSpPr>
        <p:grpSpPr>
          <a:xfrm>
            <a:off x="1979712" y="188640"/>
            <a:ext cx="1728192" cy="2664296"/>
            <a:chOff x="1979712" y="188640"/>
            <a:chExt cx="1728192" cy="2664296"/>
          </a:xfrm>
        </p:grpSpPr>
        <p:pic>
          <p:nvPicPr>
            <p:cNvPr id="34826" name="Picture 10" descr="http://www.ufo-info-contact.org/visual17/17-05-011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051720" y="188640"/>
              <a:ext cx="1584176" cy="2448272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2051720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Джордано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Бруно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6" name="Рамка 15"/>
            <p:cNvSpPr/>
            <p:nvPr/>
          </p:nvSpPr>
          <p:spPr>
            <a:xfrm>
              <a:off x="1979712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43"/>
          <p:cNvGrpSpPr/>
          <p:nvPr/>
        </p:nvGrpSpPr>
        <p:grpSpPr>
          <a:xfrm>
            <a:off x="7164288" y="188640"/>
            <a:ext cx="1728192" cy="2664296"/>
            <a:chOff x="7164288" y="188640"/>
            <a:chExt cx="1728192" cy="2664296"/>
          </a:xfrm>
        </p:grpSpPr>
        <p:pic>
          <p:nvPicPr>
            <p:cNvPr id="34830" name="Picture 14" descr="https://www.msxlabs.org/forum/attachments/63321-archimedes-arsimet-arsimet4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164288" y="260648"/>
              <a:ext cx="1656184" cy="2368097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7164288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Архимед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3" name="Рамка 22"/>
            <p:cNvSpPr/>
            <p:nvPr/>
          </p:nvSpPr>
          <p:spPr>
            <a:xfrm>
              <a:off x="7164288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44"/>
          <p:cNvGrpSpPr/>
          <p:nvPr/>
        </p:nvGrpSpPr>
        <p:grpSpPr>
          <a:xfrm>
            <a:off x="251520" y="4193704"/>
            <a:ext cx="1728192" cy="2664296"/>
            <a:chOff x="251520" y="4193704"/>
            <a:chExt cx="1728192" cy="2664296"/>
          </a:xfrm>
        </p:grpSpPr>
        <p:pic>
          <p:nvPicPr>
            <p:cNvPr id="34834" name="Picture 18" descr="https://www.konspekty.net/wp-content/uploads/2016/07/6o6no5nigm6-768x976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51520" y="4193704"/>
              <a:ext cx="1656184" cy="2520280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23528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9" name="Рамка 28"/>
            <p:cNvSpPr/>
            <p:nvPr/>
          </p:nvSpPr>
          <p:spPr>
            <a:xfrm>
              <a:off x="251520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42"/>
          <p:cNvGrpSpPr/>
          <p:nvPr/>
        </p:nvGrpSpPr>
        <p:grpSpPr>
          <a:xfrm>
            <a:off x="5436096" y="188640"/>
            <a:ext cx="1728192" cy="2664296"/>
            <a:chOff x="5436096" y="188640"/>
            <a:chExt cx="1728192" cy="2664296"/>
          </a:xfrm>
        </p:grpSpPr>
        <p:pic>
          <p:nvPicPr>
            <p:cNvPr id="34828" name="Picture 12" descr="https://nebo-nsk.ru/sites/default/files/2i_3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508104" y="260648"/>
              <a:ext cx="1512168" cy="2376264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5508104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Птоломей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5436096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46"/>
          <p:cNvGrpSpPr/>
          <p:nvPr/>
        </p:nvGrpSpPr>
        <p:grpSpPr>
          <a:xfrm>
            <a:off x="3707904" y="4193704"/>
            <a:ext cx="1728192" cy="2664296"/>
            <a:chOff x="3707904" y="4193704"/>
            <a:chExt cx="1728192" cy="2664296"/>
          </a:xfrm>
        </p:grpSpPr>
        <p:pic>
          <p:nvPicPr>
            <p:cNvPr id="34836" name="Picture 20" descr="http://denstoredanske.dk/@api/deki/files/14778/=33270830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707904" y="4193704"/>
              <a:ext cx="1664295" cy="2564904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37079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Иоганн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Кеплер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3707904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48"/>
          <p:cNvGrpSpPr/>
          <p:nvPr/>
        </p:nvGrpSpPr>
        <p:grpSpPr>
          <a:xfrm>
            <a:off x="7164288" y="4193704"/>
            <a:ext cx="1728192" cy="2664296"/>
            <a:chOff x="7236296" y="4193704"/>
            <a:chExt cx="1728192" cy="2664296"/>
          </a:xfrm>
        </p:grpSpPr>
        <p:pic>
          <p:nvPicPr>
            <p:cNvPr id="34842" name="Picture 26" descr="http://www.astro-cabinet.ru/library/Ptolemey/Bron_3.files/image001.jpg"/>
            <p:cNvPicPr>
              <a:picLocks noChangeAspect="1" noChangeArrowheads="1"/>
            </p:cNvPicPr>
            <p:nvPr/>
          </p:nvPicPr>
          <p:blipFill>
            <a:blip r:embed="rId11" cstate="email"/>
            <a:srcRect l="6524" t="5074" r="4451" b="15461"/>
            <a:stretch>
              <a:fillRect/>
            </a:stretch>
          </p:blipFill>
          <p:spPr bwMode="auto">
            <a:xfrm>
              <a:off x="7308304" y="4308917"/>
              <a:ext cx="1512168" cy="2117035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73083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Гиппарх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9" name="Рамка 38"/>
            <p:cNvSpPr/>
            <p:nvPr/>
          </p:nvSpPr>
          <p:spPr>
            <a:xfrm>
              <a:off x="72362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51520" y="2924944"/>
            <a:ext cx="8640960" cy="1152128"/>
          </a:xfrm>
          <a:prstGeom prst="rect">
            <a:avLst/>
          </a:prstGeom>
          <a:solidFill>
            <a:schemeClr val="bg1"/>
          </a:solidFill>
          <a:ln w="1047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Он установил теорию Большого Взрыва, предположив, что Солнечная система </a:t>
            </a:r>
          </a:p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возникла как большая газовая субстанция. </a:t>
            </a:r>
            <a:endParaRPr lang="ru-RU" sz="24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grpSp>
        <p:nvGrpSpPr>
          <p:cNvPr id="17" name="Группа 45"/>
          <p:cNvGrpSpPr/>
          <p:nvPr/>
        </p:nvGrpSpPr>
        <p:grpSpPr>
          <a:xfrm>
            <a:off x="1979712" y="4193704"/>
            <a:ext cx="1728192" cy="2664296"/>
            <a:chOff x="1979712" y="4193704"/>
            <a:chExt cx="1728192" cy="2664296"/>
          </a:xfrm>
        </p:grpSpPr>
        <p:pic>
          <p:nvPicPr>
            <p:cNvPr id="34832" name="Picture 16" descr="https://batop.ru/sites/default/files/samye-vliyatelnye-astronomy8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051720" y="4265712"/>
              <a:ext cx="1584176" cy="2187672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2051720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Уильям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Гершель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9" name="Рамка 18"/>
            <p:cNvSpPr/>
            <p:nvPr/>
          </p:nvSpPr>
          <p:spPr>
            <a:xfrm>
              <a:off x="1979712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47"/>
          <p:cNvGrpSpPr/>
          <p:nvPr/>
        </p:nvGrpSpPr>
        <p:grpSpPr>
          <a:xfrm>
            <a:off x="5436096" y="4193704"/>
            <a:ext cx="1728192" cy="2664296"/>
            <a:chOff x="5436096" y="4193704"/>
            <a:chExt cx="1728192" cy="2664296"/>
          </a:xfrm>
        </p:grpSpPr>
        <p:pic>
          <p:nvPicPr>
            <p:cNvPr id="34838" name="Picture 22" descr="http://known-name.ru/img/person/240/img10712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5508104" y="4193704"/>
              <a:ext cx="1584176" cy="2508278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5508104" y="6137920"/>
              <a:ext cx="1656184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Пьер-Симон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Лаплас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54360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62812E-6 L -0.18889 -0.221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Управляющая кнопка: назад 50">
            <a:hlinkClick r:id="rId3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251520" y="188640"/>
            <a:ext cx="1728192" cy="2664296"/>
            <a:chOff x="251520" y="188640"/>
            <a:chExt cx="1728192" cy="2664296"/>
          </a:xfrm>
        </p:grpSpPr>
        <p:pic>
          <p:nvPicPr>
            <p:cNvPr id="34818" name="Picture 2" descr="http://900igr.net/up/datai/158497/0054-030-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3528" y="260648"/>
              <a:ext cx="1584176" cy="259228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Н.Коперник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251520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41"/>
          <p:cNvGrpSpPr/>
          <p:nvPr/>
        </p:nvGrpSpPr>
        <p:grpSpPr>
          <a:xfrm>
            <a:off x="3707904" y="188640"/>
            <a:ext cx="1728193" cy="2664296"/>
            <a:chOff x="3707904" y="188640"/>
            <a:chExt cx="1728193" cy="2664296"/>
          </a:xfrm>
        </p:grpSpPr>
        <p:pic>
          <p:nvPicPr>
            <p:cNvPr id="34824" name="Picture 8" descr="http://iktphysics.ucoz.net/_ph/4/37900385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707904" y="260648"/>
              <a:ext cx="1632181" cy="2448272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3779913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Аристотель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3" name="Рамка 12"/>
            <p:cNvSpPr/>
            <p:nvPr/>
          </p:nvSpPr>
          <p:spPr>
            <a:xfrm>
              <a:off x="3707905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40"/>
          <p:cNvGrpSpPr/>
          <p:nvPr/>
        </p:nvGrpSpPr>
        <p:grpSpPr>
          <a:xfrm>
            <a:off x="1979712" y="188640"/>
            <a:ext cx="1728192" cy="2664296"/>
            <a:chOff x="1979712" y="188640"/>
            <a:chExt cx="1728192" cy="2664296"/>
          </a:xfrm>
        </p:grpSpPr>
        <p:pic>
          <p:nvPicPr>
            <p:cNvPr id="34826" name="Picture 10" descr="http://www.ufo-info-contact.org/visual17/17-05-011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051720" y="188640"/>
              <a:ext cx="1584176" cy="2448272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2051720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Джордано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Бруно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6" name="Рамка 15"/>
            <p:cNvSpPr/>
            <p:nvPr/>
          </p:nvSpPr>
          <p:spPr>
            <a:xfrm>
              <a:off x="1979712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43"/>
          <p:cNvGrpSpPr/>
          <p:nvPr/>
        </p:nvGrpSpPr>
        <p:grpSpPr>
          <a:xfrm>
            <a:off x="7164288" y="188640"/>
            <a:ext cx="1728192" cy="2664296"/>
            <a:chOff x="7164288" y="188640"/>
            <a:chExt cx="1728192" cy="2664296"/>
          </a:xfrm>
        </p:grpSpPr>
        <p:pic>
          <p:nvPicPr>
            <p:cNvPr id="34830" name="Picture 14" descr="https://www.msxlabs.org/forum/attachments/63321-archimedes-arsimet-arsimet4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164288" y="260648"/>
              <a:ext cx="1656184" cy="2368097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7164288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Архимед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3" name="Рамка 22"/>
            <p:cNvSpPr/>
            <p:nvPr/>
          </p:nvSpPr>
          <p:spPr>
            <a:xfrm>
              <a:off x="7164288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44"/>
          <p:cNvGrpSpPr/>
          <p:nvPr/>
        </p:nvGrpSpPr>
        <p:grpSpPr>
          <a:xfrm>
            <a:off x="251520" y="4193704"/>
            <a:ext cx="1728192" cy="2664296"/>
            <a:chOff x="251520" y="4193704"/>
            <a:chExt cx="1728192" cy="2664296"/>
          </a:xfrm>
        </p:grpSpPr>
        <p:pic>
          <p:nvPicPr>
            <p:cNvPr id="34834" name="Picture 18" descr="https://www.konspekty.net/wp-content/uploads/2016/07/6o6no5nigm6-768x976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51520" y="4193704"/>
              <a:ext cx="1656184" cy="2520280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23528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9" name="Рамка 28"/>
            <p:cNvSpPr/>
            <p:nvPr/>
          </p:nvSpPr>
          <p:spPr>
            <a:xfrm>
              <a:off x="251520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42"/>
          <p:cNvGrpSpPr/>
          <p:nvPr/>
        </p:nvGrpSpPr>
        <p:grpSpPr>
          <a:xfrm>
            <a:off x="5436096" y="188640"/>
            <a:ext cx="1728192" cy="2664296"/>
            <a:chOff x="5436096" y="188640"/>
            <a:chExt cx="1728192" cy="2664296"/>
          </a:xfrm>
        </p:grpSpPr>
        <p:pic>
          <p:nvPicPr>
            <p:cNvPr id="34828" name="Picture 12" descr="https://nebo-nsk.ru/sites/default/files/2i_3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508104" y="260648"/>
              <a:ext cx="1512168" cy="2376264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5508104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Птоломей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5436096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48"/>
          <p:cNvGrpSpPr/>
          <p:nvPr/>
        </p:nvGrpSpPr>
        <p:grpSpPr>
          <a:xfrm>
            <a:off x="7164288" y="4193704"/>
            <a:ext cx="1728192" cy="2664296"/>
            <a:chOff x="7236296" y="4193704"/>
            <a:chExt cx="1728192" cy="2664296"/>
          </a:xfrm>
        </p:grpSpPr>
        <p:pic>
          <p:nvPicPr>
            <p:cNvPr id="34842" name="Picture 26" descr="http://www.astro-cabinet.ru/library/Ptolemey/Bron_3.files/image001.jpg"/>
            <p:cNvPicPr>
              <a:picLocks noChangeAspect="1" noChangeArrowheads="1"/>
            </p:cNvPicPr>
            <p:nvPr/>
          </p:nvPicPr>
          <p:blipFill>
            <a:blip r:embed="rId10" cstate="email"/>
            <a:srcRect l="6524" t="5074" r="4451" b="15461"/>
            <a:stretch>
              <a:fillRect/>
            </a:stretch>
          </p:blipFill>
          <p:spPr bwMode="auto">
            <a:xfrm>
              <a:off x="7308304" y="4308917"/>
              <a:ext cx="1584176" cy="2117035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73083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Гиппарх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9" name="Рамка 38"/>
            <p:cNvSpPr/>
            <p:nvPr/>
          </p:nvSpPr>
          <p:spPr>
            <a:xfrm>
              <a:off x="72362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51520" y="2924944"/>
            <a:ext cx="8640960" cy="1152128"/>
          </a:xfrm>
          <a:prstGeom prst="rect">
            <a:avLst/>
          </a:prstGeom>
          <a:solidFill>
            <a:schemeClr val="bg1"/>
          </a:solidFill>
          <a:ln w="1047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Он по-новому объяснил движение планет и был первым, кто показал, что зрение является </a:t>
            </a:r>
          </a:p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процессом преломления света. </a:t>
            </a:r>
            <a:endParaRPr lang="ru-RU" sz="24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grpSp>
        <p:nvGrpSpPr>
          <p:cNvPr id="17" name="Группа 45"/>
          <p:cNvGrpSpPr/>
          <p:nvPr/>
        </p:nvGrpSpPr>
        <p:grpSpPr>
          <a:xfrm>
            <a:off x="1979712" y="4193704"/>
            <a:ext cx="1728192" cy="2664296"/>
            <a:chOff x="1979712" y="4193704"/>
            <a:chExt cx="1728192" cy="2664296"/>
          </a:xfrm>
        </p:grpSpPr>
        <p:pic>
          <p:nvPicPr>
            <p:cNvPr id="34832" name="Picture 16" descr="https://batop.ru/sites/default/files/samye-vliyatelnye-astronomy8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051720" y="4265712"/>
              <a:ext cx="1584176" cy="2187672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2051720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Уильям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Гершель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9" name="Рамка 18"/>
            <p:cNvSpPr/>
            <p:nvPr/>
          </p:nvSpPr>
          <p:spPr>
            <a:xfrm>
              <a:off x="1979712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47"/>
          <p:cNvGrpSpPr/>
          <p:nvPr/>
        </p:nvGrpSpPr>
        <p:grpSpPr>
          <a:xfrm>
            <a:off x="5436096" y="4193704"/>
            <a:ext cx="1728192" cy="2664296"/>
            <a:chOff x="5436096" y="4193704"/>
            <a:chExt cx="1728192" cy="2664296"/>
          </a:xfrm>
        </p:grpSpPr>
        <p:pic>
          <p:nvPicPr>
            <p:cNvPr id="34838" name="Picture 22" descr="http://known-name.ru/img/person/240/img10712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5508104" y="4193704"/>
              <a:ext cx="1584176" cy="2508278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5508104" y="6137920"/>
              <a:ext cx="1656184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Пьер-Симон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Лаплас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54360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46"/>
          <p:cNvGrpSpPr/>
          <p:nvPr/>
        </p:nvGrpSpPr>
        <p:grpSpPr>
          <a:xfrm>
            <a:off x="3707904" y="4193704"/>
            <a:ext cx="1728192" cy="2664296"/>
            <a:chOff x="3707904" y="4193704"/>
            <a:chExt cx="1728192" cy="2664296"/>
          </a:xfrm>
        </p:grpSpPr>
        <p:pic>
          <p:nvPicPr>
            <p:cNvPr id="34836" name="Picture 20" descr="http://denstoredanske.dk/@api/deki/files/14778/=33270830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707904" y="4193704"/>
              <a:ext cx="1664295" cy="2564904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37079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Иоганн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Кеплер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3707904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93802E-7 L 0 -0.20976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9"/>
          <p:cNvGrpSpPr/>
          <p:nvPr/>
        </p:nvGrpSpPr>
        <p:grpSpPr>
          <a:xfrm>
            <a:off x="251520" y="188640"/>
            <a:ext cx="1728192" cy="2664296"/>
            <a:chOff x="251520" y="188640"/>
            <a:chExt cx="1728192" cy="2664296"/>
          </a:xfrm>
        </p:grpSpPr>
        <p:pic>
          <p:nvPicPr>
            <p:cNvPr id="34818" name="Picture 2" descr="http://900igr.net/up/datai/158497/0054-030-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3528" y="260648"/>
              <a:ext cx="1584176" cy="259228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Н.Коперник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251520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41"/>
          <p:cNvGrpSpPr/>
          <p:nvPr/>
        </p:nvGrpSpPr>
        <p:grpSpPr>
          <a:xfrm>
            <a:off x="3707904" y="188640"/>
            <a:ext cx="1728193" cy="2664296"/>
            <a:chOff x="3707904" y="188640"/>
            <a:chExt cx="1728193" cy="2664296"/>
          </a:xfrm>
        </p:grpSpPr>
        <p:pic>
          <p:nvPicPr>
            <p:cNvPr id="34824" name="Picture 8" descr="http://iktphysics.ucoz.net/_ph/4/37900385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07904" y="260648"/>
              <a:ext cx="1632181" cy="2448272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3779913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Аристотель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3" name="Рамка 12"/>
            <p:cNvSpPr/>
            <p:nvPr/>
          </p:nvSpPr>
          <p:spPr>
            <a:xfrm>
              <a:off x="3707905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40"/>
          <p:cNvGrpSpPr/>
          <p:nvPr/>
        </p:nvGrpSpPr>
        <p:grpSpPr>
          <a:xfrm>
            <a:off x="1979712" y="188640"/>
            <a:ext cx="1728192" cy="2664296"/>
            <a:chOff x="1979712" y="188640"/>
            <a:chExt cx="1728192" cy="2664296"/>
          </a:xfrm>
        </p:grpSpPr>
        <p:pic>
          <p:nvPicPr>
            <p:cNvPr id="34826" name="Picture 10" descr="http://www.ufo-info-contact.org/visual17/17-05-011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051720" y="188640"/>
              <a:ext cx="1584176" cy="2448272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2051720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Джордано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Бруно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6" name="Рамка 15"/>
            <p:cNvSpPr/>
            <p:nvPr/>
          </p:nvSpPr>
          <p:spPr>
            <a:xfrm>
              <a:off x="1979712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43"/>
          <p:cNvGrpSpPr/>
          <p:nvPr/>
        </p:nvGrpSpPr>
        <p:grpSpPr>
          <a:xfrm>
            <a:off x="7164288" y="188640"/>
            <a:ext cx="1728192" cy="2664296"/>
            <a:chOff x="7164288" y="188640"/>
            <a:chExt cx="1728192" cy="2664296"/>
          </a:xfrm>
        </p:grpSpPr>
        <p:pic>
          <p:nvPicPr>
            <p:cNvPr id="34830" name="Picture 14" descr="https://www.msxlabs.org/forum/attachments/63321-archimedes-arsimet-arsimet4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164288" y="260648"/>
              <a:ext cx="1656184" cy="2368097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7164288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Архимед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3" name="Рамка 22"/>
            <p:cNvSpPr/>
            <p:nvPr/>
          </p:nvSpPr>
          <p:spPr>
            <a:xfrm>
              <a:off x="7164288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42"/>
          <p:cNvGrpSpPr/>
          <p:nvPr/>
        </p:nvGrpSpPr>
        <p:grpSpPr>
          <a:xfrm>
            <a:off x="5436096" y="188640"/>
            <a:ext cx="1728192" cy="2664296"/>
            <a:chOff x="5436096" y="188640"/>
            <a:chExt cx="1728192" cy="2664296"/>
          </a:xfrm>
        </p:grpSpPr>
        <p:pic>
          <p:nvPicPr>
            <p:cNvPr id="34828" name="Picture 12" descr="https://nebo-nsk.ru/sites/default/files/2i_3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508104" y="260648"/>
              <a:ext cx="1512168" cy="2376264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5508104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Птоломей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5436096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45"/>
          <p:cNvGrpSpPr/>
          <p:nvPr/>
        </p:nvGrpSpPr>
        <p:grpSpPr>
          <a:xfrm>
            <a:off x="1979712" y="4193704"/>
            <a:ext cx="1728192" cy="2664296"/>
            <a:chOff x="1979712" y="4193704"/>
            <a:chExt cx="1728192" cy="2664296"/>
          </a:xfrm>
        </p:grpSpPr>
        <p:pic>
          <p:nvPicPr>
            <p:cNvPr id="34832" name="Picture 16" descr="https://batop.ru/sites/default/files/samye-vliyatelnye-astronomy8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051720" y="4265712"/>
              <a:ext cx="1584176" cy="2187672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2051720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Уильям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Гершель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9" name="Рамка 18"/>
            <p:cNvSpPr/>
            <p:nvPr/>
          </p:nvSpPr>
          <p:spPr>
            <a:xfrm>
              <a:off x="1979712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47"/>
          <p:cNvGrpSpPr/>
          <p:nvPr/>
        </p:nvGrpSpPr>
        <p:grpSpPr>
          <a:xfrm>
            <a:off x="5436096" y="4193704"/>
            <a:ext cx="1728192" cy="2664296"/>
            <a:chOff x="5436096" y="4193704"/>
            <a:chExt cx="1728192" cy="2664296"/>
          </a:xfrm>
        </p:grpSpPr>
        <p:pic>
          <p:nvPicPr>
            <p:cNvPr id="34838" name="Picture 22" descr="http://known-name.ru/img/person/240/img10712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508104" y="4193704"/>
              <a:ext cx="1584176" cy="2508278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5508104" y="6137920"/>
              <a:ext cx="1656184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Пьер-Симон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Лаплас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54360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46"/>
          <p:cNvGrpSpPr/>
          <p:nvPr/>
        </p:nvGrpSpPr>
        <p:grpSpPr>
          <a:xfrm>
            <a:off x="3707904" y="4193704"/>
            <a:ext cx="1728192" cy="2664296"/>
            <a:chOff x="3707904" y="4193704"/>
            <a:chExt cx="1728192" cy="2664296"/>
          </a:xfrm>
        </p:grpSpPr>
        <p:pic>
          <p:nvPicPr>
            <p:cNvPr id="34836" name="Picture 20" descr="http://denstoredanske.dk/@api/deki/files/14778/=33270830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707904" y="4193704"/>
              <a:ext cx="1664295" cy="2564904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37079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Иоганн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Кеплер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3707904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44"/>
          <p:cNvGrpSpPr/>
          <p:nvPr/>
        </p:nvGrpSpPr>
        <p:grpSpPr>
          <a:xfrm>
            <a:off x="251520" y="4193704"/>
            <a:ext cx="1728192" cy="2664296"/>
            <a:chOff x="251520" y="4193704"/>
            <a:chExt cx="1728192" cy="2664296"/>
          </a:xfrm>
        </p:grpSpPr>
        <p:pic>
          <p:nvPicPr>
            <p:cNvPr id="34834" name="Picture 18" descr="https://www.konspekty.net/wp-content/uploads/2016/07/6o6no5nigm6-768x976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51520" y="4193704"/>
              <a:ext cx="1656184" cy="2520280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23528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9" name="Рамка 28"/>
            <p:cNvSpPr/>
            <p:nvPr/>
          </p:nvSpPr>
          <p:spPr>
            <a:xfrm>
              <a:off x="251520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51520" y="2924944"/>
            <a:ext cx="8640960" cy="1152128"/>
          </a:xfrm>
          <a:prstGeom prst="rect">
            <a:avLst/>
          </a:prstGeom>
          <a:solidFill>
            <a:schemeClr val="bg1"/>
          </a:solidFill>
          <a:ln w="1047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Ему принадлежат самые старые из сохранившихся моделей движения Солнца и Луны. С их помощью </a:t>
            </a:r>
          </a:p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он вычислял приближение солнечных затмений. </a:t>
            </a:r>
            <a:endParaRPr lang="ru-RU" sz="24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45" name="Управляющая кнопка: назад 44">
            <a:hlinkClick r:id="rId12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48"/>
          <p:cNvGrpSpPr/>
          <p:nvPr/>
        </p:nvGrpSpPr>
        <p:grpSpPr>
          <a:xfrm>
            <a:off x="7164288" y="4193704"/>
            <a:ext cx="1728192" cy="2664296"/>
            <a:chOff x="7236296" y="4193704"/>
            <a:chExt cx="1728192" cy="2664296"/>
          </a:xfrm>
        </p:grpSpPr>
        <p:pic>
          <p:nvPicPr>
            <p:cNvPr id="34842" name="Picture 26" descr="http://www.astro-cabinet.ru/library/Ptolemey/Bron_3.files/image001.jpg"/>
            <p:cNvPicPr>
              <a:picLocks noChangeAspect="1" noChangeArrowheads="1"/>
            </p:cNvPicPr>
            <p:nvPr/>
          </p:nvPicPr>
          <p:blipFill>
            <a:blip r:embed="rId13" cstate="email"/>
            <a:srcRect l="6524" t="5074" r="4451" b="15461"/>
            <a:stretch>
              <a:fillRect/>
            </a:stretch>
          </p:blipFill>
          <p:spPr bwMode="auto">
            <a:xfrm>
              <a:off x="7308304" y="4308917"/>
              <a:ext cx="1584176" cy="2117035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73083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Гиппарх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9" name="Рамка 38"/>
            <p:cNvSpPr/>
            <p:nvPr/>
          </p:nvSpPr>
          <p:spPr>
            <a:xfrm>
              <a:off x="72362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93802E-7 L -0.39375 -0.2308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9"/>
          <p:cNvGrpSpPr/>
          <p:nvPr/>
        </p:nvGrpSpPr>
        <p:grpSpPr>
          <a:xfrm>
            <a:off x="251520" y="188640"/>
            <a:ext cx="1728192" cy="2664296"/>
            <a:chOff x="251520" y="188640"/>
            <a:chExt cx="1728192" cy="2664296"/>
          </a:xfrm>
        </p:grpSpPr>
        <p:pic>
          <p:nvPicPr>
            <p:cNvPr id="34818" name="Picture 2" descr="http://900igr.net/up/datai/158497/0054-030-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3528" y="260648"/>
              <a:ext cx="1584176" cy="259228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Н.Коперник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251520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41"/>
          <p:cNvGrpSpPr/>
          <p:nvPr/>
        </p:nvGrpSpPr>
        <p:grpSpPr>
          <a:xfrm>
            <a:off x="3707904" y="188640"/>
            <a:ext cx="1728193" cy="2664296"/>
            <a:chOff x="3707904" y="188640"/>
            <a:chExt cx="1728193" cy="2664296"/>
          </a:xfrm>
        </p:grpSpPr>
        <p:pic>
          <p:nvPicPr>
            <p:cNvPr id="34824" name="Picture 8" descr="http://iktphysics.ucoz.net/_ph/4/37900385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07904" y="260648"/>
              <a:ext cx="1632181" cy="2448272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3779913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Аристотель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3" name="Рамка 12"/>
            <p:cNvSpPr/>
            <p:nvPr/>
          </p:nvSpPr>
          <p:spPr>
            <a:xfrm>
              <a:off x="3707905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40"/>
          <p:cNvGrpSpPr/>
          <p:nvPr/>
        </p:nvGrpSpPr>
        <p:grpSpPr>
          <a:xfrm>
            <a:off x="1979712" y="188640"/>
            <a:ext cx="1728192" cy="2664296"/>
            <a:chOff x="1979712" y="188640"/>
            <a:chExt cx="1728192" cy="2664296"/>
          </a:xfrm>
        </p:grpSpPr>
        <p:pic>
          <p:nvPicPr>
            <p:cNvPr id="34826" name="Picture 10" descr="http://www.ufo-info-contact.org/visual17/17-05-011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051720" y="188640"/>
              <a:ext cx="1584176" cy="2448272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2051720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Джордано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Бруно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6" name="Рамка 15"/>
            <p:cNvSpPr/>
            <p:nvPr/>
          </p:nvSpPr>
          <p:spPr>
            <a:xfrm>
              <a:off x="1979712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43"/>
          <p:cNvGrpSpPr/>
          <p:nvPr/>
        </p:nvGrpSpPr>
        <p:grpSpPr>
          <a:xfrm>
            <a:off x="7164288" y="188640"/>
            <a:ext cx="1728192" cy="2664296"/>
            <a:chOff x="7164288" y="188640"/>
            <a:chExt cx="1728192" cy="2664296"/>
          </a:xfrm>
        </p:grpSpPr>
        <p:pic>
          <p:nvPicPr>
            <p:cNvPr id="34830" name="Picture 14" descr="https://www.msxlabs.org/forum/attachments/63321-archimedes-arsimet-arsimet4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164288" y="260648"/>
              <a:ext cx="1656184" cy="2368097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7164288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Архимед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3" name="Рамка 22"/>
            <p:cNvSpPr/>
            <p:nvPr/>
          </p:nvSpPr>
          <p:spPr>
            <a:xfrm>
              <a:off x="7164288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42"/>
          <p:cNvGrpSpPr/>
          <p:nvPr/>
        </p:nvGrpSpPr>
        <p:grpSpPr>
          <a:xfrm>
            <a:off x="5436096" y="188640"/>
            <a:ext cx="1728192" cy="2664296"/>
            <a:chOff x="5436096" y="188640"/>
            <a:chExt cx="1728192" cy="2664296"/>
          </a:xfrm>
        </p:grpSpPr>
        <p:pic>
          <p:nvPicPr>
            <p:cNvPr id="34828" name="Picture 12" descr="https://nebo-nsk.ru/sites/default/files/2i_3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508104" y="260648"/>
              <a:ext cx="1512168" cy="2376264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5508104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Птоломей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5436096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45"/>
          <p:cNvGrpSpPr/>
          <p:nvPr/>
        </p:nvGrpSpPr>
        <p:grpSpPr>
          <a:xfrm>
            <a:off x="1979712" y="4193704"/>
            <a:ext cx="1728192" cy="2664296"/>
            <a:chOff x="1979712" y="4193704"/>
            <a:chExt cx="1728192" cy="2664296"/>
          </a:xfrm>
        </p:grpSpPr>
        <p:pic>
          <p:nvPicPr>
            <p:cNvPr id="34832" name="Picture 16" descr="https://batop.ru/sites/default/files/samye-vliyatelnye-astronomy8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051720" y="4265712"/>
              <a:ext cx="1584176" cy="2187672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2051720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Уильям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Гершель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9" name="Рамка 18"/>
            <p:cNvSpPr/>
            <p:nvPr/>
          </p:nvSpPr>
          <p:spPr>
            <a:xfrm>
              <a:off x="1979712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47"/>
          <p:cNvGrpSpPr/>
          <p:nvPr/>
        </p:nvGrpSpPr>
        <p:grpSpPr>
          <a:xfrm>
            <a:off x="5436096" y="4193704"/>
            <a:ext cx="1728192" cy="2664296"/>
            <a:chOff x="5436096" y="4193704"/>
            <a:chExt cx="1728192" cy="2664296"/>
          </a:xfrm>
        </p:grpSpPr>
        <p:pic>
          <p:nvPicPr>
            <p:cNvPr id="34838" name="Picture 22" descr="http://known-name.ru/img/person/240/img10712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508104" y="4193704"/>
              <a:ext cx="1584176" cy="2508278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5508104" y="6137920"/>
              <a:ext cx="1656184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Пьер-Симон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Лаплас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54360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46"/>
          <p:cNvGrpSpPr/>
          <p:nvPr/>
        </p:nvGrpSpPr>
        <p:grpSpPr>
          <a:xfrm>
            <a:off x="3707904" y="4193704"/>
            <a:ext cx="1728192" cy="2664296"/>
            <a:chOff x="3707904" y="4193704"/>
            <a:chExt cx="1728192" cy="2664296"/>
          </a:xfrm>
        </p:grpSpPr>
        <p:pic>
          <p:nvPicPr>
            <p:cNvPr id="34836" name="Picture 20" descr="http://denstoredanske.dk/@api/deki/files/14778/=33270830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707904" y="4193704"/>
              <a:ext cx="1664295" cy="2564904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37079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Иоганн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Кеплер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3707904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51520" y="2924944"/>
            <a:ext cx="8640960" cy="1152128"/>
          </a:xfrm>
          <a:prstGeom prst="rect">
            <a:avLst/>
          </a:prstGeom>
          <a:solidFill>
            <a:schemeClr val="bg1"/>
          </a:solidFill>
          <a:ln w="1047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Он героически защищал гелиоцентризм до римской инквизиции – позицию, от которой он был вынужден отречься, чтобы сохранить жизнь.</a:t>
            </a:r>
            <a:endParaRPr lang="ru-RU" sz="24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" name="Управляющая кнопка: назад 50">
            <a:hlinkClick r:id="rId11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48"/>
          <p:cNvGrpSpPr/>
          <p:nvPr/>
        </p:nvGrpSpPr>
        <p:grpSpPr>
          <a:xfrm>
            <a:off x="7164288" y="4193704"/>
            <a:ext cx="1728192" cy="2664296"/>
            <a:chOff x="7236296" y="4193704"/>
            <a:chExt cx="1728192" cy="2664296"/>
          </a:xfrm>
        </p:grpSpPr>
        <p:pic>
          <p:nvPicPr>
            <p:cNvPr id="34842" name="Picture 26" descr="http://www.astro-cabinet.ru/library/Ptolemey/Bron_3.files/image001.jpg"/>
            <p:cNvPicPr>
              <a:picLocks noChangeAspect="1" noChangeArrowheads="1"/>
            </p:cNvPicPr>
            <p:nvPr/>
          </p:nvPicPr>
          <p:blipFill>
            <a:blip r:embed="rId12" cstate="email"/>
            <a:srcRect l="6524" t="5074" r="4451" b="15461"/>
            <a:stretch>
              <a:fillRect/>
            </a:stretch>
          </p:blipFill>
          <p:spPr bwMode="auto">
            <a:xfrm>
              <a:off x="7308304" y="4308917"/>
              <a:ext cx="1584176" cy="2117035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73083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Гиппарх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9" name="Рамка 38"/>
            <p:cNvSpPr/>
            <p:nvPr/>
          </p:nvSpPr>
          <p:spPr>
            <a:xfrm>
              <a:off x="72362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44"/>
          <p:cNvGrpSpPr/>
          <p:nvPr/>
        </p:nvGrpSpPr>
        <p:grpSpPr>
          <a:xfrm>
            <a:off x="251520" y="4193704"/>
            <a:ext cx="1728192" cy="2664296"/>
            <a:chOff x="251520" y="4193704"/>
            <a:chExt cx="1728192" cy="2664296"/>
          </a:xfrm>
        </p:grpSpPr>
        <p:pic>
          <p:nvPicPr>
            <p:cNvPr id="34834" name="Picture 18" descr="https://www.konspekty.net/wp-content/uploads/2016/07/6o6no5nigm6-768x976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251520" y="4193704"/>
              <a:ext cx="1656184" cy="2520280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23528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9" name="Рамка 28"/>
            <p:cNvSpPr/>
            <p:nvPr/>
          </p:nvSpPr>
          <p:spPr>
            <a:xfrm>
              <a:off x="251520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93802E-7 L 0.37796 -0.2308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9"/>
          <p:cNvGrpSpPr/>
          <p:nvPr/>
        </p:nvGrpSpPr>
        <p:grpSpPr>
          <a:xfrm>
            <a:off x="251520" y="188640"/>
            <a:ext cx="1728192" cy="2664296"/>
            <a:chOff x="251520" y="188640"/>
            <a:chExt cx="1728192" cy="2664296"/>
          </a:xfrm>
        </p:grpSpPr>
        <p:pic>
          <p:nvPicPr>
            <p:cNvPr id="34818" name="Picture 2" descr="http://900igr.net/up/datai/158497/0054-030-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3528" y="260648"/>
              <a:ext cx="1584176" cy="259228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Н.Коперник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251520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41"/>
          <p:cNvGrpSpPr/>
          <p:nvPr/>
        </p:nvGrpSpPr>
        <p:grpSpPr>
          <a:xfrm>
            <a:off x="3707904" y="188640"/>
            <a:ext cx="1728193" cy="2664296"/>
            <a:chOff x="3707904" y="188640"/>
            <a:chExt cx="1728193" cy="2664296"/>
          </a:xfrm>
        </p:grpSpPr>
        <p:pic>
          <p:nvPicPr>
            <p:cNvPr id="34824" name="Picture 8" descr="http://iktphysics.ucoz.net/_ph/4/37900385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07904" y="260648"/>
              <a:ext cx="1632181" cy="2448272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3779913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Аристотель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3" name="Рамка 12"/>
            <p:cNvSpPr/>
            <p:nvPr/>
          </p:nvSpPr>
          <p:spPr>
            <a:xfrm>
              <a:off x="3707905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43"/>
          <p:cNvGrpSpPr/>
          <p:nvPr/>
        </p:nvGrpSpPr>
        <p:grpSpPr>
          <a:xfrm>
            <a:off x="7164288" y="188640"/>
            <a:ext cx="1728192" cy="2664296"/>
            <a:chOff x="7164288" y="188640"/>
            <a:chExt cx="1728192" cy="2664296"/>
          </a:xfrm>
        </p:grpSpPr>
        <p:pic>
          <p:nvPicPr>
            <p:cNvPr id="34830" name="Picture 14" descr="https://www.msxlabs.org/forum/attachments/63321-archimedes-arsimet-arsimet4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164288" y="260648"/>
              <a:ext cx="1656184" cy="2368097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7164288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Архимед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3" name="Рамка 22"/>
            <p:cNvSpPr/>
            <p:nvPr/>
          </p:nvSpPr>
          <p:spPr>
            <a:xfrm>
              <a:off x="7164288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42"/>
          <p:cNvGrpSpPr/>
          <p:nvPr/>
        </p:nvGrpSpPr>
        <p:grpSpPr>
          <a:xfrm>
            <a:off x="5436096" y="188640"/>
            <a:ext cx="1728192" cy="2664296"/>
            <a:chOff x="5436096" y="188640"/>
            <a:chExt cx="1728192" cy="2664296"/>
          </a:xfrm>
        </p:grpSpPr>
        <p:pic>
          <p:nvPicPr>
            <p:cNvPr id="34828" name="Picture 12" descr="https://nebo-nsk.ru/sites/default/files/2i_3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508104" y="260648"/>
              <a:ext cx="1512168" cy="2376264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5508104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Птоломей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5436096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45"/>
          <p:cNvGrpSpPr/>
          <p:nvPr/>
        </p:nvGrpSpPr>
        <p:grpSpPr>
          <a:xfrm>
            <a:off x="1979712" y="4193704"/>
            <a:ext cx="1728192" cy="2664296"/>
            <a:chOff x="1979712" y="4193704"/>
            <a:chExt cx="1728192" cy="2664296"/>
          </a:xfrm>
        </p:grpSpPr>
        <p:pic>
          <p:nvPicPr>
            <p:cNvPr id="34832" name="Picture 16" descr="https://batop.ru/sites/default/files/samye-vliyatelnye-astronomy8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051720" y="4265712"/>
              <a:ext cx="1584176" cy="2187672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2051720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Уильям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Гершель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9" name="Рамка 18"/>
            <p:cNvSpPr/>
            <p:nvPr/>
          </p:nvSpPr>
          <p:spPr>
            <a:xfrm>
              <a:off x="1979712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47"/>
          <p:cNvGrpSpPr/>
          <p:nvPr/>
        </p:nvGrpSpPr>
        <p:grpSpPr>
          <a:xfrm>
            <a:off x="5436096" y="4193704"/>
            <a:ext cx="1728192" cy="2664296"/>
            <a:chOff x="5436096" y="4193704"/>
            <a:chExt cx="1728192" cy="2664296"/>
          </a:xfrm>
        </p:grpSpPr>
        <p:pic>
          <p:nvPicPr>
            <p:cNvPr id="34838" name="Picture 22" descr="http://known-name.ru/img/person/240/img10712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508104" y="4193704"/>
              <a:ext cx="1584176" cy="2508278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5508104" y="6137920"/>
              <a:ext cx="1656184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Пьер-Симон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Лаплас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54360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46"/>
          <p:cNvGrpSpPr/>
          <p:nvPr/>
        </p:nvGrpSpPr>
        <p:grpSpPr>
          <a:xfrm>
            <a:off x="3707904" y="4193704"/>
            <a:ext cx="1728192" cy="2664296"/>
            <a:chOff x="3707904" y="4193704"/>
            <a:chExt cx="1728192" cy="2664296"/>
          </a:xfrm>
        </p:grpSpPr>
        <p:pic>
          <p:nvPicPr>
            <p:cNvPr id="34836" name="Picture 20" descr="http://denstoredanske.dk/@api/deki/files/14778/=33270830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707904" y="4193704"/>
              <a:ext cx="1664295" cy="2564904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37079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Иоганн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Кеплер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3707904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51520" y="2924944"/>
            <a:ext cx="8640960" cy="1152128"/>
          </a:xfrm>
          <a:prstGeom prst="rect">
            <a:avLst/>
          </a:prstGeom>
          <a:solidFill>
            <a:schemeClr val="bg1"/>
          </a:solidFill>
          <a:ln w="1047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…высказывал предположение о том, что Солнце, а не Земля находится в центре планетарной системы. </a:t>
            </a:r>
          </a:p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За свои взгляды был сожжен инквизицией на костре</a:t>
            </a:r>
            <a:endParaRPr lang="ru-RU" sz="24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grpSp>
        <p:nvGrpSpPr>
          <p:cNvPr id="20" name="Группа 44"/>
          <p:cNvGrpSpPr/>
          <p:nvPr/>
        </p:nvGrpSpPr>
        <p:grpSpPr>
          <a:xfrm>
            <a:off x="251520" y="4193704"/>
            <a:ext cx="1728192" cy="2664296"/>
            <a:chOff x="251520" y="4193704"/>
            <a:chExt cx="1728192" cy="2664296"/>
          </a:xfrm>
        </p:grpSpPr>
        <p:pic>
          <p:nvPicPr>
            <p:cNvPr id="34834" name="Picture 18" descr="https://www.konspekty.net/wp-content/uploads/2016/07/6o6no5nigm6-768x976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51520" y="4193704"/>
              <a:ext cx="1656184" cy="2520280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23528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9" name="Рамка 28"/>
            <p:cNvSpPr/>
            <p:nvPr/>
          </p:nvSpPr>
          <p:spPr>
            <a:xfrm>
              <a:off x="251520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40"/>
          <p:cNvGrpSpPr/>
          <p:nvPr/>
        </p:nvGrpSpPr>
        <p:grpSpPr>
          <a:xfrm>
            <a:off x="1979712" y="188640"/>
            <a:ext cx="1728192" cy="2664296"/>
            <a:chOff x="1979712" y="188640"/>
            <a:chExt cx="1728192" cy="2664296"/>
          </a:xfrm>
        </p:grpSpPr>
        <p:pic>
          <p:nvPicPr>
            <p:cNvPr id="34826" name="Picture 10" descr="http://www.ufo-info-contact.org/visual17/17-05-011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051720" y="188640"/>
              <a:ext cx="1584176" cy="2448272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2051720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Джордано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Бруно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6" name="Рамка 15"/>
            <p:cNvSpPr/>
            <p:nvPr/>
          </p:nvSpPr>
          <p:spPr>
            <a:xfrm>
              <a:off x="1979712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4" name="Управляющая кнопка: назад 43">
            <a:hlinkClick r:id="rId12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48"/>
          <p:cNvGrpSpPr/>
          <p:nvPr/>
        </p:nvGrpSpPr>
        <p:grpSpPr>
          <a:xfrm>
            <a:off x="7164288" y="4193704"/>
            <a:ext cx="1728192" cy="2664296"/>
            <a:chOff x="7236296" y="4193704"/>
            <a:chExt cx="1728192" cy="2664296"/>
          </a:xfrm>
        </p:grpSpPr>
        <p:pic>
          <p:nvPicPr>
            <p:cNvPr id="34842" name="Picture 26" descr="http://www.astro-cabinet.ru/library/Ptolemey/Bron_3.files/image001.jpg"/>
            <p:cNvPicPr>
              <a:picLocks noChangeAspect="1" noChangeArrowheads="1"/>
            </p:cNvPicPr>
            <p:nvPr/>
          </p:nvPicPr>
          <p:blipFill>
            <a:blip r:embed="rId13" cstate="email"/>
            <a:srcRect l="6524" t="5074" r="4451" b="15461"/>
            <a:stretch>
              <a:fillRect/>
            </a:stretch>
          </p:blipFill>
          <p:spPr bwMode="auto">
            <a:xfrm>
              <a:off x="7308304" y="4308917"/>
              <a:ext cx="1584176" cy="2117035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73083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Гиппарх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9" name="Рамка 38"/>
            <p:cNvSpPr/>
            <p:nvPr/>
          </p:nvSpPr>
          <p:spPr>
            <a:xfrm>
              <a:off x="72362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51064E-7 L 0.18906 0.35662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40"/>
          <p:cNvGrpSpPr/>
          <p:nvPr/>
        </p:nvGrpSpPr>
        <p:grpSpPr>
          <a:xfrm>
            <a:off x="1979712" y="188640"/>
            <a:ext cx="1728192" cy="2664296"/>
            <a:chOff x="1979712" y="188640"/>
            <a:chExt cx="1728192" cy="2664296"/>
          </a:xfrm>
        </p:grpSpPr>
        <p:pic>
          <p:nvPicPr>
            <p:cNvPr id="34826" name="Picture 10" descr="http://www.ufo-info-contact.org/visual17/17-05-01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51720" y="188640"/>
              <a:ext cx="1584176" cy="2448272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2051720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Джордано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Бруно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6" name="Рамка 15"/>
            <p:cNvSpPr/>
            <p:nvPr/>
          </p:nvSpPr>
          <p:spPr>
            <a:xfrm>
              <a:off x="1979712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Группа 39"/>
          <p:cNvGrpSpPr/>
          <p:nvPr/>
        </p:nvGrpSpPr>
        <p:grpSpPr>
          <a:xfrm>
            <a:off x="251520" y="188640"/>
            <a:ext cx="1728192" cy="2664296"/>
            <a:chOff x="251520" y="188640"/>
            <a:chExt cx="1728192" cy="2664296"/>
          </a:xfrm>
        </p:grpSpPr>
        <p:pic>
          <p:nvPicPr>
            <p:cNvPr id="34818" name="Picture 2" descr="http://900igr.net/up/datai/158497/0054-030-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3528" y="260648"/>
              <a:ext cx="1584176" cy="259228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Н.Коперник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251520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41"/>
          <p:cNvGrpSpPr/>
          <p:nvPr/>
        </p:nvGrpSpPr>
        <p:grpSpPr>
          <a:xfrm>
            <a:off x="3707904" y="188640"/>
            <a:ext cx="1728193" cy="2664296"/>
            <a:chOff x="3707904" y="188640"/>
            <a:chExt cx="1728193" cy="2664296"/>
          </a:xfrm>
        </p:grpSpPr>
        <p:pic>
          <p:nvPicPr>
            <p:cNvPr id="34824" name="Picture 8" descr="http://iktphysics.ucoz.net/_ph/4/37900385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707904" y="260648"/>
              <a:ext cx="1632181" cy="2448272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3779913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Аристотель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3" name="Рамка 12"/>
            <p:cNvSpPr/>
            <p:nvPr/>
          </p:nvSpPr>
          <p:spPr>
            <a:xfrm>
              <a:off x="3707905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42"/>
          <p:cNvGrpSpPr/>
          <p:nvPr/>
        </p:nvGrpSpPr>
        <p:grpSpPr>
          <a:xfrm>
            <a:off x="5436096" y="188640"/>
            <a:ext cx="1728192" cy="2664296"/>
            <a:chOff x="5436096" y="188640"/>
            <a:chExt cx="1728192" cy="2664296"/>
          </a:xfrm>
        </p:grpSpPr>
        <p:pic>
          <p:nvPicPr>
            <p:cNvPr id="34828" name="Picture 12" descr="https://nebo-nsk.ru/sites/default/files/2i_3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508104" y="260648"/>
              <a:ext cx="1512168" cy="2376264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5508104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Птоломей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5436096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45"/>
          <p:cNvGrpSpPr/>
          <p:nvPr/>
        </p:nvGrpSpPr>
        <p:grpSpPr>
          <a:xfrm>
            <a:off x="1979712" y="4193704"/>
            <a:ext cx="1728192" cy="2664296"/>
            <a:chOff x="1979712" y="4193704"/>
            <a:chExt cx="1728192" cy="2664296"/>
          </a:xfrm>
        </p:grpSpPr>
        <p:pic>
          <p:nvPicPr>
            <p:cNvPr id="34832" name="Picture 16" descr="https://batop.ru/sites/default/files/samye-vliyatelnye-astronomy8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051720" y="4265712"/>
              <a:ext cx="1584176" cy="2187672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2051720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Уильям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Гершель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9" name="Рамка 18"/>
            <p:cNvSpPr/>
            <p:nvPr/>
          </p:nvSpPr>
          <p:spPr>
            <a:xfrm>
              <a:off x="1979712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47"/>
          <p:cNvGrpSpPr/>
          <p:nvPr/>
        </p:nvGrpSpPr>
        <p:grpSpPr>
          <a:xfrm>
            <a:off x="5436096" y="4193704"/>
            <a:ext cx="1728192" cy="2664296"/>
            <a:chOff x="5436096" y="4193704"/>
            <a:chExt cx="1728192" cy="2664296"/>
          </a:xfrm>
        </p:grpSpPr>
        <p:pic>
          <p:nvPicPr>
            <p:cNvPr id="34838" name="Picture 22" descr="http://known-name.ru/img/person/240/img10712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508104" y="4193704"/>
              <a:ext cx="1584176" cy="2508278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5508104" y="6137920"/>
              <a:ext cx="1656184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Пьер-Симон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Лаплас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54360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46"/>
          <p:cNvGrpSpPr/>
          <p:nvPr/>
        </p:nvGrpSpPr>
        <p:grpSpPr>
          <a:xfrm>
            <a:off x="3707904" y="4193704"/>
            <a:ext cx="1728192" cy="2664296"/>
            <a:chOff x="3707904" y="4193704"/>
            <a:chExt cx="1728192" cy="2664296"/>
          </a:xfrm>
        </p:grpSpPr>
        <p:pic>
          <p:nvPicPr>
            <p:cNvPr id="34836" name="Picture 20" descr="http://denstoredanske.dk/@api/deki/files/14778/=33270830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707904" y="4193704"/>
              <a:ext cx="1664295" cy="2564904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37079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Иоганн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Кеплер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3707904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51520" y="2924944"/>
            <a:ext cx="8640960" cy="1152128"/>
          </a:xfrm>
          <a:prstGeom prst="rect">
            <a:avLst/>
          </a:prstGeom>
          <a:solidFill>
            <a:schemeClr val="bg1"/>
          </a:solidFill>
          <a:ln w="1047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Comic Sans MS" pitchFamily="66" charset="0"/>
              </a:rPr>
              <a:t>…ученый, который ещё в </a:t>
            </a:r>
            <a:r>
              <a:rPr lang="en-US" sz="2800" b="1" dirty="0" smtClean="0">
                <a:solidFill>
                  <a:srgbClr val="993300"/>
                </a:solidFill>
                <a:latin typeface="Comic Sans MS" pitchFamily="66" charset="0"/>
              </a:rPr>
              <a:t>III </a:t>
            </a:r>
            <a:r>
              <a:rPr lang="ru-RU" sz="2800" b="1" dirty="0" smtClean="0">
                <a:solidFill>
                  <a:srgbClr val="993300"/>
                </a:solidFill>
                <a:latin typeface="Comic Sans MS" pitchFamily="66" charset="0"/>
              </a:rPr>
              <a:t>веке до н.э. </a:t>
            </a:r>
            <a:r>
              <a:rPr lang="ru-RU" sz="2800" b="1" dirty="0" err="1" smtClean="0">
                <a:solidFill>
                  <a:srgbClr val="993300"/>
                </a:solidFill>
                <a:latin typeface="Comic Sans MS" pitchFamily="66" charset="0"/>
              </a:rPr>
              <a:t>предположил,что</a:t>
            </a:r>
            <a:r>
              <a:rPr lang="ru-RU" sz="2800" b="1" dirty="0" smtClean="0">
                <a:solidFill>
                  <a:srgbClr val="993300"/>
                </a:solidFill>
                <a:latin typeface="Comic Sans MS" pitchFamily="66" charset="0"/>
              </a:rPr>
              <a:t> Земля имеет форму шара</a:t>
            </a:r>
            <a:endParaRPr lang="ru-RU" sz="28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" name="Управляющая кнопка: назад 50">
            <a:hlinkClick r:id="rId10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48"/>
          <p:cNvGrpSpPr/>
          <p:nvPr/>
        </p:nvGrpSpPr>
        <p:grpSpPr>
          <a:xfrm>
            <a:off x="7164288" y="4193704"/>
            <a:ext cx="1728192" cy="2664296"/>
            <a:chOff x="7236296" y="4193704"/>
            <a:chExt cx="1728192" cy="2664296"/>
          </a:xfrm>
        </p:grpSpPr>
        <p:pic>
          <p:nvPicPr>
            <p:cNvPr id="34842" name="Picture 26" descr="http://www.astro-cabinet.ru/library/Ptolemey/Bron_3.files/image001.jpg"/>
            <p:cNvPicPr>
              <a:picLocks noChangeAspect="1" noChangeArrowheads="1"/>
            </p:cNvPicPr>
            <p:nvPr/>
          </p:nvPicPr>
          <p:blipFill>
            <a:blip r:embed="rId11" cstate="email"/>
            <a:srcRect l="6524" t="5074" r="4451" b="15461"/>
            <a:stretch>
              <a:fillRect/>
            </a:stretch>
          </p:blipFill>
          <p:spPr bwMode="auto">
            <a:xfrm>
              <a:off x="7308304" y="4308917"/>
              <a:ext cx="1584176" cy="2117035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73083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Гиппарх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9" name="Рамка 38"/>
            <p:cNvSpPr/>
            <p:nvPr/>
          </p:nvSpPr>
          <p:spPr>
            <a:xfrm>
              <a:off x="72362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44"/>
          <p:cNvGrpSpPr/>
          <p:nvPr/>
        </p:nvGrpSpPr>
        <p:grpSpPr>
          <a:xfrm>
            <a:off x="251520" y="4193704"/>
            <a:ext cx="1728192" cy="2664296"/>
            <a:chOff x="251520" y="4193704"/>
            <a:chExt cx="1728192" cy="2664296"/>
          </a:xfrm>
        </p:grpSpPr>
        <p:pic>
          <p:nvPicPr>
            <p:cNvPr id="34834" name="Picture 18" descr="https://www.konspekty.net/wp-content/uploads/2016/07/6o6no5nigm6-768x976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51520" y="4193704"/>
              <a:ext cx="1656184" cy="2520280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23528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9" name="Рамка 28"/>
            <p:cNvSpPr/>
            <p:nvPr/>
          </p:nvSpPr>
          <p:spPr>
            <a:xfrm>
              <a:off x="251520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43"/>
          <p:cNvGrpSpPr/>
          <p:nvPr/>
        </p:nvGrpSpPr>
        <p:grpSpPr>
          <a:xfrm>
            <a:off x="7164288" y="188640"/>
            <a:ext cx="1728192" cy="2664296"/>
            <a:chOff x="7164288" y="188640"/>
            <a:chExt cx="1728192" cy="2664296"/>
          </a:xfrm>
        </p:grpSpPr>
        <p:pic>
          <p:nvPicPr>
            <p:cNvPr id="34830" name="Picture 14" descr="https://www.msxlabs.org/forum/attachments/63321-archimedes-arsimet-arsimet4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7164288" y="260648"/>
              <a:ext cx="1656184" cy="2368097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7164288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Архимед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3" name="Рамка 22"/>
            <p:cNvSpPr/>
            <p:nvPr/>
          </p:nvSpPr>
          <p:spPr>
            <a:xfrm>
              <a:off x="7164288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51064E-7 L -0.38594 0.37766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3779912" y="5301208"/>
            <a:ext cx="4896544" cy="936104"/>
          </a:xfrm>
          <a:prstGeom prst="roundRect">
            <a:avLst/>
          </a:prstGeom>
          <a:scene3d>
            <a:camera prst="orthographicFront"/>
            <a:lightRig rig="freezing" dir="t"/>
          </a:scene3d>
          <a:sp3d contourW="63500"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Викторина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39552" y="836712"/>
            <a:ext cx="4896544" cy="936104"/>
          </a:xfrm>
          <a:prstGeom prst="roundRect">
            <a:avLst/>
          </a:prstGeom>
          <a:scene3d>
            <a:camera prst="orthographicFront"/>
            <a:lightRig rig="freezing" dir="t"/>
          </a:scene3d>
          <a:sp3d contourW="63500"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Интересные факты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0"/>
          <p:cNvGrpSpPr/>
          <p:nvPr/>
        </p:nvGrpSpPr>
        <p:grpSpPr>
          <a:xfrm>
            <a:off x="1979712" y="188640"/>
            <a:ext cx="1728192" cy="2664296"/>
            <a:chOff x="1979712" y="188640"/>
            <a:chExt cx="1728192" cy="2664296"/>
          </a:xfrm>
        </p:grpSpPr>
        <p:pic>
          <p:nvPicPr>
            <p:cNvPr id="34826" name="Picture 10" descr="http://www.ufo-info-contact.org/visual17/17-05-01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51720" y="188640"/>
              <a:ext cx="1584176" cy="2448272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2051720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Джордано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Бруно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6" name="Рамка 15"/>
            <p:cNvSpPr/>
            <p:nvPr/>
          </p:nvSpPr>
          <p:spPr>
            <a:xfrm>
              <a:off x="1979712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251520" y="188640"/>
            <a:ext cx="1728192" cy="2664296"/>
            <a:chOff x="251520" y="188640"/>
            <a:chExt cx="1728192" cy="2664296"/>
          </a:xfrm>
        </p:grpSpPr>
        <p:pic>
          <p:nvPicPr>
            <p:cNvPr id="34818" name="Picture 2" descr="http://900igr.net/up/datai/158497/0054-030-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3528" y="260648"/>
              <a:ext cx="1584176" cy="259228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Н.Коперник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251520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41"/>
          <p:cNvGrpSpPr/>
          <p:nvPr/>
        </p:nvGrpSpPr>
        <p:grpSpPr>
          <a:xfrm>
            <a:off x="3707904" y="188640"/>
            <a:ext cx="1728193" cy="2664296"/>
            <a:chOff x="3707904" y="188640"/>
            <a:chExt cx="1728193" cy="2664296"/>
          </a:xfrm>
        </p:grpSpPr>
        <p:pic>
          <p:nvPicPr>
            <p:cNvPr id="34824" name="Picture 8" descr="http://iktphysics.ucoz.net/_ph/4/37900385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707904" y="260648"/>
              <a:ext cx="1632181" cy="2448272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3779913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Аристотель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3" name="Рамка 12"/>
            <p:cNvSpPr/>
            <p:nvPr/>
          </p:nvSpPr>
          <p:spPr>
            <a:xfrm>
              <a:off x="3707905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45"/>
          <p:cNvGrpSpPr/>
          <p:nvPr/>
        </p:nvGrpSpPr>
        <p:grpSpPr>
          <a:xfrm>
            <a:off x="1979712" y="4193704"/>
            <a:ext cx="1728192" cy="2664296"/>
            <a:chOff x="1979712" y="4193704"/>
            <a:chExt cx="1728192" cy="2664296"/>
          </a:xfrm>
        </p:grpSpPr>
        <p:pic>
          <p:nvPicPr>
            <p:cNvPr id="34832" name="Picture 16" descr="https://batop.ru/sites/default/files/samye-vliyatelnye-astronomy8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051720" y="4265712"/>
              <a:ext cx="1584176" cy="2187672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2051720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Уильям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Гершель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9" name="Рамка 18"/>
            <p:cNvSpPr/>
            <p:nvPr/>
          </p:nvSpPr>
          <p:spPr>
            <a:xfrm>
              <a:off x="1979712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47"/>
          <p:cNvGrpSpPr/>
          <p:nvPr/>
        </p:nvGrpSpPr>
        <p:grpSpPr>
          <a:xfrm>
            <a:off x="5436096" y="4193704"/>
            <a:ext cx="1728192" cy="2664296"/>
            <a:chOff x="5436096" y="4193704"/>
            <a:chExt cx="1728192" cy="2664296"/>
          </a:xfrm>
        </p:grpSpPr>
        <p:pic>
          <p:nvPicPr>
            <p:cNvPr id="34838" name="Picture 22" descr="http://known-name.ru/img/person/240/img10712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508104" y="4193704"/>
              <a:ext cx="1584176" cy="2508278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5508104" y="6137920"/>
              <a:ext cx="1656184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Пьер-Симон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Лаплас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54360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46"/>
          <p:cNvGrpSpPr/>
          <p:nvPr/>
        </p:nvGrpSpPr>
        <p:grpSpPr>
          <a:xfrm>
            <a:off x="3707904" y="4193704"/>
            <a:ext cx="1728192" cy="2664296"/>
            <a:chOff x="3707904" y="4193704"/>
            <a:chExt cx="1728192" cy="2664296"/>
          </a:xfrm>
        </p:grpSpPr>
        <p:pic>
          <p:nvPicPr>
            <p:cNvPr id="34836" name="Picture 20" descr="http://denstoredanske.dk/@api/deki/files/14778/=33270830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707904" y="4193704"/>
              <a:ext cx="1664295" cy="2564904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37079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Иоганн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Кеплер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3707904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1" name="Управляющая кнопка: назад 50">
            <a:hlinkClick r:id="rId9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48"/>
          <p:cNvGrpSpPr/>
          <p:nvPr/>
        </p:nvGrpSpPr>
        <p:grpSpPr>
          <a:xfrm>
            <a:off x="7164288" y="4193704"/>
            <a:ext cx="1728192" cy="2664296"/>
            <a:chOff x="7236296" y="4193704"/>
            <a:chExt cx="1728192" cy="2664296"/>
          </a:xfrm>
        </p:grpSpPr>
        <p:pic>
          <p:nvPicPr>
            <p:cNvPr id="34842" name="Picture 26" descr="http://www.astro-cabinet.ru/library/Ptolemey/Bron_3.files/image001.jpg"/>
            <p:cNvPicPr>
              <a:picLocks noChangeAspect="1" noChangeArrowheads="1"/>
            </p:cNvPicPr>
            <p:nvPr/>
          </p:nvPicPr>
          <p:blipFill>
            <a:blip r:embed="rId10" cstate="email"/>
            <a:srcRect l="6524" t="5074" r="4451" b="15461"/>
            <a:stretch>
              <a:fillRect/>
            </a:stretch>
          </p:blipFill>
          <p:spPr bwMode="auto">
            <a:xfrm>
              <a:off x="7308304" y="4308917"/>
              <a:ext cx="1584176" cy="2117035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73083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Гиппарх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9" name="Рамка 38"/>
            <p:cNvSpPr/>
            <p:nvPr/>
          </p:nvSpPr>
          <p:spPr>
            <a:xfrm>
              <a:off x="72362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44"/>
          <p:cNvGrpSpPr/>
          <p:nvPr/>
        </p:nvGrpSpPr>
        <p:grpSpPr>
          <a:xfrm>
            <a:off x="251520" y="4193704"/>
            <a:ext cx="1728192" cy="2664296"/>
            <a:chOff x="251520" y="4193704"/>
            <a:chExt cx="1728192" cy="2664296"/>
          </a:xfrm>
        </p:grpSpPr>
        <p:pic>
          <p:nvPicPr>
            <p:cNvPr id="34834" name="Picture 18" descr="https://www.konspekty.net/wp-content/uploads/2016/07/6o6no5nigm6-768x976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51520" y="4193704"/>
              <a:ext cx="1656184" cy="2520280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23528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9" name="Рамка 28"/>
            <p:cNvSpPr/>
            <p:nvPr/>
          </p:nvSpPr>
          <p:spPr>
            <a:xfrm>
              <a:off x="251520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43"/>
          <p:cNvGrpSpPr/>
          <p:nvPr/>
        </p:nvGrpSpPr>
        <p:grpSpPr>
          <a:xfrm>
            <a:off x="7164288" y="188640"/>
            <a:ext cx="1728192" cy="2664296"/>
            <a:chOff x="7164288" y="188640"/>
            <a:chExt cx="1728192" cy="2664296"/>
          </a:xfrm>
        </p:grpSpPr>
        <p:pic>
          <p:nvPicPr>
            <p:cNvPr id="34830" name="Picture 14" descr="https://www.msxlabs.org/forum/attachments/63321-archimedes-arsimet-arsimet4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164288" y="260648"/>
              <a:ext cx="1656184" cy="2368097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7164288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Архимед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3" name="Рамка 22"/>
            <p:cNvSpPr/>
            <p:nvPr/>
          </p:nvSpPr>
          <p:spPr>
            <a:xfrm>
              <a:off x="7164288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51520" y="2924944"/>
            <a:ext cx="8640960" cy="1152128"/>
          </a:xfrm>
          <a:prstGeom prst="rect">
            <a:avLst/>
          </a:prstGeom>
          <a:solidFill>
            <a:schemeClr val="bg1"/>
          </a:solidFill>
          <a:ln w="1047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Благодаря ему, вы видите «</a:t>
            </a:r>
            <a:r>
              <a:rPr lang="ru-RU" sz="2400" b="1" i="1" dirty="0" smtClean="0">
                <a:solidFill>
                  <a:srgbClr val="993300"/>
                </a:solidFill>
                <a:latin typeface="Comic Sans MS" pitchFamily="66" charset="0"/>
              </a:rPr>
              <a:t>пояс</a:t>
            </a:r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», </a:t>
            </a:r>
          </a:p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когда смотрите на Орион. </a:t>
            </a:r>
          </a:p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Подробно детализировал 48 созвездий.</a:t>
            </a:r>
            <a:endParaRPr lang="ru-RU" sz="24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grpSp>
        <p:nvGrpSpPr>
          <p:cNvPr id="7" name="Группа 42"/>
          <p:cNvGrpSpPr/>
          <p:nvPr/>
        </p:nvGrpSpPr>
        <p:grpSpPr>
          <a:xfrm>
            <a:off x="5436096" y="188640"/>
            <a:ext cx="1728192" cy="2664296"/>
            <a:chOff x="5436096" y="188640"/>
            <a:chExt cx="1728192" cy="2664296"/>
          </a:xfrm>
        </p:grpSpPr>
        <p:pic>
          <p:nvPicPr>
            <p:cNvPr id="34828" name="Picture 12" descr="https://nebo-nsk.ru/sites/default/files/2i_3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5508104" y="260648"/>
              <a:ext cx="1584176" cy="2376264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5508104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Птоломей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5436096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51064E-7 L -0.18906 0.35662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0"/>
          <p:cNvGrpSpPr/>
          <p:nvPr/>
        </p:nvGrpSpPr>
        <p:grpSpPr>
          <a:xfrm>
            <a:off x="1979712" y="188640"/>
            <a:ext cx="1728192" cy="2664296"/>
            <a:chOff x="1979712" y="188640"/>
            <a:chExt cx="1728192" cy="2664296"/>
          </a:xfrm>
        </p:grpSpPr>
        <p:pic>
          <p:nvPicPr>
            <p:cNvPr id="34826" name="Picture 10" descr="http://www.ufo-info-contact.org/visual17/17-05-01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51720" y="188640"/>
              <a:ext cx="1584176" cy="2448272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2051720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Джордано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Бруно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6" name="Рамка 15"/>
            <p:cNvSpPr/>
            <p:nvPr/>
          </p:nvSpPr>
          <p:spPr>
            <a:xfrm>
              <a:off x="1979712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251520" y="188640"/>
            <a:ext cx="1728192" cy="2664296"/>
            <a:chOff x="251520" y="188640"/>
            <a:chExt cx="1728192" cy="2664296"/>
          </a:xfrm>
        </p:grpSpPr>
        <p:pic>
          <p:nvPicPr>
            <p:cNvPr id="34818" name="Picture 2" descr="http://900igr.net/up/datai/158497/0054-030-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3528" y="260648"/>
              <a:ext cx="1584176" cy="259228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2132856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Н.Коперник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6" name="Рамка 5"/>
            <p:cNvSpPr/>
            <p:nvPr/>
          </p:nvSpPr>
          <p:spPr>
            <a:xfrm>
              <a:off x="251520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45"/>
          <p:cNvGrpSpPr/>
          <p:nvPr/>
        </p:nvGrpSpPr>
        <p:grpSpPr>
          <a:xfrm>
            <a:off x="1979712" y="4193704"/>
            <a:ext cx="1728192" cy="2664296"/>
            <a:chOff x="1979712" y="4193704"/>
            <a:chExt cx="1728192" cy="2664296"/>
          </a:xfrm>
        </p:grpSpPr>
        <p:pic>
          <p:nvPicPr>
            <p:cNvPr id="34832" name="Picture 16" descr="https://batop.ru/sites/default/files/samye-vliyatelnye-astronomy8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051720" y="4265712"/>
              <a:ext cx="1584176" cy="2187672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2051720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Уильям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Гершель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9" name="Рамка 18"/>
            <p:cNvSpPr/>
            <p:nvPr/>
          </p:nvSpPr>
          <p:spPr>
            <a:xfrm>
              <a:off x="1979712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47"/>
          <p:cNvGrpSpPr/>
          <p:nvPr/>
        </p:nvGrpSpPr>
        <p:grpSpPr>
          <a:xfrm>
            <a:off x="5436096" y="4193704"/>
            <a:ext cx="1728192" cy="2664296"/>
            <a:chOff x="5436096" y="4193704"/>
            <a:chExt cx="1728192" cy="2664296"/>
          </a:xfrm>
        </p:grpSpPr>
        <p:pic>
          <p:nvPicPr>
            <p:cNvPr id="34838" name="Picture 22" descr="http://known-name.ru/img/person/240/img1071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508104" y="4193704"/>
              <a:ext cx="1584176" cy="2508278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5508104" y="6137920"/>
              <a:ext cx="1656184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Пьер-Симон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Лаплас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54360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46"/>
          <p:cNvGrpSpPr/>
          <p:nvPr/>
        </p:nvGrpSpPr>
        <p:grpSpPr>
          <a:xfrm>
            <a:off x="3707904" y="4193704"/>
            <a:ext cx="1728192" cy="2664296"/>
            <a:chOff x="3707904" y="4193704"/>
            <a:chExt cx="1728192" cy="2664296"/>
          </a:xfrm>
        </p:grpSpPr>
        <p:pic>
          <p:nvPicPr>
            <p:cNvPr id="34836" name="Picture 20" descr="http://denstoredanske.dk/@api/deki/files/14778/=33270830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707904" y="4193704"/>
              <a:ext cx="1664295" cy="2564904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37079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Иоганн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Кеплер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3707904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1" name="Управляющая кнопка: назад 50">
            <a:hlinkClick r:id="rId8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48"/>
          <p:cNvGrpSpPr/>
          <p:nvPr/>
        </p:nvGrpSpPr>
        <p:grpSpPr>
          <a:xfrm>
            <a:off x="7164288" y="4193704"/>
            <a:ext cx="1728192" cy="2664296"/>
            <a:chOff x="7236296" y="4193704"/>
            <a:chExt cx="1728192" cy="2664296"/>
          </a:xfrm>
        </p:grpSpPr>
        <p:pic>
          <p:nvPicPr>
            <p:cNvPr id="34842" name="Picture 26" descr="http://www.astro-cabinet.ru/library/Ptolemey/Bron_3.files/image001.jpg"/>
            <p:cNvPicPr>
              <a:picLocks noChangeAspect="1" noChangeArrowheads="1"/>
            </p:cNvPicPr>
            <p:nvPr/>
          </p:nvPicPr>
          <p:blipFill>
            <a:blip r:embed="rId9" cstate="email"/>
            <a:srcRect l="6524" t="5074" r="4451" b="15461"/>
            <a:stretch>
              <a:fillRect/>
            </a:stretch>
          </p:blipFill>
          <p:spPr bwMode="auto">
            <a:xfrm>
              <a:off x="7308304" y="4308917"/>
              <a:ext cx="1584176" cy="2117035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7308304" y="6209928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Гиппарх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9" name="Рамка 38"/>
            <p:cNvSpPr/>
            <p:nvPr/>
          </p:nvSpPr>
          <p:spPr>
            <a:xfrm>
              <a:off x="7236296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44"/>
          <p:cNvGrpSpPr/>
          <p:nvPr/>
        </p:nvGrpSpPr>
        <p:grpSpPr>
          <a:xfrm>
            <a:off x="251520" y="4193704"/>
            <a:ext cx="1728192" cy="2664296"/>
            <a:chOff x="251520" y="4193704"/>
            <a:chExt cx="1728192" cy="2664296"/>
          </a:xfrm>
        </p:grpSpPr>
        <p:pic>
          <p:nvPicPr>
            <p:cNvPr id="34834" name="Picture 18" descr="https://www.konspekty.net/wp-content/uploads/2016/07/6o6no5nigm6-768x976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51520" y="4193704"/>
              <a:ext cx="1656184" cy="2520280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23528" y="6137920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Галилео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Галилей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9" name="Рамка 28"/>
            <p:cNvSpPr/>
            <p:nvPr/>
          </p:nvSpPr>
          <p:spPr>
            <a:xfrm>
              <a:off x="251520" y="4193704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7164288" y="188640"/>
            <a:ext cx="1728192" cy="2664296"/>
            <a:chOff x="7164288" y="188640"/>
            <a:chExt cx="1728192" cy="2664296"/>
          </a:xfrm>
        </p:grpSpPr>
        <p:pic>
          <p:nvPicPr>
            <p:cNvPr id="34830" name="Picture 14" descr="https://www.msxlabs.org/forum/attachments/63321-archimedes-arsimet-arsimet4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7164288" y="260648"/>
              <a:ext cx="1656184" cy="2368097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7164288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Архимед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23" name="Рамка 22"/>
            <p:cNvSpPr/>
            <p:nvPr/>
          </p:nvSpPr>
          <p:spPr>
            <a:xfrm>
              <a:off x="7164288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42"/>
          <p:cNvGrpSpPr/>
          <p:nvPr/>
        </p:nvGrpSpPr>
        <p:grpSpPr>
          <a:xfrm>
            <a:off x="5436096" y="188640"/>
            <a:ext cx="1728192" cy="2664296"/>
            <a:chOff x="5436096" y="188640"/>
            <a:chExt cx="1728192" cy="2664296"/>
          </a:xfrm>
        </p:grpSpPr>
        <p:pic>
          <p:nvPicPr>
            <p:cNvPr id="34828" name="Picture 12" descr="https://nebo-nsk.ru/sites/default/files/2i_3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5508104" y="260648"/>
              <a:ext cx="1584176" cy="2376264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5508104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Птоломей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5436096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51520" y="2924944"/>
            <a:ext cx="8640960" cy="1152128"/>
          </a:xfrm>
          <a:prstGeom prst="rect">
            <a:avLst/>
          </a:prstGeom>
          <a:solidFill>
            <a:schemeClr val="bg1"/>
          </a:solidFill>
          <a:ln w="1047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В его трактате о небесных явлениях впервые встречается термин «метеорология». </a:t>
            </a:r>
          </a:p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Считал Землю центром Вселенной.</a:t>
            </a:r>
            <a:endParaRPr lang="ru-RU" sz="24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grpSp>
        <p:nvGrpSpPr>
          <p:cNvPr id="4" name="Группа 41"/>
          <p:cNvGrpSpPr/>
          <p:nvPr/>
        </p:nvGrpSpPr>
        <p:grpSpPr>
          <a:xfrm>
            <a:off x="3707904" y="188640"/>
            <a:ext cx="1728193" cy="2664296"/>
            <a:chOff x="3707904" y="188640"/>
            <a:chExt cx="1728193" cy="2664296"/>
          </a:xfrm>
        </p:grpSpPr>
        <p:pic>
          <p:nvPicPr>
            <p:cNvPr id="34824" name="Picture 8" descr="http://iktphysics.ucoz.net/_ph/4/379003852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707904" y="260648"/>
              <a:ext cx="1632181" cy="2448272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3779913" y="2204864"/>
              <a:ext cx="1609006" cy="6048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Аристотель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13" name="Рамка 12"/>
            <p:cNvSpPr/>
            <p:nvPr/>
          </p:nvSpPr>
          <p:spPr>
            <a:xfrm>
              <a:off x="3707905" y="188640"/>
              <a:ext cx="1728192" cy="2664296"/>
            </a:xfrm>
            <a:prstGeom prst="frame">
              <a:avLst>
                <a:gd name="adj1" fmla="val 5849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17946E-6 L 0 0.38807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92280" y="4365104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Меркурий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98884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Венера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21297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Земля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573325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Марс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49289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Юпитер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486916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Сатурн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501008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Уран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157192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Нептун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270892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Comic Sans MS" pitchFamily="66" charset="0"/>
              </a:rPr>
              <a:t>Солнце</a:t>
            </a:r>
            <a:endParaRPr lang="ru-RU" sz="24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Ближайшая к Земле звезда – это…</a:t>
            </a:r>
            <a:endParaRPr lang="ru-RU" sz="3200" b="1" dirty="0">
              <a:solidFill>
                <a:srgbClr val="760027"/>
              </a:solidFill>
              <a:latin typeface="Comic Sans MS" pitchFamily="66" charset="0"/>
            </a:endParaRPr>
          </a:p>
        </p:txBody>
      </p:sp>
      <p:sp>
        <p:nvSpPr>
          <p:cNvPr id="16" name="Управляющая кнопка: назад 15">
            <a:hlinkClick r:id="rId3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06" name="Picture 2" descr="http://www.topoboi.com/pic/201310/1024x600/topoboi.com-218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132856"/>
            <a:ext cx="5256584" cy="3080030"/>
          </a:xfrm>
          <a:prstGeom prst="rect">
            <a:avLst/>
          </a:prstGeom>
          <a:noFill/>
        </p:spPr>
      </p:pic>
      <p:pic>
        <p:nvPicPr>
          <p:cNvPr id="47108" name="Picture 4" descr="http://imagebank.biz/wp-content/uploads/2014/08/1638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920" y="4032066"/>
            <a:ext cx="4073551" cy="25459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85185E-6 L -0.07881 -0.06297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92280" y="4365104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Меркурий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98884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Венера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573325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Марс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249289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Юпитер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486916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Сатурн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501008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Уран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157192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Нептун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6296" y="270892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Comic Sans MS" pitchFamily="66" charset="0"/>
              </a:rPr>
              <a:t>Солнце</a:t>
            </a:r>
            <a:endParaRPr lang="ru-RU" sz="24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4" name="Управляющая кнопка: назад 13">
            <a:hlinkClick r:id="rId3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Как называется единственная планета в солнечной системе, которая была названа </a:t>
            </a:r>
          </a:p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не в честь Древнеримских богов или богинь.</a:t>
            </a:r>
            <a:endParaRPr lang="ru-RU" sz="3200" b="1" dirty="0">
              <a:solidFill>
                <a:srgbClr val="760027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21297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Земля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5058" name="Picture 2" descr="https://w-dog.ru/wallpapers/3/1/4534874643475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1" y="2060848"/>
            <a:ext cx="3188756" cy="2016224"/>
          </a:xfrm>
          <a:prstGeom prst="rect">
            <a:avLst/>
          </a:prstGeom>
          <a:noFill/>
        </p:spPr>
      </p:pic>
      <p:pic>
        <p:nvPicPr>
          <p:cNvPr id="45060" name="Picture 4" descr="http://www.tekku.ru/wp-content/uploads/2011/07/earth-from-the-air-yann-arthus-bertrand-tekku-photo-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6" y="2060848"/>
            <a:ext cx="3139550" cy="1962219"/>
          </a:xfrm>
          <a:prstGeom prst="rect">
            <a:avLst/>
          </a:prstGeom>
          <a:noFill/>
        </p:spPr>
      </p:pic>
      <p:pic>
        <p:nvPicPr>
          <p:cNvPr id="45062" name="Picture 6" descr="http://www.kartinkijane.ru/pic/201304/1600x1200/kartinkijane.ru-199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2924944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L -0.03924 0.3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18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" grpId="0" animBg="1"/>
      <p:bldP spid="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4365104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Меркурий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98884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Венера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21297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Земля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573325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Марс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49289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Юпитер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86916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Сатурн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501008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Уран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157192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Нептун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270892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Comic Sans MS" pitchFamily="66" charset="0"/>
              </a:rPr>
              <a:t>Солнце</a:t>
            </a:r>
            <a:endParaRPr lang="ru-RU" sz="24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На поверхности какой планеты Солнечной системы величина силы тяжести, </a:t>
            </a:r>
          </a:p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действующей на тело, максимальн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а</a:t>
            </a:r>
            <a:r>
              <a:rPr lang="ru-RU" sz="3200" b="1" i="1" dirty="0" smtClean="0">
                <a:solidFill>
                  <a:srgbClr val="7030A0"/>
                </a:solidFill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9938" name="Picture 2" descr="https://naked-science.ru/sites/default/files/field/image/maxresdefault_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2060848"/>
            <a:ext cx="4608511" cy="2592288"/>
          </a:xfrm>
          <a:prstGeom prst="rect">
            <a:avLst/>
          </a:prstGeom>
          <a:noFill/>
        </p:spPr>
      </p:pic>
      <p:pic>
        <p:nvPicPr>
          <p:cNvPr id="39940" name="Picture 4" descr="http://inspaceblog.net/wp-content/uploads/2017/07/juno-flyby-620x3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4149080"/>
            <a:ext cx="4564870" cy="2429690"/>
          </a:xfrm>
          <a:prstGeom prst="rect">
            <a:avLst/>
          </a:prstGeom>
          <a:noFill/>
        </p:spPr>
      </p:pic>
      <p:sp>
        <p:nvSpPr>
          <p:cNvPr id="18" name="Управляющая кнопка: назад 17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86 -0.03145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4365104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Меркурий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21297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Земля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573325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Марс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49289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Юпитер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86916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Сатурн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501008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Уран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157192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Нептун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270892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Comic Sans MS" pitchFamily="66" charset="0"/>
              </a:rPr>
              <a:t>Солнце</a:t>
            </a:r>
            <a:endParaRPr lang="ru-RU" sz="24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Планета земной группы, направление вращения вокруг Солнца которой противоположно другим планетам</a:t>
            </a:r>
            <a:endParaRPr lang="ru-RU" sz="3200" dirty="0">
              <a:solidFill>
                <a:srgbClr val="760027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98884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Венера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Управляющая кнопка: назад 13">
            <a:hlinkClick r:id="rId3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 descr="https://static.inforeactor.ru/uploads/2017/03/12/orig-148930257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3789040"/>
            <a:ext cx="4464496" cy="2511280"/>
          </a:xfrm>
          <a:prstGeom prst="rect">
            <a:avLst/>
          </a:prstGeom>
          <a:noFill/>
        </p:spPr>
      </p:pic>
      <p:pic>
        <p:nvPicPr>
          <p:cNvPr id="37892" name="Picture 4" descr="http://ritworld.com/wp-content/uploads/2015/10/7302572200_728cf83f75_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2132856"/>
            <a:ext cx="4577607" cy="25749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854 0.03145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" grpId="0" animBg="1"/>
      <p:bldP spid="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4365104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Меркурий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98884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Венера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21297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Земля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573325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Марс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49289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Юпитер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86916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Сатурн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501008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Уран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157192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Нептун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270892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Comic Sans MS" pitchFamily="66" charset="0"/>
              </a:rPr>
              <a:t>Солнце</a:t>
            </a:r>
            <a:endParaRPr lang="ru-RU" sz="24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60027"/>
                </a:solidFill>
                <a:latin typeface="Comic Sans MS" pitchFamily="66" charset="0"/>
              </a:rPr>
              <a:t>Какая из планет не относится </a:t>
            </a:r>
          </a:p>
          <a:p>
            <a:pPr algn="ctr"/>
            <a:r>
              <a:rPr lang="ru-RU" sz="3200" b="1" dirty="0" smtClean="0">
                <a:solidFill>
                  <a:srgbClr val="760027"/>
                </a:solidFill>
                <a:latin typeface="Comic Sans MS" pitchFamily="66" charset="0"/>
              </a:rPr>
              <a:t>к планетам – гигантам?</a:t>
            </a:r>
            <a:endParaRPr lang="ru-RU" sz="3200" dirty="0">
              <a:solidFill>
                <a:srgbClr val="760027"/>
              </a:solidFill>
              <a:latin typeface="Comic Sans MS" pitchFamily="66" charset="0"/>
            </a:endParaRPr>
          </a:p>
        </p:txBody>
      </p:sp>
      <p:sp>
        <p:nvSpPr>
          <p:cNvPr id="14" name="Управляющая кнопка: назад 13">
            <a:hlinkClick r:id="rId3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https://b1.filmpro.ru/c/3727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2132856"/>
            <a:ext cx="4352149" cy="2448272"/>
          </a:xfrm>
          <a:prstGeom prst="rect">
            <a:avLst/>
          </a:prstGeom>
          <a:noFill/>
        </p:spPr>
      </p:pic>
      <p:pic>
        <p:nvPicPr>
          <p:cNvPr id="35844" name="Picture 4" descr="http://desktopwall.info/uploads/posts/2016-04/27_mar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1" y="3645023"/>
            <a:ext cx="4736526" cy="266429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85 -0.04186 " pathEditMode="relative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92280" y="4365104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Меркурий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98884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Венера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21297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Земля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573325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Марс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49289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Юпитер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486916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Сатурн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501008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Уран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157192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Нептун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270892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Comic Sans MS" pitchFamily="66" charset="0"/>
              </a:rPr>
              <a:t>Солнце</a:t>
            </a:r>
            <a:endParaRPr lang="ru-RU" sz="24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Какая из планет Солнечной системы не просто наклонена по отношению к орбите Солнца, </a:t>
            </a:r>
          </a:p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но буквально лежит на боку?</a:t>
            </a:r>
            <a:endParaRPr lang="ru-RU" sz="3200" b="1" dirty="0">
              <a:solidFill>
                <a:srgbClr val="760027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spiritguidesmagazine.com/wp-content/uploads/2018/05/uranus-featur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2060848"/>
            <a:ext cx="3957125" cy="2967844"/>
          </a:xfrm>
          <a:prstGeom prst="rect">
            <a:avLst/>
          </a:prstGeom>
          <a:noFill/>
        </p:spPr>
      </p:pic>
      <p:pic>
        <p:nvPicPr>
          <p:cNvPr id="2052" name="Picture 4" descr="http://www.oocities.org/hwy37/uranus_arie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3429000"/>
            <a:ext cx="4032448" cy="3121115"/>
          </a:xfrm>
          <a:prstGeom prst="rect">
            <a:avLst/>
          </a:prstGeom>
          <a:noFill/>
        </p:spPr>
      </p:pic>
      <p:sp>
        <p:nvSpPr>
          <p:cNvPr id="16" name="Управляющая кнопка: назад 15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4524E-6 L 0.08663 -0.15726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92280" y="4365104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Меркурий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98884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Венера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21297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Земля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573325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Марс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49289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Юпитер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501008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Уран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157192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Нептун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270892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Comic Sans MS" pitchFamily="66" charset="0"/>
              </a:rPr>
              <a:t>Солнце</a:t>
            </a:r>
            <a:endParaRPr lang="ru-RU" sz="24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Какая планета, носящая имя греческого бога времени, в 760 раз больше Земли по объему, </a:t>
            </a:r>
          </a:p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не способна утонуть даже в керосине?</a:t>
            </a:r>
            <a:endParaRPr lang="ru-RU" sz="3200" b="1" dirty="0">
              <a:solidFill>
                <a:srgbClr val="760027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486916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Сатурн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s://w-dog.ru/wallpapers/2/18/4371652298803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2060848"/>
            <a:ext cx="4582543" cy="2577680"/>
          </a:xfrm>
          <a:prstGeom prst="rect">
            <a:avLst/>
          </a:prstGeom>
          <a:noFill/>
        </p:spPr>
      </p:pic>
      <p:pic>
        <p:nvPicPr>
          <p:cNvPr id="4100" name="Picture 4" descr="https://stage.wonderopolis.org/wp-content/uploads/2015/09/2_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861048"/>
            <a:ext cx="4344417" cy="2442528"/>
          </a:xfrm>
          <a:prstGeom prst="rect">
            <a:avLst/>
          </a:prstGeom>
          <a:noFill/>
        </p:spPr>
      </p:pic>
      <p:sp>
        <p:nvSpPr>
          <p:cNvPr id="16" name="Управляющая кнопка: назад 15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0213E-6 L -0.18906 0.15726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1" grpId="0" animBg="1"/>
      <p:bldP spid="1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92280" y="4365104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Меркурий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21297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Земля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573325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Марс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49289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Юпитер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486916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Сатурн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501008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Уран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157192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Нептун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270892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Comic Sans MS" pitchFamily="66" charset="0"/>
              </a:rPr>
              <a:t>Солнце</a:t>
            </a:r>
            <a:endParaRPr lang="ru-RU" sz="24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На какой единственной планете астрономы наблюдают короны — округлые образования </a:t>
            </a:r>
          </a:p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с многочисленными выступами? </a:t>
            </a:r>
            <a:r>
              <a:rPr lang="ru-RU" sz="2800" dirty="0" smtClean="0"/>
              <a:t>(</a:t>
            </a:r>
            <a:endParaRPr lang="ru-RU" sz="3200" b="1" dirty="0">
              <a:solidFill>
                <a:srgbClr val="760027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98884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Венера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img-fotki.yandex.ru/get/6113/14107660.14f/0_63875_18d1e072_X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573016"/>
            <a:ext cx="5184576" cy="2916324"/>
          </a:xfrm>
          <a:prstGeom prst="rect">
            <a:avLst/>
          </a:prstGeom>
          <a:noFill/>
        </p:spPr>
      </p:pic>
      <p:pic>
        <p:nvPicPr>
          <p:cNvPr id="6148" name="Picture 4" descr="https://images.fineartamerica.com/images-medium-large/volcanoes-on-venus-detlev-van-ravenswaa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2060848"/>
            <a:ext cx="3580011" cy="2462252"/>
          </a:xfrm>
          <a:prstGeom prst="rect">
            <a:avLst/>
          </a:prstGeom>
          <a:noFill/>
        </p:spPr>
      </p:pic>
      <p:sp>
        <p:nvSpPr>
          <p:cNvPr id="16" name="Управляющая кнопка: назад 15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947E-6 L -0.35434 0.0629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188640"/>
            <a:ext cx="8928992" cy="936104"/>
          </a:xfrm>
          <a:prstGeom prst="round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contourW="63500"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Десятая планета Солнечной системы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386" name="AutoShape 2" descr="интересные факты о космосе "/>
          <p:cNvSpPr>
            <a:spLocks noChangeAspect="1" noChangeArrowheads="1"/>
          </p:cNvSpPr>
          <p:nvPr/>
        </p:nvSpPr>
        <p:spPr bwMode="auto">
          <a:xfrm>
            <a:off x="155575" y="-1546225"/>
            <a:ext cx="57150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интересные факты о космосе "/>
          <p:cNvSpPr>
            <a:spLocks noChangeAspect="1" noChangeArrowheads="1"/>
          </p:cNvSpPr>
          <p:nvPr/>
        </p:nvSpPr>
        <p:spPr bwMode="auto">
          <a:xfrm>
            <a:off x="155575" y="-1546225"/>
            <a:ext cx="57150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://fb.ru/15S20CI67/931700BED69TP/4mdHV3/fQ-Li?zdYd.vhoYGW3=GBr8M&amp;8g3N-Z=LWML&amp;iCB_sM=28o_7RV&amp;qToQ=ELtw9M8&amp;cTqH_=XX&amp;w1=Wko_6ZZ&amp;oF=Ei7&amp;9tq8=ICs2eL&amp;JB2I=JqnDS1&amp;ayCq=u46G&amp;K-N=dIG-ym4&amp;cd=NFKca__&amp;k-m1jA=rBjjpB1&amp;Nb=9P2Arh&amp;9ptxPhp=AP63&amp;bJ=lKCObwe&amp;cu=ij&amp;_X74y1=sPbBM-&amp;MiYs=4XLJA&amp;iWj=Hu8v&amp;8V=yCmb&amp;eZHKa67=70&amp;qZQY=0KsuUv&amp;XE6Axb=Iab&amp;3WtPO=cQ&amp;7or=VaccyjR&amp;5kv5oZf=6_OU&amp;RRz2=ZSM&amp;r-i=Iyz9Aw8&amp;lZ5Yl6n=mbDF_&amp;9UN_se=eyw&amp;Je2JfeV=PmjH7ck&amp;4bjuE0=WnF_2gC&amp;6LxIo=0wV3&amp;uVX=87Sk69&amp;X0M1cj=uF_C&amp;6KG-i=fY3O4a&amp;zR=ZSb6k&amp;4ETM5pU=LnBr_af&amp;gw=_d&amp;iQld=xc&amp;Xa=JHoav&amp;c5V4cV=HMc&amp;qvXKtM=FezSce&amp;2F=lcr&amp;QxQ=h3B4&amp;Bcz-u=avpDyA&amp;CqJtl=2mvcV&amp;4G3rraX=ul2J_Qn&amp;oQ=W3q&amp;88X=OL17AJW&amp;G4XwcsD=udyj&amp;pvF=eWagrX&amp;wFvHmrn=94-&amp;MY=bCigXvL&amp;-ir2lyS=0q&amp;j5x=um&amp;J7bTQR0=80pFr&amp;O6g9=IW0&amp;Bf=a8MW&amp;vg18=UpfhC&amp;jx27=Jx1MT2o&amp;pih38=Dzv9u2&amp;qSnwf=bMKGg&amp;_n=WL&amp;bwbqwi=u0-J7a8&amp;R76A8=EAgU&amp;NdZR5Td=n-yMr&amp;xv8rRd=m58Xi&amp;K04=Et-xh2c&amp;Z6J=dudeaN&amp;gG_nEe8=CVjOD&amp;O5A1uN=rxf&amp;7cWdrKD=2ADW&amp;1s3aFi=t1&amp;zGF_N=RHKl0&amp;73=2jq8Y8&amp;qIpVv=PE6S&amp;tdP=bLiTeb&amp;7ai=DRu3&amp;O5fgr=S3&amp;lnmg4fv=3skSdA&amp;G0R_P=en&amp;Kml5hgG=mL&amp;xioor9=ez&amp;Rt-VR=HlMKz8&amp;a-ON=NC&amp;UClLA=9N0WQx&amp;-81VfB=42w&amp;l1J=dMgno4&amp;__Bt=xoqt7fn&amp;sGW4dhW=PS37uFk&amp;cgVFq=K3&amp;WpSK0X=cRas5&amp;oU5j=Ep&amp;NyY=jT&amp;nBvwd3w=-LOF1c4&amp;s_N57c=dPDO&amp;-u=QKFaK&amp;MbaaMu=0pN&amp;bN0Rx=uA7184&amp;92B=ibPEJ&amp;RON=sG2&amp;hm=et_M&amp;Wz1Rl=Ssw6&amp;XZlbgU=3L8t&amp;ZsDG6QJ=qM7_5Se&amp;nmaArJl=E-&amp;NSSL=E8m&amp;nkgKTh3=sg&amp;eRgeDc=sn3q7yo&amp;5gUE=hL&amp;J7l=IbgeSNb&amp;z2p=cr9-T0Y&amp;eWLO=O5&amp;GFXy7=ts7ViG&amp;U9G3T42=kz&amp;_4x=JlFIf&amp;2f5NwJ6=c6t_sEF&amp;EnhW=_Cz6&amp;SJ=ttcjJ&amp;IGoW=4Cf&amp;8U=IaW&amp;OJtebL=Dp&amp;d2-=pxXcv&amp;TJHy8H=IDHQ&amp;ps8R68=Px&amp;DCvuG=fI5&amp;bAcTPT=uaEud&amp;75w=ytoHZR&amp;11cC=Vi4P&amp;1ID=eVsn-5&amp;iN=p3NF&amp;Lca2GR=8o3MjI&amp;gP=xI&amp;EU=UPb6&amp;yQp=tM57S&amp;eOP=8T&amp;h_A=i2C&amp;nahX=O8&amp;W3pmZ=vs0f0Fe&amp;AKLR=ffnrq&amp;6A3C=URgZVkg&amp;rLPT=Ad&amp;Vzn5Tqu=e1-KuWK&amp;PWoH=kL20-Ip&amp;Vxq98l=XIyU&amp;chz5p=6lkU40&amp;dFJw7W=r0eDmKG&amp;4Jn3XW3=KSr&amp;nOQ=_LoiD&amp;fpCE3=WQFffl&amp;eQ=Jfy&amp;jf=y1r&amp;w_ziBdD=y8z_HW&amp;8ggeVW7=MZ&amp;KHtS=1e5tsN&amp;drvb=PCJjv&amp;_l4zlQ=Mrts9&amp;P6Hg=bbBOR&amp;GNs=ESQ&amp;ocB=1NXf&amp;zfHCJ=2rPvnq&amp;4D3J4I=Vv&amp;bF5ihoP=6X&amp;7UM=L2bDz&amp;NlW=qOThno5&amp;k_wmb=_9&amp;2M4aVh=-RcNX_g&amp;Zeg1z=omuaBP&amp;oIz_=RDtR0&amp;1xSi-=yhzKSnD&amp;fO=VHkvT&amp;58M=DTi&amp;G14njC7=XM82Y5B&amp;vWII_=_pP3&amp;4is6v=zfLk4rn&amp;ED33I=60k&amp;sk=pDLS&amp;LbZShw=EY&amp;gXf1=nZI&amp;TMqu=q9pQ&amp;nCnDRV3=MX4C1Am&amp;guJJ6e=xGM9G0&amp;Trh7J=-_-S-y&amp;otf=nfwjF&amp;MM=7Fc&amp;3eCUo=ZLkCTaH&amp;sX=SD&amp;hd=hYGVrg&amp;S1ah=_4vJo&amp;64z5Ikx=Y-H&amp;iyCFK=Jpb6Z&amp;tL8S=D3vrmKl&amp;fCv=Jx2fHi&amp;LjJ2d=YuYw2&amp;kb_j=pj7Snyw&amp;c_mrt=SpJP&amp;hbh1W7G=VSp8W3&amp;0ImVL-y=5Hm&amp;LmxOQaf=xm&amp;X3k7=9_kYc4&amp;ptig2=At1txL0&amp;IOHy=f7-Nl&amp;kslFPg=-oeI&amp;ne=EoJ4&amp;eIV=JC&amp;fw=X0KRtx&amp;nXJH=CqOujrw&amp;btr=CtB_v&amp;HcJ=Fcrg&amp;ddY3=-xWJ-&amp;K4SJ9e=APr4f-&amp;SOm=tHkyClE&amp;H6JC3v6=-sbD&amp;UIi=aWj&amp;VCQqNpD=EUfJSGe&amp;E5Kj5qp=cHxL&amp;M2XdTx_=TpwA&amp;L3RY_=nudA_r&amp;nUmk=Wj&amp;zFxn=fSl&amp;K7tz=cAFQx&amp;GlauL=Or52-&amp;yB87s=7Nhi&amp;77H=cyls7&amp;mZFtdOe=1perB&amp;eO_PF_F=5voAb&amp;CCRxFXw=10M&amp;J7LtR=v0&amp;I_0_R=z0J&amp;SZ0uTI=E1Is&amp;vF=_-2p-Ok&amp;O4=8B7mKR&amp;KO9w=Fw7&amp;TslBUKL=NivW&amp;Fj=S3uuhZ&amp;k6e=f_On&amp;cio9hW=_8ZGKv2&amp;VaIJnCc=bkb_m&amp;7t-DW4=zNLKb&amp;9Nzuq=9nrb9Li&amp;emjXOS=gNB&amp;5H1n=PX3i13&amp;q3=Coa0&amp;O8=b0nZ&amp;ev=wyQxuG&amp;KP=SZdD&amp;aWg7Al=0m&amp;EX=CvU1&amp;mTtu=Ijt&amp;0vMoV=DKHQ-D&amp;MiKO=H3&amp;AcZq=oFTkYD8&amp;Zjp38=XlNjdK2&amp;1byVK=vauDm&amp;fR2fs=aW&amp;AOy11bf=1Ug87&amp;L1uglsK=zdx&amp;Nw4=aH9P&amp;XEFE4A=mFz&amp;j4JWWl=s8CHZ&amp;SacJSS=7HsY&amp;ZPxUUqf=Lj&amp;9CgqCf=Fkghh9&amp;OToO2=44m&amp;9Nk=7dhJ&amp;HuqHYJp=uKd&amp;HmTvCh=keny6x&amp;NCD7=9ey86&amp;GrKvH=LQyLq&amp;GC_rM=RlOljbe&amp;maE0Kj=DuIsIw&amp;rctUP=TOyR9&amp;PJIXwae=nsZA7sl&amp;H-hex7Z=_0vsm&amp;rnM0=dAKTxy&amp;7S=8z5r7SR&amp;5gc=tj&amp;Zh6hbrK=Rhlk3&amp;H1YmdCT=0qqOFv&amp;-MBFvCw=84&amp;4XyS=353&amp;DN=7Fk&amp;S2qhiuk=w5yc1&amp;--qaJ0=v7mB&amp;FExt3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Эрида. Убийца Девятой планет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51520" y="1196753"/>
            <a:ext cx="8624960" cy="4851540"/>
          </a:xfrm>
          <a:prstGeom prst="rect">
            <a:avLst/>
          </a:prstGeom>
        </p:spPr>
      </p:pic>
      <p:pic>
        <p:nvPicPr>
          <p:cNvPr id="8" name="Picture 7" descr="C:\Users\Mama\Desktop\рр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106" y="1153549"/>
            <a:ext cx="8626373" cy="4867739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104241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87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92280" y="4365104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Меркурий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98884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Венера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21297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Земля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573325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Марс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49289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Юпитер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486916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Сатурн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501008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Уран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157192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Нептун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270892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Comic Sans MS" pitchFamily="66" charset="0"/>
              </a:rPr>
              <a:t>Солнце</a:t>
            </a:r>
            <a:endParaRPr lang="ru-RU" sz="24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На какой планете Солнечной системы дуют самые быстрые ветры? (до 2400 км/час)</a:t>
            </a:r>
            <a:endParaRPr lang="ru-RU" sz="2800" b="1" dirty="0">
              <a:solidFill>
                <a:srgbClr val="760027"/>
              </a:solidFill>
              <a:latin typeface="Comic Sans MS" pitchFamily="66" charset="0"/>
            </a:endParaRPr>
          </a:p>
        </p:txBody>
      </p:sp>
      <p:pic>
        <p:nvPicPr>
          <p:cNvPr id="8194" name="Picture 2" descr="https://i.ytimg.com/vi/f_ga6VoJvi4/maxresdefau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988840"/>
            <a:ext cx="3959259" cy="2808312"/>
          </a:xfrm>
          <a:prstGeom prst="rect">
            <a:avLst/>
          </a:prstGeom>
          <a:noFill/>
        </p:spPr>
      </p:pic>
      <p:pic>
        <p:nvPicPr>
          <p:cNvPr id="8196" name="Picture 4" descr="https://banana.by/uploads/posts/2009-07/1248976528_000189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2636912"/>
            <a:ext cx="4032448" cy="3225959"/>
          </a:xfrm>
          <a:prstGeom prst="rect">
            <a:avLst/>
          </a:prstGeom>
          <a:noFill/>
        </p:spPr>
      </p:pic>
      <p:sp>
        <p:nvSpPr>
          <p:cNvPr id="16" name="Управляющая кнопка: назад 15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70028E-8 L 0.08681 0.1154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4365104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Меркурий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98884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Венера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21297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Земля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573325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Марс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492896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Юпитер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86916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Сатурн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501008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Уран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157192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Нептун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2708920"/>
            <a:ext cx="1728192" cy="432048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Comic Sans MS" pitchFamily="66" charset="0"/>
              </a:rPr>
              <a:t>Солнце</a:t>
            </a:r>
            <a:endParaRPr lang="ru-RU" sz="24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На какой из планет Солнечной системы астрономы наблюдают </a:t>
            </a:r>
          </a:p>
          <a:p>
            <a:pPr algn="ctr"/>
            <a:r>
              <a:rPr lang="ru-RU" sz="2800" b="1" dirty="0" smtClean="0">
                <a:solidFill>
                  <a:srgbClr val="760027"/>
                </a:solidFill>
                <a:latin typeface="Comic Sans MS" pitchFamily="66" charset="0"/>
              </a:rPr>
              <a:t>ярчайшие полярные сияния? </a:t>
            </a:r>
            <a:endParaRPr lang="ru-RU" sz="3200" b="1" dirty="0">
              <a:solidFill>
                <a:srgbClr val="760027"/>
              </a:solidFill>
              <a:latin typeface="Comic Sans MS" pitchFamily="66" charset="0"/>
            </a:endParaRPr>
          </a:p>
        </p:txBody>
      </p:sp>
      <p:sp>
        <p:nvSpPr>
          <p:cNvPr id="18" name="Управляющая кнопка: назад 17">
            <a:hlinkClick r:id="rId3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42" name="Picture 2" descr="https://img.buzzfeed.com/buzzfeed-static/static/2016-03/22/9/enhanced/webdr01/longform-original-14575-1458653626-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2492896"/>
            <a:ext cx="4464496" cy="3348372"/>
          </a:xfrm>
          <a:prstGeom prst="rect">
            <a:avLst/>
          </a:prstGeom>
          <a:noFill/>
        </p:spPr>
      </p:pic>
      <p:pic>
        <p:nvPicPr>
          <p:cNvPr id="112644" name="Picture 4" descr="http://www.astronomy.com/~/media/F5485851B436406383801B2DFA21FF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4293096"/>
            <a:ext cx="4176464" cy="21167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86 -0.03145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http://g01.a.alicdn.com/kf/HTB1NXNvKFXXXXXpXFXXq6xXFXXXe/Free-Shipping-3D-custom-wall-paintings-realistic-bookshelf-wallpaper-hotel-cafe-KTV-wallpaper-background-mur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1440160" cy="5157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Твёрдое тело, или малая планета, </a:t>
            </a:r>
            <a:r>
              <a:rPr lang="ru-RU" sz="3200" b="1" dirty="0" err="1" smtClean="0">
                <a:solidFill>
                  <a:srgbClr val="002060"/>
                </a:solidFill>
                <a:latin typeface="Comic Sans MS" pitchFamily="66" charset="0"/>
              </a:rPr>
              <a:t>вpащающаяся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 вокруг Солнца</a:t>
            </a:r>
            <a:r>
              <a:rPr lang="ru-RU" sz="3200" dirty="0" smtClean="0"/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С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Т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Е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9228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9228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5637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Д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5637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5637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8132" name="Picture 4" descr="https://w-dog.ru/wallpapers/3/0/434115798789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4221088"/>
            <a:ext cx="3712414" cy="2088232"/>
          </a:xfrm>
          <a:prstGeom prst="rect">
            <a:avLst/>
          </a:prstGeom>
          <a:noFill/>
        </p:spPr>
      </p:pic>
      <p:pic>
        <p:nvPicPr>
          <p:cNvPr id="48134" name="Picture 6" descr="https://znaj.ua/images/2017/06/26/33522-ep103-0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3717032"/>
            <a:ext cx="3409848" cy="2133050"/>
          </a:xfrm>
          <a:prstGeom prst="rect">
            <a:avLst/>
          </a:prstGeom>
          <a:noFill/>
        </p:spPr>
      </p:pic>
      <p:sp>
        <p:nvSpPr>
          <p:cNvPr id="33" name="Управляющая кнопка: назад 32">
            <a:hlinkClick r:id="rId6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http://g01.a.alicdn.com/kf/HTB1NXNvKFXXXXXpXFXXq6xXFXXXe/Free-Shipping-3D-custom-wall-paintings-realistic-bookshelf-wallpaper-hotel-cafe-KTV-wallpaper-background-mur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1440160" cy="5157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Группа звёзд или группа галактик, которые связаны между собой силами гравитации (мн.ч.)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Л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С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Т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Е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9228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9228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5637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Ы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5637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5637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Управляющая кнопка: назад 32">
            <a:hlinkClick r:id="rId4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586" name="Picture 2" descr="https://ru.best-wallpaper.net/wallpaper/1920x1200/1708/The-Pleiades-star-cluster-space_1920x12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696" y="3645024"/>
            <a:ext cx="3488021" cy="2180013"/>
          </a:xfrm>
          <a:prstGeom prst="rect">
            <a:avLst/>
          </a:prstGeom>
          <a:noFill/>
        </p:spPr>
      </p:pic>
      <p:pic>
        <p:nvPicPr>
          <p:cNvPr id="67588" name="Picture 4" descr="http://www.kartinki.me/pic/201306/1280x768/kartinki.me-119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4725144"/>
            <a:ext cx="3144349" cy="18866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http://g01.a.alicdn.com/kf/HTB1NXNvKFXXXXXpXFXXq6xXFXXXe/Free-Shipping-3D-custom-wall-paintings-realistic-bookshelf-wallpaper-hotel-cafe-KTV-wallpaper-background-mur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1440160" cy="5157192"/>
          </a:xfrm>
          <a:prstGeom prst="rect">
            <a:avLst/>
          </a:prstGeom>
          <a:noFill/>
        </p:spPr>
      </p:pic>
      <p:pic>
        <p:nvPicPr>
          <p:cNvPr id="1028" name="Picture 4" descr="https://opt-10379.ssl.1c-bitrix-cdn.ru/upload/iblock/049/049aa118a944d94b61f26c2a9aa76aa2.jpg?15052012036523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3645024"/>
            <a:ext cx="4864275" cy="27342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Падающая звезда, это частицы пыли, входящие в атмосферу Земли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М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Е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Т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Е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4168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84168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4826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Управляющая кнопка: назад 32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strangesounds.org/wp-content/uploads/2014/09/fireball-minnesota-1024x68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6096" y="3861048"/>
            <a:ext cx="3047230" cy="203247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 descr="http://g01.a.alicdn.com/kf/HTB1NXNvKFXXXXXpXFXXq6xXFXXXe/Free-Shipping-3D-custom-wall-paintings-realistic-bookshelf-wallpaper-hotel-cafe-KTV-wallpaper-background-mur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1440160" cy="5157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Период между новыми лунами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29 дней 12 </a:t>
            </a:r>
            <a:r>
              <a:rPr lang="ru-RU" sz="3200" b="1" dirty="0" err="1" smtClean="0">
                <a:solidFill>
                  <a:srgbClr val="002060"/>
                </a:solidFill>
                <a:latin typeface="Comic Sans MS" pitchFamily="66" charset="0"/>
              </a:rPr>
              <a:t>часoв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 44 </a:t>
            </a:r>
            <a:r>
              <a:rPr lang="ru-RU" sz="3200" b="1" dirty="0" err="1" smtClean="0">
                <a:solidFill>
                  <a:srgbClr val="002060"/>
                </a:solidFill>
                <a:latin typeface="Comic Sans MS" pitchFamily="66" charset="0"/>
              </a:rPr>
              <a:t>минyт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Л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У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Н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Ц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44208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44208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44208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Я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0830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Управляющая кнопка: назад 32">
            <a:hlinkClick r:id="rId4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634" name="Picture 2" descr="http://mtdata.ru/u16/photoA217/20858004992-0/origina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696" y="3789040"/>
            <a:ext cx="3528392" cy="2646294"/>
          </a:xfrm>
          <a:prstGeom prst="rect">
            <a:avLst/>
          </a:prstGeom>
          <a:noFill/>
        </p:spPr>
      </p:pic>
      <p:pic>
        <p:nvPicPr>
          <p:cNvPr id="69636" name="Picture 4" descr="http://elitefon.ru/pic/201211/1280x960/elitefon.ru-739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4077072"/>
            <a:ext cx="3672408" cy="195096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http://g01.a.alicdn.com/kf/HTB1NXNvKFXXXXXpXFXXq6xXFXXXe/Free-Shipping-3D-custom-wall-paintings-realistic-bookshelf-wallpaper-hotel-cafe-KTV-wallpaper-background-mur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1440160" cy="5157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Группа звёзд, </a:t>
            </a:r>
            <a:r>
              <a:rPr lang="ru-RU" sz="3200" b="1" dirty="0" err="1" smtClean="0">
                <a:solidFill>
                  <a:srgbClr val="002060"/>
                </a:solidFill>
                <a:latin typeface="Comic Sans MS" pitchFamily="66" charset="0"/>
              </a:rPr>
              <a:t>гaза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 и пыли, которые удерживаются вместе под действием силы тяжести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Г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Л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208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Т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9208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9208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5617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5617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5617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20272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20272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20272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Управляющая кнопка: назад 32">
            <a:hlinkClick r:id="rId4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884368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884368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84368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0662" name="Picture 6" descr="http://www.kartinki.me/pic/201209/1600x900/kartinki.me-72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573016"/>
            <a:ext cx="4104456" cy="2308757"/>
          </a:xfrm>
          <a:prstGeom prst="rect">
            <a:avLst/>
          </a:prstGeom>
          <a:noFill/>
        </p:spPr>
      </p:pic>
      <p:pic>
        <p:nvPicPr>
          <p:cNvPr id="70658" name="Picture 2" descr="https://look.com.ua/pic/201705/1920x1200/look.com.ua-2150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63688" y="4365104"/>
            <a:ext cx="3456384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http://g01.a.alicdn.com/kf/HTB1NXNvKFXXXXXpXFXXq6xXFXXXe/Free-Shipping-3D-custom-wall-paintings-realistic-bookshelf-wallpaper-hotel-cafe-KTV-wallpaper-background-mur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1440160" cy="5157192"/>
          </a:xfrm>
          <a:prstGeom prst="rect">
            <a:avLst/>
          </a:prstGeom>
          <a:noFill/>
        </p:spPr>
      </p:pic>
      <p:pic>
        <p:nvPicPr>
          <p:cNvPr id="71686" name="Picture 6" descr="https://vistanews.ru/uploads/posts/2017-08/1502468216_ecliptic-solar-system-650x3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4509120"/>
            <a:ext cx="3480321" cy="20067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Путь </a:t>
            </a:r>
            <a:r>
              <a:rPr lang="ru-RU" sz="3200" b="1" dirty="0" err="1" smtClean="0">
                <a:solidFill>
                  <a:srgbClr val="002060"/>
                </a:solidFill>
                <a:latin typeface="Comic Sans MS" pitchFamily="66" charset="0"/>
              </a:rPr>
              <a:t>Сoлнца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, Луны и </a:t>
            </a:r>
            <a:r>
              <a:rPr lang="ru-RU" sz="3200" b="1" dirty="0" err="1" smtClean="0">
                <a:solidFill>
                  <a:srgbClr val="002060"/>
                </a:solidFill>
                <a:latin typeface="Comic Sans MS" pitchFamily="66" charset="0"/>
              </a:rPr>
              <a:t>плaнет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Comic Sans MS" pitchFamily="66" charset="0"/>
              </a:rPr>
              <a:t>пo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 которому все следуют в небе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Э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Л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П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208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Т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9208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9208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5617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5617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5617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20272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20272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20272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Управляющая кнопка: назад 32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884368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884368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84368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1682" name="Picture 2" descr="http://www.nastroy.info/images/post/515769-15195384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064" y="3645024"/>
            <a:ext cx="3264362" cy="24482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 descr="http://g01.a.alicdn.com/kf/HTB1NXNvKFXXXXXpXFXXq6xXFXXXe/Free-Shipping-3D-custom-wall-paintings-realistic-bookshelf-wallpaper-hotel-cafe-KTV-wallpaper-background-mur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1440160" cy="5157192"/>
          </a:xfrm>
          <a:prstGeom prst="rect">
            <a:avLst/>
          </a:prstGeom>
          <a:noFill/>
        </p:spPr>
      </p:pic>
      <p:pic>
        <p:nvPicPr>
          <p:cNvPr id="4102" name="Picture 6" descr="https://www.newsfolo.com/wp-content/uploads/2018/02/solar-eclip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4221088"/>
            <a:ext cx="2673016" cy="17820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Когда видим объект в небе заблокированный тенью другого объекта или тенью Земли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З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Т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М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Е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Н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9228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9228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5637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Е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5637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5637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Управляющая кнопка: назад 32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wallbox.ru/resize/1920x1200/wallpapers/main/201137/solnechnoe-zatmenie-oblaka-chelovek-2fabaa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056" y="3717032"/>
            <a:ext cx="3744416" cy="2340260"/>
          </a:xfrm>
          <a:prstGeom prst="rect">
            <a:avLst/>
          </a:prstGeom>
          <a:noFill/>
        </p:spPr>
      </p:pic>
      <p:pic>
        <p:nvPicPr>
          <p:cNvPr id="4100" name="Picture 4" descr="https://media.npr.org/assets/img/2017/08/21/ap_17233631732642_custom-669fbf314519a9ea3b2e36651b17a31ad5f09231-s11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67944" y="4581128"/>
            <a:ext cx="2016224" cy="20456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http://g01.a.alicdn.com/kf/HTB1NXNvKFXXXXXpXFXXq6xXFXXXe/Free-Shipping-3D-custom-wall-paintings-realistic-bookshelf-wallpaper-hotel-cafe-KTV-wallpaper-background-mur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1440160" cy="5157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Очень далёкий и очень яркий объект</a:t>
            </a:r>
            <a:r>
              <a:rPr lang="ru-RU" sz="3200" dirty="0" smtClean="0"/>
              <a:t>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В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З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4168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84168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4826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Управляющая кнопка: назад 32">
            <a:hlinkClick r:id="rId4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quasar.by/images/news/17/march/12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4293096"/>
            <a:ext cx="3968442" cy="2232248"/>
          </a:xfrm>
          <a:prstGeom prst="rect">
            <a:avLst/>
          </a:prstGeom>
          <a:noFill/>
        </p:spPr>
      </p:pic>
      <p:pic>
        <p:nvPicPr>
          <p:cNvPr id="3" name="Picture 4" descr="https://i0.wp.com/th03.deviantart.net/fs31/PRE/f/2008/198/8/2/Dueling_Quasars_by_mynameishal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3501008"/>
            <a:ext cx="4006479" cy="22536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88640"/>
            <a:ext cx="8928992" cy="936104"/>
          </a:xfrm>
          <a:prstGeom prst="round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contourW="63500"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Загадочная спутница Луна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104241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интересные факты о космосе и космонавтах "/>
          <p:cNvSpPr>
            <a:spLocks noChangeAspect="1" noChangeArrowheads="1"/>
          </p:cNvSpPr>
          <p:nvPr/>
        </p:nvSpPr>
        <p:spPr bwMode="auto">
          <a:xfrm>
            <a:off x="155575" y="-1538288"/>
            <a:ext cx="5715000" cy="3209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fb.ru/15S20CI67/931700BED69TP/4mdHV3/fQ-Li?zdYd.vhoYGW3=GBr8M&amp;8g3N-Z=LWML&amp;iiB_sM=28o_7RV&amp;qToQ=ELtw9M8&amp;cTqH_=XX&amp;w1=Wko_6ZZ&amp;oF=Ei7&amp;9tq8=ICs2eL&amp;JB2I=JqnDS1&amp;ayCq=u46G&amp;K-N=dIG-ym4&amp;cd=NFKca__&amp;k-m1jA=rBjjpB1&amp;Nb=9P2Arh&amp;9ptxPhp=AP63&amp;bJ=lKCObwe&amp;cu=ij&amp;_X74y1=sPbBM-&amp;MiYs=4XLJA&amp;iWj=Hu8v&amp;8V=yCmb&amp;eZHKa67=70&amp;qZQY=0KsuUv&amp;XE6Axb=Iab&amp;3WtPO=cQ&amp;7or=VaccyjR&amp;5kv5oZf=6_OU&amp;RRz2=ZSM&amp;r-i=Iyz9Aw8&amp;lZ5Yl6n=mbDF_&amp;9UN_se=eyw&amp;Je2JfeV=PmjH7ck&amp;4bjuE0=WnF_2gC&amp;6LxIo=0wV3&amp;uVX=87Sk69&amp;X0M1cj=uF_C&amp;6KG-i=fY3O4a&amp;zR=ZSb6k&amp;4ETM5pU=LnBr_af&amp;gw=_d&amp;iQld=xc&amp;Xa=JHoav&amp;c5V4cV=HMc&amp;qvXKtM=FezSce&amp;2F=lcr&amp;QxQ=h3B4&amp;Bcz-u=avpDyA&amp;CqJtl=2mvcV&amp;4G3rraX=ul2J_Qn&amp;oQ=W3q&amp;88X=OL17AJW&amp;G4XwcsD=udyj&amp;pvF=eWagrX&amp;wFvHmrn=94-&amp;MY=bCigXvL&amp;-ir2lyS=0q&amp;j5x=um&amp;J7bTQR0=80pFr&amp;O6g9=IW0&amp;Bf=a8MW&amp;vg18=UpfhC&amp;jx27=Jx1MT2o&amp;pih38=Dzv9u2&amp;qSnwf=bMKGg&amp;_n=WL&amp;bwbqwi=u0-J7a8&amp;R76A8=EAgU&amp;NdZR5Td=n-yMr&amp;xv8rRd=m58Xi&amp;K04=Et-xh2c&amp;Z6J=dudeaN&amp;gG_nEe8=CVjOD&amp;O5A1uN=rxf&amp;7cWdrKD=2ADW&amp;1s3aFi=t1&amp;zGF_N=RHKl0&amp;73=2jq8Y8&amp;qIpVv=PE6S&amp;tdP=bLiTeb&amp;7ai=DRu3&amp;O5fgr=S3&amp;lnmg4fv=3skSdA&amp;G0R_P=en&amp;Kml5hgG=mL&amp;xioor9=ez&amp;Rt-VR=HlMKz8&amp;a-ON=NC&amp;UClLA=9N0WQx&amp;-81VfB=42w&amp;l1J=dMgno4&amp;__Bt=xoqt7fn&amp;sGW4dhW=PS37uFk&amp;cgVFq=K3&amp;WpSK0X=cRas5&amp;oU5j=Ep&amp;NyY=jT&amp;nBvwd3w=-LOF1c4&amp;s_N57c=dPDO&amp;-u=QKFaK&amp;MbaaMu=0pN&amp;bN0Rx=uA7184&amp;92B=ibPEJ&amp;RON=sG2&amp;hm=et_M&amp;Wz1Rl=Ssw6&amp;XZlbgU=3L8t&amp;ZsDG6QJ=qM7_5Se&amp;nmaArJl=E-&amp;NSSL=E8m&amp;nkgKTh3=sg&amp;eRgeDc=sn3q7yo&amp;5gUE=hL&amp;J7l=IbgeSNb&amp;z2p=cr9-T0Y&amp;eWLO=O5&amp;GFXy7=ts7ViG&amp;U9G3T42=kz&amp;_4x=JlFIf&amp;2f5NwJ6=c6t_sEF&amp;EnhW=_Cz6&amp;SJ=ttcjJ&amp;IGoW=4Cf&amp;8U=IaW&amp;OJtebL=Dp&amp;d2-=pxXcv&amp;TJHy8H=IDHQ&amp;ps8R68=Px&amp;DCvuG=fI5&amp;bAcTPT=uaEud&amp;75w=ytoHZR&amp;11cC=Vi4P&amp;1ID=eVsn-5&amp;iN=p3NF&amp;Lca2GR=8o3MjI&amp;gP=xI&amp;EU=UPb6&amp;yQp=tM57S&amp;eOP=8T&amp;h_A=i2C&amp;nahX=O8&amp;W3pmZ=vs0f0Fe&amp;AKLR=ffnrq&amp;6A3C=URgZVkg&amp;rLPT=Ad&amp;Vzn5Tqu=e1-KuWK&amp;PWoH=kL20-Ip&amp;Vxq98l=XIyU&amp;chz5p=6lkU40&amp;dFJw7W=r0eDmKG&amp;4Jn3XW3=KSr&amp;nOQ=_LoiD&amp;fpCE3=WQFffl&amp;eQ=Jfy&amp;jf=y1r&amp;w_ziBdD=y8z_HW&amp;8ggeVW7=MZ&amp;KHtS=1e5tsN&amp;drvb=PCJjv&amp;_l4zlQ=Mrts9&amp;P6Hg=bbBOR&amp;GNs=ESQ&amp;ocB=1NXf&amp;zfHCJ=2rPvnq&amp;4D3J4I=Vv&amp;bF5ihoP=6X&amp;7UM=L2bDz&amp;NlW=qOThno5&amp;k_wmb=_9&amp;2M4aVh=-RcNX_g&amp;Zeg1z=omuaBP&amp;oIz_=RDtR0&amp;1xSi-=yhzKSnD&amp;fO=VHkvT&amp;58M=DTi&amp;G14njC7=XM82Y5B&amp;vWII_=_pP3&amp;4is6v=zfLk4rn&amp;ED33I=60k&amp;sk=pDLS&amp;LbZShw=EY&amp;gXf1=nZI&amp;TMqu=q9pQ&amp;nCnDRV3=MX4C1Am&amp;guJJ6e=xGM9G0&amp;Trh7J=-_-S-y&amp;otf=nfwjF&amp;MM=7Fc&amp;3eCUo=ZLkCTaH&amp;sX=SD&amp;hd=hYGVrg&amp;S1ah=_4vJo&amp;64z5Ikx=Y-H&amp;iyCFK=Jpb6Z&amp;tL8S=D3vrmKl&amp;fCv=Jx2fHi&amp;LjJ2d=YuYw2&amp;kb_j=pj7Snyw&amp;c_mrt=SpJP&amp;hbh1W7G=VSp8W3&amp;0ImVL-y=5Hm&amp;LmxOQaf=xm&amp;X3k7=9_kYc4&amp;ptig2=At1txL0&amp;IOHy=f7-Nl&amp;kslFPg=-oeI&amp;ne=EoJ4&amp;eIV=JC&amp;fw=X0KRtx&amp;nXJH=CqOujrw&amp;btr=CtB_v&amp;HcJ=Fcrg&amp;ddY3=-xWJ-&amp;K4SJ9e=APr4f-&amp;SOm=tHkyClE&amp;H6JC3v6=-sbD&amp;UIi=aWj&amp;VCQqNpD=EUfJSGe&amp;E5Kj5qp=cHxL&amp;M2XdTx_=TpwA&amp;L3RY_=nudA_r&amp;nUmk=Wj&amp;zFxn=fSl&amp;K7tz=cAFQx&amp;GlauL=Or52-&amp;yB87s=7Nhi&amp;77H=cyls7&amp;mZFtdOe=1perB&amp;eO_PF_F=5voAb&amp;CCRxFXw=10M&amp;J7LtR=v0&amp;I_0_R=z0J&amp;SZ0uTI=E1Is&amp;vF=_-2p-Ok&amp;O4=8B7mKR&amp;KO9w=Fw7&amp;TslBUKL=NivW&amp;Fj=S3uuhZ&amp;k6e=f_On&amp;cio9hW=_8ZGKv2&amp;VaIJnCc=bkb_m&amp;7t-DW4=zNLKb&amp;9Nzuq=9nrb9Li&amp;emjXOS=gNB&amp;5H1n=PX3i13&amp;q3=Coa0&amp;O8=b0nZ&amp;ev=wyQxuG&amp;KP=SZdD&amp;aWg7Al=0m&amp;EX=CvU1&amp;mTtu=Ijt&amp;0vMoV=DKHQ-D&amp;MiKO=H3&amp;AcZq=oFTkYD8&amp;Zjp38=XlNjdK2&amp;1byVK=vauDm&amp;fR2fs=aW&amp;AOy11bf=1Ug87&amp;L1uglsK=zdx&amp;Nw4=aH9P&amp;XEFE4A=mFz&amp;j4JWWl=s8CHZ&amp;SacJSS=7HsY&amp;ZPxUUqf=Lj&amp;9CgqCf=Fkghh9&amp;OToO2=44m&amp;9Nk=7dhJ&amp;HuqHYJp=uKd&amp;HmTvCh=keny6x&amp;NCD7=9ey86&amp;GrKvH=LQyLq&amp;GC_rM=RlOljbe&amp;maE0Kj=DuIsIw&amp;rctUP=TOyR9&amp;PJIXwae=nsZA7sl&amp;H-hex7Z=_0vsm&amp;rnM0=dAKTxy&amp;7S=8z5r7SR&amp;5gc=tj&amp;Zh6hbrK=Rhlk3&amp;H1YmdCT=0qqOFv&amp;-MBFvCw=84&amp;4XyS=353&amp;DN=7Fk&amp;S2qhiuk=w5yc1&amp;--qaJ0=v7mB&amp;FExt3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Mama\Desktop\р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878" y="1476483"/>
            <a:ext cx="7838554" cy="4400789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51520" y="1412776"/>
            <a:ext cx="8568952" cy="136815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Почему Луна имеет такие большие размеры?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Она лишь в 4 раза меньше Земли!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412776"/>
            <a:ext cx="8568952" cy="136815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Как можно объяснить тот факт что диаметр диска Луны во время полного затмения идеально закрывает солнечный диск?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412776"/>
            <a:ext cx="8568952" cy="136815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Почему Луна вращается практически по идеальной круговой орбите?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http://g01.a.alicdn.com/kf/HTB1NXNvKFXXXXXpXFXXq6xXFXXXe/Free-Shipping-3D-custom-wall-paintings-realistic-bookshelf-wallpaper-hotel-cafe-KTV-wallpaper-background-mur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1440160" cy="5157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Блестящий метеор, который может взорваться во время своего спуска через атмосферу Земли</a:t>
            </a:r>
            <a:r>
              <a:rPr lang="ru-RU" sz="3200" dirty="0" smtClean="0"/>
              <a:t>..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Б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Л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4128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822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Д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822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Управляющая кнопка: назад 32">
            <a:hlinkClick r:id="rId4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756" name="Picture 4" descr="http://s1.1zoom.me/big3/954/Surface_of_planets_4521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4149080"/>
            <a:ext cx="3771896" cy="2435452"/>
          </a:xfrm>
          <a:prstGeom prst="rect">
            <a:avLst/>
          </a:prstGeom>
          <a:noFill/>
        </p:spPr>
      </p:pic>
      <p:pic>
        <p:nvPicPr>
          <p:cNvPr id="74754" name="Picture 2" descr="http://mks-onlain.ru/wp-content/uploads/2017/01/Slomannaya-zhizn-dinozavrov-ledyanaya-noch-i-asteroid-izmenivshij-istoriyu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7704" y="3645024"/>
            <a:ext cx="2492425" cy="17633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http://g01.a.alicdn.com/kf/HTB1NXNvKFXXXXXpXFXXq6xXFXXXe/Free-Shipping-3D-custom-wall-paintings-realistic-bookshelf-wallpaper-hotel-cafe-KTV-wallpaper-background-mur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1440160" cy="5157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656184"/>
          </a:xfrm>
          <a:prstGeom prst="rect">
            <a:avLst/>
          </a:prstGeom>
          <a:solidFill>
            <a:schemeClr val="bg1"/>
          </a:solidFill>
          <a:ln w="142875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Путь одного объекта вокруг другого.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Б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Т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40152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2204864"/>
            <a:ext cx="648072" cy="1152128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2204864"/>
            <a:ext cx="648072" cy="11521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04248" y="2204864"/>
            <a:ext cx="648072" cy="11521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s://sf038.k12.sd.us/orbi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4077072"/>
            <a:ext cx="4536504" cy="2267708"/>
          </a:xfrm>
          <a:prstGeom prst="rect">
            <a:avLst/>
          </a:prstGeom>
          <a:noFill/>
        </p:spPr>
      </p:pic>
      <p:pic>
        <p:nvPicPr>
          <p:cNvPr id="4100" name="Picture 4" descr="https://www.nastol.com.ua/download.php?img=201711/1440x900/nastol.com.ua-2582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3573016"/>
            <a:ext cx="2822714" cy="2304256"/>
          </a:xfrm>
          <a:prstGeom prst="rect">
            <a:avLst/>
          </a:prstGeom>
          <a:noFill/>
        </p:spPr>
      </p:pic>
      <p:sp>
        <p:nvSpPr>
          <p:cNvPr id="25" name="Управляющая кнопка: назад 24">
            <a:hlinkClick r:id="rId6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m0-tub-ru.yandex.net/i?id=9b69cfbd4e9d466a18c61ebb40c5c9de-l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548680"/>
            <a:ext cx="5904656" cy="4306926"/>
          </a:xfrm>
          <a:prstGeom prst="rect">
            <a:avLst/>
          </a:prstGeom>
          <a:noFill/>
          <a:ln w="228600" cmpd="tri">
            <a:solidFill>
              <a:schemeClr val="bg1"/>
            </a:solidFill>
          </a:ln>
        </p:spPr>
      </p:pic>
      <p:pic>
        <p:nvPicPr>
          <p:cNvPr id="1028" name="Picture 4" descr="http://www.terepec48.ru/astr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548680"/>
            <a:ext cx="5976664" cy="4482498"/>
          </a:xfrm>
          <a:prstGeom prst="rect">
            <a:avLst/>
          </a:prstGeom>
          <a:noFill/>
          <a:ln w="228600" cmpd="tri">
            <a:solidFill>
              <a:schemeClr val="accent4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203848" y="5229200"/>
            <a:ext cx="417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АНДРОМЕДА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назад 10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188640"/>
            <a:ext cx="9612560" cy="6669360"/>
            <a:chOff x="251520" y="188640"/>
            <a:chExt cx="9361040" cy="6669360"/>
          </a:xfrm>
        </p:grpSpPr>
        <p:pic>
          <p:nvPicPr>
            <p:cNvPr id="12" name="Picture 4" descr="http://www.playcast.ru/uploads/2017/02/27/2182074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188640"/>
              <a:ext cx="9361040" cy="666936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337945" y="620688"/>
              <a:ext cx="7811853" cy="5262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Comic Sans MS" pitchFamily="66" charset="0"/>
                  <a:cs typeface="Times New Roman" pitchFamily="18" charset="0"/>
                </a:rPr>
                <a:t>Когда-то, в незапамятные времена, у </a:t>
              </a:r>
            </a:p>
            <a:p>
              <a:r>
                <a:rPr lang="ru-RU" sz="2400" b="1" dirty="0" smtClean="0">
                  <a:latin typeface="Comic Sans MS" pitchFamily="66" charset="0"/>
                  <a:cs typeface="Times New Roman" pitchFamily="18" charset="0"/>
                </a:rPr>
                <a:t>эфиопского царя Цефея была красавица жена </a:t>
              </a:r>
            </a:p>
            <a:p>
              <a:r>
                <a:rPr lang="ru-RU" sz="2400" b="1" dirty="0" smtClean="0">
                  <a:latin typeface="Comic Sans MS" pitchFamily="66" charset="0"/>
                  <a:cs typeface="Times New Roman" pitchFamily="18" charset="0"/>
                </a:rPr>
                <a:t>— царица Кассиопея. Однажды Кассиопея имела </a:t>
              </a:r>
            </a:p>
            <a:p>
              <a:r>
                <a:rPr lang="ru-RU" sz="2400" b="1" dirty="0" smtClean="0">
                  <a:latin typeface="Comic Sans MS" pitchFamily="66" charset="0"/>
                  <a:cs typeface="Times New Roman" pitchFamily="18" charset="0"/>
                </a:rPr>
                <a:t>неосторожность похвастать своей красотой </a:t>
              </a:r>
            </a:p>
            <a:p>
              <a:r>
                <a:rPr lang="ru-RU" sz="2400" b="1" dirty="0" smtClean="0">
                  <a:latin typeface="Comic Sans MS" pitchFamily="66" charset="0"/>
                  <a:cs typeface="Times New Roman" pitchFamily="18" charset="0"/>
                </a:rPr>
                <a:t>в присутствии нереид — мифических жительниц </a:t>
              </a:r>
            </a:p>
            <a:p>
              <a:r>
                <a:rPr lang="ru-RU" sz="2400" b="1" dirty="0" smtClean="0">
                  <a:latin typeface="Comic Sans MS" pitchFamily="66" charset="0"/>
                  <a:cs typeface="Times New Roman" pitchFamily="18" charset="0"/>
                </a:rPr>
                <a:t>моря. Обидевшись, завистливые нереиды </a:t>
              </a:r>
            </a:p>
            <a:p>
              <a:r>
                <a:rPr lang="ru-RU" sz="2400" b="1" dirty="0" smtClean="0">
                  <a:latin typeface="Comic Sans MS" pitchFamily="66" charset="0"/>
                  <a:cs typeface="Times New Roman" pitchFamily="18" charset="0"/>
                </a:rPr>
                <a:t>пожаловались богу моря Посейдону, который </a:t>
              </a:r>
            </a:p>
            <a:p>
              <a:r>
                <a:rPr lang="ru-RU" sz="2400" b="1" dirty="0" smtClean="0">
                  <a:latin typeface="Comic Sans MS" pitchFamily="66" charset="0"/>
                  <a:cs typeface="Times New Roman" pitchFamily="18" charset="0"/>
                </a:rPr>
                <a:t>напустил на берега Эфиопии страшное </a:t>
              </a:r>
            </a:p>
            <a:p>
              <a:r>
                <a:rPr lang="ru-RU" sz="2400" b="1" dirty="0" smtClean="0">
                  <a:latin typeface="Comic Sans MS" pitchFamily="66" charset="0"/>
                  <a:cs typeface="Times New Roman" pitchFamily="18" charset="0"/>
                </a:rPr>
                <a:t>чудовище — кита. Чтобы откупиться от кита </a:t>
              </a:r>
            </a:p>
            <a:p>
              <a:r>
                <a:rPr lang="ru-RU" sz="2400" b="1" dirty="0" smtClean="0">
                  <a:latin typeface="Comic Sans MS" pitchFamily="66" charset="0"/>
                  <a:cs typeface="Times New Roman" pitchFamily="18" charset="0"/>
                </a:rPr>
                <a:t>Цефей, по совету оракула, вынужден был </a:t>
              </a:r>
            </a:p>
            <a:p>
              <a:r>
                <a:rPr lang="ru-RU" sz="2400" b="1" dirty="0" smtClean="0">
                  <a:latin typeface="Comic Sans MS" pitchFamily="66" charset="0"/>
                  <a:cs typeface="Times New Roman" pitchFamily="18" charset="0"/>
                </a:rPr>
                <a:t>отдать на съедение чудовищу свою любимую </a:t>
              </a:r>
            </a:p>
            <a:p>
              <a:r>
                <a:rPr lang="ru-RU" sz="2400" b="1" dirty="0" smtClean="0">
                  <a:latin typeface="Comic Sans MS" pitchFamily="66" charset="0"/>
                  <a:cs typeface="Times New Roman" pitchFamily="18" charset="0"/>
                </a:rPr>
                <a:t>дочь … Он приковал ее к прибрежной скале, </a:t>
              </a:r>
            </a:p>
            <a:p>
              <a:r>
                <a:rPr lang="ru-RU" sz="2400" b="1" dirty="0" smtClean="0">
                  <a:latin typeface="Comic Sans MS" pitchFamily="66" charset="0"/>
                  <a:cs typeface="Times New Roman" pitchFamily="18" charset="0"/>
                </a:rPr>
                <a:t>и каждую минуту она ожидала, что из </a:t>
              </a:r>
            </a:p>
            <a:p>
              <a:r>
                <a:rPr lang="ru-RU" sz="2400" b="1" dirty="0" smtClean="0">
                  <a:latin typeface="Comic Sans MS" pitchFamily="66" charset="0"/>
                  <a:cs typeface="Times New Roman" pitchFamily="18" charset="0"/>
                </a:rPr>
                <a:t>морской пучины вынырнет кит и проглотит ее.</a:t>
              </a:r>
              <a:endParaRPr lang="ru-RU" sz="2400" b="1" dirty="0">
                <a:latin typeface="Comic Sans MS" pitchFamily="66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s://www.messagescelestes-archives.ca/wp-content/uploads/2017/02/or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5302" y="582970"/>
            <a:ext cx="5807097" cy="4286190"/>
          </a:xfrm>
          <a:prstGeom prst="rect">
            <a:avLst/>
          </a:prstGeom>
          <a:noFill/>
          <a:ln w="228600" cmpd="tri">
            <a:solidFill>
              <a:schemeClr val="bg1"/>
            </a:solidFill>
          </a:ln>
        </p:spPr>
      </p:pic>
      <p:pic>
        <p:nvPicPr>
          <p:cNvPr id="6" name="Picture 2" descr="http://www.terepec48.ru/astr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476672"/>
            <a:ext cx="6000667" cy="4500500"/>
          </a:xfrm>
          <a:prstGeom prst="rect">
            <a:avLst/>
          </a:prstGeom>
          <a:noFill/>
          <a:ln w="228600" cmpd="tri"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100633" y="5229200"/>
            <a:ext cx="2379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ОРИОН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188640"/>
            <a:ext cx="9361040" cy="6669360"/>
            <a:chOff x="251520" y="188640"/>
            <a:chExt cx="9361040" cy="6669360"/>
          </a:xfrm>
        </p:grpSpPr>
        <p:pic>
          <p:nvPicPr>
            <p:cNvPr id="10" name="Picture 4" descr="http://www.playcast.ru/uploads/2017/02/27/2182074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188640"/>
              <a:ext cx="9361040" cy="666936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935088" y="1124744"/>
              <a:ext cx="820891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Comic Sans MS" pitchFamily="66" charset="0"/>
                </a:rPr>
                <a:t>По одной из легенд, … … — сын бога морей Посейдона, могучий гигант, охотник, 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который убивал всех зверей без исключения. 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За это богиня Артемида, покровительница животных, и убила страстного охотника, 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наслав на него Скорпиона. 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На небе эти созвездия как бы играют 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в прятки: как только появляется Скорпион, 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Это созвездие  скрывается за горизонтом в противоположной части неба. </a:t>
              </a:r>
              <a:endParaRPr lang="ru-RU" sz="2400" b="1" dirty="0">
                <a:latin typeface="Comic Sans MS" pitchFamily="66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https://www.syl.ru/misc/i/ai/347067/20402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620689"/>
            <a:ext cx="5527366" cy="4248471"/>
          </a:xfrm>
          <a:prstGeom prst="rect">
            <a:avLst/>
          </a:prstGeom>
          <a:noFill/>
          <a:ln w="228600" cmpd="tri">
            <a:solidFill>
              <a:schemeClr val="bg1"/>
            </a:solidFill>
          </a:ln>
        </p:spPr>
      </p:pic>
      <p:pic>
        <p:nvPicPr>
          <p:cNvPr id="5" name="Picture 2" descr="http://godsbay.ru/paint/images/sozvezdie_voznichi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577868"/>
            <a:ext cx="5705871" cy="4401668"/>
          </a:xfrm>
          <a:prstGeom prst="rect">
            <a:avLst/>
          </a:prstGeom>
          <a:noFill/>
          <a:ln w="228600" cmpd="tri"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12013" y="5229200"/>
            <a:ext cx="3556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возничий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188640"/>
            <a:ext cx="9361040" cy="6669360"/>
            <a:chOff x="0" y="0"/>
            <a:chExt cx="9361040" cy="6669360"/>
          </a:xfrm>
        </p:grpSpPr>
        <p:pic>
          <p:nvPicPr>
            <p:cNvPr id="9" name="Picture 4" descr="http://www.playcast.ru/uploads/2017/02/27/2182074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9361040" cy="666936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259632" y="1152128"/>
              <a:ext cx="698477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Comic Sans MS" pitchFamily="66" charset="0"/>
                </a:rPr>
                <a:t>В древних мифах в этом образе фигурировал </a:t>
              </a:r>
              <a:r>
                <a:rPr lang="ru-RU" sz="2400" b="1" dirty="0" err="1" smtClean="0">
                  <a:latin typeface="Comic Sans MS" pitchFamily="66" charset="0"/>
                </a:rPr>
                <a:t>Эрихтоний</a:t>
              </a:r>
              <a:r>
                <a:rPr lang="ru-RU" sz="2400" b="1" dirty="0" smtClean="0">
                  <a:latin typeface="Comic Sans MS" pitchFamily="66" charset="0"/>
                </a:rPr>
                <a:t> – король Афин и сын Гефеста (бог огня). Его воспитывала Афина, обучившая необычными навыками. Именно поэтому он стал первым человеком, додумавшимся приручить и запрячь в колесницу четырех лошадей (скопировав передвижение бога Солнца). Зевс так сильно поразился этому, что в награду поместил его на небо.</a:t>
              </a:r>
              <a:endParaRPr lang="ru-RU" sz="2400" b="1" dirty="0">
                <a:latin typeface="Comic Sans MS" pitchFamily="66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https://im0-tub-ru.yandex.net/i?id=00330487232ebbb1deab6c97033c93eb-l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548680"/>
            <a:ext cx="5616624" cy="4407983"/>
          </a:xfrm>
          <a:prstGeom prst="rect">
            <a:avLst/>
          </a:prstGeom>
          <a:noFill/>
          <a:ln w="228600" cmpd="tri">
            <a:solidFill>
              <a:schemeClr val="bg1"/>
            </a:solidFill>
          </a:ln>
        </p:spPr>
      </p:pic>
      <p:pic>
        <p:nvPicPr>
          <p:cNvPr id="80898" name="Picture 2" descr="http://school-collection.lyceum62.ru/ecor/storage/31a97963-14bf-7c0f-5a7e-c418c32164b8/724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548680"/>
            <a:ext cx="5688632" cy="4386416"/>
          </a:xfrm>
          <a:prstGeom prst="rect">
            <a:avLst/>
          </a:prstGeom>
          <a:noFill/>
          <a:ln w="228600" cmpd="tri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026193" y="5229200"/>
            <a:ext cx="2528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лебедь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188640"/>
            <a:ext cx="9361040" cy="6669360"/>
            <a:chOff x="0" y="0"/>
            <a:chExt cx="9361040" cy="6669360"/>
          </a:xfrm>
        </p:grpSpPr>
        <p:pic>
          <p:nvPicPr>
            <p:cNvPr id="9" name="Picture 4" descr="http://www.playcast.ru/uploads/2017/02/27/2182074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9361040" cy="666936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259632" y="648072"/>
              <a:ext cx="6984776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Comic Sans MS" pitchFamily="66" charset="0"/>
                </a:rPr>
                <a:t>Существует несколько легенд, связанных с этим созвездием. Первая говорит о том, что … … - это верховный бог греческого пантеона Зевс, летящий в таком виде на Землю для очередного любовного приключения…</a:t>
              </a:r>
            </a:p>
            <a:p>
              <a:r>
                <a:rPr lang="ru-RU" sz="2400" b="1" dirty="0" smtClean="0">
                  <a:latin typeface="Comic Sans MS" pitchFamily="66" charset="0"/>
                </a:rPr>
                <a:t>Иногда в качестве … … воспринимают Орфея. Этого греческого героя убили фракийские менады за то, что тот отказался почитать Диониса. После смерти он стал этой птицей и поселился на небе рядом с Лирой.</a:t>
              </a:r>
              <a:endParaRPr lang="ru-RU" sz="2400" b="1" dirty="0">
                <a:latin typeface="Comic Sans MS" pitchFamily="66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89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https://ru.toluna.com/dpolls_images/2018/04/02/5bdf27a6-70dc-47d7-86ea-b794f33e5d3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18164" y="548680"/>
            <a:ext cx="5962262" cy="4320480"/>
          </a:xfrm>
          <a:prstGeom prst="rect">
            <a:avLst/>
          </a:prstGeom>
          <a:noFill/>
          <a:ln w="228600" cmpd="tri">
            <a:solidFill>
              <a:schemeClr val="bg1"/>
            </a:solidFill>
          </a:ln>
        </p:spPr>
      </p:pic>
      <p:pic>
        <p:nvPicPr>
          <p:cNvPr id="81926" name="Picture 6" descr="https://1.bp.blogspot.com/-04WbjDk2n4c/WE2N6pMKbDI/AAAAAAAAAPE/FfCbzGRCI0Q7QkocJmTFcgQUkJeRZDahgCLcB/s1600/sazvezdiya_coma_berenices_pic.png"/>
          <p:cNvPicPr>
            <a:picLocks noChangeAspect="1" noChangeArrowheads="1"/>
          </p:cNvPicPr>
          <p:nvPr/>
        </p:nvPicPr>
        <p:blipFill>
          <a:blip r:embed="rId4" cstate="email"/>
          <a:srcRect t="13186" r="-799"/>
          <a:stretch>
            <a:fillRect/>
          </a:stretch>
        </p:blipFill>
        <p:spPr bwMode="auto">
          <a:xfrm>
            <a:off x="2339752" y="476672"/>
            <a:ext cx="5955076" cy="4410845"/>
          </a:xfrm>
          <a:prstGeom prst="rect">
            <a:avLst/>
          </a:prstGeom>
          <a:noFill/>
          <a:ln w="228600" cmpd="tri">
            <a:solidFill>
              <a:schemeClr val="tx2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141290" y="5229200"/>
            <a:ext cx="6297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Волосы вероники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188640"/>
            <a:ext cx="9361040" cy="6669360"/>
            <a:chOff x="251520" y="188640"/>
            <a:chExt cx="9361040" cy="6669360"/>
          </a:xfrm>
        </p:grpSpPr>
        <p:pic>
          <p:nvPicPr>
            <p:cNvPr id="9" name="Picture 4" descr="http://www.playcast.ru/uploads/2017/02/27/2182074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188640"/>
              <a:ext cx="9361040" cy="666936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403648" y="404664"/>
              <a:ext cx="7128792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Comic Sans MS" pitchFamily="66" charset="0"/>
                </a:rPr>
                <a:t>Египетский царь Птолемей обладал красавицей женой. Особенно роскошны были ее прекрасные длинные волосы. Когда Птолемей отправился в военный поход, его опечаленная супруга поклялась богам: если они защитят ее горячо любимого мужа от военных превратностей и бед, она принесет в жертву богам свои волосы. Вскоре победоносный Птолемей вернулся домой и, увидев коротко остриженную супругу, был до чрезвычайности расстроен. Царственную пару постарался успокоить астроном </a:t>
              </a:r>
              <a:r>
                <a:rPr lang="ru-RU" sz="2400" b="1" dirty="0" err="1" smtClean="0">
                  <a:latin typeface="Comic Sans MS" pitchFamily="66" charset="0"/>
                </a:rPr>
                <a:t>Конон</a:t>
              </a:r>
              <a:r>
                <a:rPr lang="ru-RU" sz="2400" b="1" dirty="0" smtClean="0">
                  <a:latin typeface="Comic Sans MS" pitchFamily="66" charset="0"/>
                </a:rPr>
                <a:t>, объявивший, что боги вознесли волосы прямиком на небо, где им предстоит украшать собой весенние ночи.</a:t>
              </a:r>
              <a:endParaRPr lang="ru-RU" sz="2400" b="1" dirty="0">
                <a:latin typeface="Comic Sans MS" pitchFamily="66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ak4.picdn.net/shutterstock/videos/19478434/thumb/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476672"/>
            <a:ext cx="5688632" cy="4640726"/>
          </a:xfrm>
          <a:prstGeom prst="rect">
            <a:avLst/>
          </a:prstGeom>
          <a:noFill/>
          <a:ln w="228600" cmpd="tri">
            <a:solidFill>
              <a:schemeClr val="bg1"/>
            </a:solidFill>
          </a:ln>
        </p:spPr>
      </p:pic>
      <p:pic>
        <p:nvPicPr>
          <p:cNvPr id="82946" name="Picture 2" descr="https://a.d-cd.net/307d9eu-9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476672"/>
            <a:ext cx="5832648" cy="4684346"/>
          </a:xfrm>
          <a:prstGeom prst="rect">
            <a:avLst/>
          </a:prstGeom>
          <a:noFill/>
          <a:ln w="228600" cmpd="tri">
            <a:solidFill>
              <a:schemeClr val="tx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714832" y="5229200"/>
            <a:ext cx="3150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водолей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188640"/>
            <a:ext cx="9361040" cy="6669360"/>
            <a:chOff x="251520" y="188640"/>
            <a:chExt cx="9361040" cy="6669360"/>
          </a:xfrm>
        </p:grpSpPr>
        <p:pic>
          <p:nvPicPr>
            <p:cNvPr id="8" name="Picture 4" descr="http://www.playcast.ru/uploads/2017/02/27/2182074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188640"/>
              <a:ext cx="9361040" cy="666936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403648" y="1412776"/>
              <a:ext cx="712879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Comic Sans MS" pitchFamily="66" charset="0"/>
                </a:rPr>
                <a:t>Название созвездия приводит на «родину всемирного потопа» в долину рек Тигр и Евфрат. В некоторых письменах шумеров – эти две реки изображаются вытекающими из сосуда …. По представлениям шумеров, созвездие находилось в центре «небесного моря», а поэтому предвещало дождливое время года. Оно отождествлялось с богом, предупредившим людей о потопе. </a:t>
              </a:r>
              <a:endParaRPr lang="ru-RU" sz="2400" b="1" dirty="0">
                <a:latin typeface="Comic Sans MS" pitchFamily="66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https://cdn.britannica.com/74/185874-004-AC95C7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476672"/>
            <a:ext cx="5598790" cy="4461621"/>
          </a:xfrm>
          <a:prstGeom prst="rect">
            <a:avLst/>
          </a:prstGeom>
          <a:noFill/>
          <a:ln w="228600" cmpd="tri">
            <a:solidFill>
              <a:schemeClr val="bg1"/>
            </a:solidFill>
          </a:ln>
        </p:spPr>
      </p:pic>
      <p:pic>
        <p:nvPicPr>
          <p:cNvPr id="83970" name="Picture 2" descr="https://img.etsystatic.com/il/bd243f/454399029/il_680x540.454399029_iwf5.jpg?version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476672"/>
            <a:ext cx="5616624" cy="4460261"/>
          </a:xfrm>
          <a:prstGeom prst="rect">
            <a:avLst/>
          </a:prstGeom>
          <a:noFill/>
          <a:ln w="228600" cmpd="tri"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304383" y="5229200"/>
            <a:ext cx="1971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пегас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188640"/>
            <a:ext cx="9361040" cy="6669360"/>
            <a:chOff x="0" y="0"/>
            <a:chExt cx="9361040" cy="6669360"/>
          </a:xfrm>
        </p:grpSpPr>
        <p:pic>
          <p:nvPicPr>
            <p:cNvPr id="9" name="Picture 4" descr="http://www.playcast.ru/uploads/2017/02/27/2182074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9361040" cy="666936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187624" y="504056"/>
              <a:ext cx="6984776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Comic Sans MS" pitchFamily="66" charset="0"/>
                </a:rPr>
                <a:t>Известнейший миф связан с героем </a:t>
              </a:r>
              <a:r>
                <a:rPr lang="ru-RU" sz="2400" b="1" dirty="0" err="1" smtClean="0">
                  <a:latin typeface="Comic Sans MS" pitchFamily="66" charset="0"/>
                </a:rPr>
                <a:t>Беллерофонтом</a:t>
              </a:r>
              <a:r>
                <a:rPr lang="ru-RU" sz="2400" b="1" dirty="0" smtClean="0">
                  <a:latin typeface="Comic Sans MS" pitchFamily="66" charset="0"/>
                </a:rPr>
                <a:t>, которого </a:t>
              </a:r>
              <a:r>
                <a:rPr lang="ru-RU" sz="2400" b="1" dirty="0" err="1" smtClean="0">
                  <a:latin typeface="Comic Sans MS" pitchFamily="66" charset="0"/>
                </a:rPr>
                <a:t>Иобат</a:t>
              </a:r>
              <a:r>
                <a:rPr lang="ru-RU" sz="2400" b="1" dirty="0" smtClean="0">
                  <a:latin typeface="Comic Sans MS" pitchFamily="66" charset="0"/>
                </a:rPr>
                <a:t> послал на бой с Химерой. Этот монстр дышал огнем и не давал покоя королевству. Герой взял золотую уздечку и подчинил монстра. Он оседлал его и убил с воздуха стрелами и копьем. Он продолжал совершать подвиги и однажды решил отправиться на Олимп, чтобы быть с богами. Но по дороге упал и вернулся на Землю. Но конь добрался к Олимпу. Зевс решил использовать его, чтобы перевозить гром и молнию, а позже отправил на небо в качестве созвездия. </a:t>
              </a:r>
              <a:endParaRPr lang="ru-RU" sz="2400" b="1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http://2queens.ru/Uploads/barbara/Zmeenose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548680"/>
            <a:ext cx="5667284" cy="4464496"/>
          </a:xfrm>
          <a:prstGeom prst="rect">
            <a:avLst/>
          </a:prstGeom>
          <a:noFill/>
          <a:ln w="228600" cmpd="tri">
            <a:solidFill>
              <a:schemeClr val="bg1"/>
            </a:solidFill>
          </a:ln>
        </p:spPr>
      </p:pic>
      <p:pic>
        <p:nvPicPr>
          <p:cNvPr id="84994" name="Picture 2" descr="http://www.astro-pages.ru/bd/2inside1371066694/kinfo1461920024/tinfo1461920542/14619208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548680"/>
            <a:ext cx="5771633" cy="4500482"/>
          </a:xfrm>
          <a:prstGeom prst="rect">
            <a:avLst/>
          </a:prstGeom>
          <a:noFill/>
          <a:ln w="228600" cmpd="tri">
            <a:solidFill>
              <a:schemeClr val="tx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356852" y="5229200"/>
            <a:ext cx="3866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змееносец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188640"/>
            <a:ext cx="9361040" cy="6669360"/>
            <a:chOff x="0" y="0"/>
            <a:chExt cx="9361040" cy="6669360"/>
          </a:xfrm>
        </p:grpSpPr>
        <p:pic>
          <p:nvPicPr>
            <p:cNvPr id="9" name="Picture 4" descr="http://www.playcast.ru/uploads/2017/02/27/2182074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9361040" cy="666936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115616" y="288032"/>
              <a:ext cx="7416824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Comic Sans MS" pitchFamily="66" charset="0"/>
                </a:rPr>
                <a:t>По преданию, бог искусств Аполлон полюбил </a:t>
              </a:r>
              <a:r>
                <a:rPr lang="ru-RU" sz="2400" b="1" dirty="0" err="1" smtClean="0">
                  <a:latin typeface="Comic Sans MS" pitchFamily="66" charset="0"/>
                </a:rPr>
                <a:t>Корониду</a:t>
              </a:r>
              <a:r>
                <a:rPr lang="ru-RU" sz="2400" b="1" dirty="0" smtClean="0">
                  <a:latin typeface="Comic Sans MS" pitchFamily="66" charset="0"/>
                </a:rPr>
                <a:t>. Но та не осталась верной богу и полюбила простого смертного. За измену Зевс поразил неверную жену бога искусств молнией. Ребенок же был отправлен на землю и громким криком своим привлек внимание пастуха. Мужчина с благодарностью приютил в своем бездетном семействе младенца и нарек его Асклепием. Повзрослев, юноша овладел врачебным искусством… Возмужавший Асклепий направился вместе с аргонавтами на поиски золотого руна, чем разгневал Зевса, и громовержец повелел умертвить великого врача, а затем поместил образ Асклепия со змеей в руках среди звезд.</a:t>
              </a:r>
              <a:endParaRPr lang="ru-RU" sz="2400" b="1" dirty="0">
                <a:latin typeface="Comic Sans MS" pitchFamily="66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88640"/>
            <a:ext cx="8928992" cy="936104"/>
          </a:xfrm>
          <a:prstGeom prst="round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contourW="63500"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Где находится двойник Земли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104241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www.ferra.ru/images/510/51066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700808"/>
            <a:ext cx="7815269" cy="418675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3933056"/>
            <a:ext cx="8568952" cy="1872208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Ученые утверждают, что у Земли есть двойник. Оказывается, что на нашу родную планету очень похож Титан, который является спутником Сатурна.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12776"/>
            <a:ext cx="8568952" cy="136815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На Титане есть моря, вулканы и плотная воздушная оболочка!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412776"/>
            <a:ext cx="8568952" cy="136815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Азот в атмосфере Титана составляет точно столько же в процентном отношении, как и на Земле – 75%!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https://ak9.picdn.net/shutterstock/videos/19478479/thumb/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580" y="719170"/>
            <a:ext cx="5459353" cy="4059518"/>
          </a:xfrm>
          <a:prstGeom prst="rect">
            <a:avLst/>
          </a:prstGeom>
          <a:noFill/>
          <a:ln w="228600" cmpd="tri">
            <a:solidFill>
              <a:schemeClr val="bg1"/>
            </a:solidFill>
          </a:ln>
        </p:spPr>
      </p:pic>
      <p:pic>
        <p:nvPicPr>
          <p:cNvPr id="86018" name="Picture 2" descr="https://www.metod-kopilka.ru/images/doc/34/28702/img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30821" y="590544"/>
            <a:ext cx="5597564" cy="4425981"/>
          </a:xfrm>
          <a:prstGeom prst="rect">
            <a:avLst/>
          </a:prstGeom>
          <a:noFill/>
          <a:ln w="228600" cmpd="tri">
            <a:solidFill>
              <a:schemeClr val="tx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878501" y="5229200"/>
            <a:ext cx="282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стрелец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188640"/>
            <a:ext cx="9361040" cy="6669360"/>
            <a:chOff x="251520" y="188640"/>
            <a:chExt cx="9361040" cy="6669360"/>
          </a:xfrm>
        </p:grpSpPr>
        <p:pic>
          <p:nvPicPr>
            <p:cNvPr id="9" name="Picture 4" descr="http://www.playcast.ru/uploads/2017/02/27/2182074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188640"/>
              <a:ext cx="9361040" cy="666936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827584" y="908720"/>
              <a:ext cx="82089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Comic Sans MS" pitchFamily="66" charset="0"/>
                </a:rPr>
                <a:t>,,, ,,, — это мудрый кентавр </a:t>
              </a:r>
              <a:r>
                <a:rPr lang="ru-RU" sz="2400" b="1" dirty="0" err="1" smtClean="0">
                  <a:latin typeface="Comic Sans MS" pitchFamily="66" charset="0"/>
                </a:rPr>
                <a:t>Хирон</a:t>
              </a:r>
              <a:r>
                <a:rPr lang="ru-RU" sz="2400" b="1" dirty="0" smtClean="0">
                  <a:latin typeface="Comic Sans MS" pitchFamily="66" charset="0"/>
                </a:rPr>
                <a:t>, 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не знающий промаха при попадании в цель. 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Он воспитал многих знаменитых героев 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Эллады, многие из которых участвовали в экспедиции за золотым руном на корабле 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Арго. Это великий Геракл, могучий Тезей, неразлучные Кастор и </a:t>
              </a:r>
              <a:r>
                <a:rPr lang="ru-RU" sz="2400" b="1" dirty="0" err="1" smtClean="0">
                  <a:latin typeface="Comic Sans MS" pitchFamily="66" charset="0"/>
                </a:rPr>
                <a:t>Полидевк</a:t>
              </a:r>
              <a:r>
                <a:rPr lang="ru-RU" sz="2400" b="1" dirty="0" smtClean="0">
                  <a:latin typeface="Comic Sans MS" pitchFamily="66" charset="0"/>
                </a:rPr>
                <a:t> вместе со 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своими братьями </a:t>
              </a:r>
              <a:r>
                <a:rPr lang="ru-RU" sz="2400" b="1" dirty="0" err="1" smtClean="0">
                  <a:latin typeface="Comic Sans MS" pitchFamily="66" charset="0"/>
                </a:rPr>
                <a:t>Идасом</a:t>
              </a:r>
              <a:r>
                <a:rPr lang="ru-RU" sz="2400" b="1" dirty="0" smtClean="0">
                  <a:latin typeface="Comic Sans MS" pitchFamily="66" charset="0"/>
                </a:rPr>
                <a:t> и </a:t>
              </a:r>
              <a:r>
                <a:rPr lang="ru-RU" sz="2400" b="1" dirty="0" err="1" smtClean="0">
                  <a:latin typeface="Comic Sans MS" pitchFamily="66" charset="0"/>
                </a:rPr>
                <a:t>Линкеем</a:t>
              </a:r>
              <a:r>
                <a:rPr lang="ru-RU" sz="2400" b="1" dirty="0" smtClean="0">
                  <a:latin typeface="Comic Sans MS" pitchFamily="66" charset="0"/>
                </a:rPr>
                <a:t> </a:t>
              </a:r>
              <a:r>
                <a:rPr lang="ru-RU" sz="2400" b="1" dirty="0" err="1" smtClean="0">
                  <a:latin typeface="Comic Sans MS" pitchFamily="66" charset="0"/>
                </a:rPr>
                <a:t>и</a:t>
              </a:r>
              <a:r>
                <a:rPr lang="ru-RU" sz="2400" b="1" dirty="0" smtClean="0">
                  <a:latin typeface="Comic Sans MS" pitchFamily="66" charset="0"/>
                </a:rPr>
                <a:t> Ясон, которого </a:t>
              </a:r>
              <a:r>
                <a:rPr lang="ru-RU" sz="2400" b="1" dirty="0" err="1" smtClean="0">
                  <a:latin typeface="Comic Sans MS" pitchFamily="66" charset="0"/>
                </a:rPr>
                <a:t>Хирон</a:t>
              </a:r>
              <a:r>
                <a:rPr lang="ru-RU" sz="2400" b="1" dirty="0" smtClean="0">
                  <a:latin typeface="Comic Sans MS" pitchFamily="66" charset="0"/>
                </a:rPr>
                <a:t> воспитывал с детских лет и научил владеть мечом и копьем, метко 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посылать стрелы из лука, переносить 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лишения и быть храбрым воином.</a:t>
              </a:r>
              <a:endParaRPr lang="ru-RU" sz="2400" b="1" dirty="0">
                <a:latin typeface="Comic Sans MS" pitchFamily="66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https://pixfeeds.com/images/astronomy/constellations/1280-1200-529666500-leo-sig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404664"/>
            <a:ext cx="5976664" cy="4608512"/>
          </a:xfrm>
          <a:prstGeom prst="rect">
            <a:avLst/>
          </a:prstGeom>
          <a:noFill/>
          <a:ln w="228600" cmpd="tri">
            <a:solidFill>
              <a:schemeClr val="bg1"/>
            </a:solidFill>
          </a:ln>
        </p:spPr>
      </p:pic>
      <p:pic>
        <p:nvPicPr>
          <p:cNvPr id="88066" name="Picture 2" descr="http://900igr.net/up/datai/90774/0023-017-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404663"/>
            <a:ext cx="5976664" cy="4631915"/>
          </a:xfrm>
          <a:prstGeom prst="rect">
            <a:avLst/>
          </a:prstGeom>
          <a:noFill/>
          <a:ln w="228600" cmpd="tri"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16812" y="5229200"/>
            <a:ext cx="1346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 w="203200" h="1524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88640"/>
            <a:ext cx="9361040" cy="6669360"/>
            <a:chOff x="251520" y="188640"/>
            <a:chExt cx="9361040" cy="6669360"/>
          </a:xfrm>
        </p:grpSpPr>
        <p:pic>
          <p:nvPicPr>
            <p:cNvPr id="8" name="Picture 4" descr="http://www.playcast.ru/uploads/2017/02/27/2182074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188640"/>
              <a:ext cx="9361040" cy="666936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403648" y="980728"/>
              <a:ext cx="820891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Comic Sans MS" pitchFamily="66" charset="0"/>
                </a:rPr>
                <a:t>В Египте этот зверь всегда почитался как священное животное. Его именем был назван самый жаркий месяц — август, когда только </a:t>
              </a:r>
            </a:p>
            <a:p>
              <a:r>
                <a:rPr lang="ru-RU" sz="2400" b="1" dirty="0" smtClean="0">
                  <a:latin typeface="Comic Sans MS" pitchFamily="66" charset="0"/>
                </a:rPr>
                <a:t>вода могла спасти от летнего зноя. Весной,</a:t>
              </a:r>
            </a:p>
            <a:p>
              <a:r>
                <a:rPr lang="ru-RU" sz="2400" b="1" dirty="0" smtClean="0">
                  <a:latin typeface="Comic Sans MS" pitchFamily="66" charset="0"/>
                </a:rPr>
                <a:t>в разлив Нила, когда земля полностью насыщалась влагой, часть воды собиралась в отстойники, а на них ставились щели в виде головы этого зверя с открытой пастью. </a:t>
              </a:r>
            </a:p>
            <a:p>
              <a:r>
                <a:rPr lang="ru-RU" sz="2400" b="1" dirty="0" smtClean="0">
                  <a:latin typeface="Comic Sans MS" pitchFamily="66" charset="0"/>
                </a:rPr>
                <a:t>Из пасти била вода. Эти древние фонтаны, входили в число культовых сооружений египетского бога солнца Ра. </a:t>
              </a:r>
              <a:endParaRPr lang="ru-RU" sz="2400" b="1" dirty="0">
                <a:latin typeface="Comic Sans MS" pitchFamily="66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404664"/>
            <a:ext cx="25608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Источники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268760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Фон презентации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1556792"/>
            <a:ext cx="205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Creative digital ART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184482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Эрида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84482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Луна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2132856"/>
            <a:ext cx="72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Титан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213285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Марс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2420888"/>
            <a:ext cx="78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Земля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2708920"/>
            <a:ext cx="206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Памятник Гагарину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07704" y="2420888"/>
            <a:ext cx="110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Черепаха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43608" y="2996952"/>
            <a:ext cx="132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Космодром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43608" y="3284984"/>
            <a:ext cx="16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Космос-туризм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83768" y="2996952"/>
            <a:ext cx="70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4"/>
              </a:rPr>
              <a:t>NASA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3573016"/>
            <a:ext cx="16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5"/>
              </a:rPr>
              <a:t>Развлечения-1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43608" y="3861048"/>
            <a:ext cx="15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6"/>
              </a:rPr>
              <a:t>Сон на орбите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43608" y="4149080"/>
            <a:ext cx="85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7"/>
              </a:rPr>
              <a:t>Сатурн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979712" y="4149080"/>
            <a:ext cx="95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8"/>
              </a:rPr>
              <a:t>Юпитер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43608" y="4437112"/>
            <a:ext cx="11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9"/>
              </a:rPr>
              <a:t>Галактика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472514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0"/>
              </a:rPr>
              <a:t>Чёрная дыра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043608" y="501317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Марс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043608" y="5301208"/>
            <a:ext cx="171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1"/>
              </a:rPr>
              <a:t>Пятно Юпитера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835696" y="501317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2"/>
              </a:rPr>
              <a:t>Солнце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043608" y="5589240"/>
            <a:ext cx="22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3"/>
              </a:rPr>
              <a:t>Солнечное затмение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267744" y="4437112"/>
            <a:ext cx="70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4"/>
              </a:rPr>
              <a:t>Закат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043608" y="5877272"/>
            <a:ext cx="12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5"/>
              </a:rPr>
              <a:t>Бетегельзе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411760" y="5877272"/>
            <a:ext cx="88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6"/>
              </a:rPr>
              <a:t>Сириус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923928" y="1268760"/>
            <a:ext cx="16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7"/>
              </a:rPr>
              <a:t>Звёздное небо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923928" y="1556792"/>
            <a:ext cx="130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8"/>
              </a:rPr>
              <a:t>Астероид-1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923928" y="1844824"/>
            <a:ext cx="130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9"/>
              </a:rPr>
              <a:t>Астероид-2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923928" y="2132856"/>
            <a:ext cx="13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0"/>
              </a:rPr>
              <a:t>Кластеры-1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923928" y="2420888"/>
            <a:ext cx="13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1"/>
              </a:rPr>
              <a:t>Кластеры-2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923928" y="2708920"/>
            <a:ext cx="113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2"/>
              </a:rPr>
              <a:t>Метеор-1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923928" y="2996952"/>
            <a:ext cx="113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3"/>
              </a:rPr>
              <a:t>Метеор-2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923928" y="328498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4"/>
              </a:rPr>
              <a:t>Луна-1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716016" y="328498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5"/>
              </a:rPr>
              <a:t>Луна-2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923928" y="3573016"/>
            <a:ext cx="133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6"/>
              </a:rPr>
              <a:t>Галактика-1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923928" y="3861048"/>
            <a:ext cx="133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7"/>
              </a:rPr>
              <a:t>Галактика-2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923928" y="4149080"/>
            <a:ext cx="139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8"/>
              </a:rPr>
              <a:t>Эклиптика-1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923928" y="4437112"/>
            <a:ext cx="139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9"/>
              </a:rPr>
              <a:t>Эклиптика-2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923928" y="4725144"/>
            <a:ext cx="13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0"/>
              </a:rPr>
              <a:t>Затмение-1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3923928" y="5013176"/>
            <a:ext cx="13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1"/>
              </a:rPr>
              <a:t>Затмение-2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923928" y="5301208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2"/>
              </a:rPr>
              <a:t>Квазар-1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3923928" y="5589240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3"/>
              </a:rPr>
              <a:t>Квазар-2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3923928" y="5877272"/>
            <a:ext cx="9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4"/>
              </a:rPr>
              <a:t>Болид-1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860032" y="5877272"/>
            <a:ext cx="9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5"/>
              </a:rPr>
              <a:t>Болид-2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6444208" y="126876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6"/>
              </a:rPr>
              <a:t>Орбита-1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6444208" y="155679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7"/>
              </a:rPr>
              <a:t>Орбита-2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444208" y="1844824"/>
            <a:ext cx="150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8"/>
              </a:rPr>
              <a:t>Андромеда-1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6444208" y="2132856"/>
            <a:ext cx="150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9"/>
              </a:rPr>
              <a:t>Андромеда-2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6444208" y="242088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0"/>
              </a:rPr>
              <a:t>Орион-1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6444208" y="2708920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1"/>
              </a:rPr>
              <a:t>Орион-2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6444208" y="2996952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2"/>
              </a:rPr>
              <a:t>Возничий-1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444208" y="3861048"/>
            <a:ext cx="110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3"/>
              </a:rPr>
              <a:t>Лебедь-2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6444208" y="3573016"/>
            <a:ext cx="110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4"/>
              </a:rPr>
              <a:t>Лебедь-1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6444208" y="3284984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5"/>
              </a:rPr>
              <a:t>Возничий-2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6444208" y="4437112"/>
            <a:ext cx="233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6"/>
              </a:rPr>
              <a:t>Волосы Вероники-2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6444208" y="4149080"/>
            <a:ext cx="212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7"/>
              </a:rPr>
              <a:t>Волосы Вероники-1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6444208" y="4725144"/>
            <a:ext cx="121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8"/>
              </a:rPr>
              <a:t>Водолей-1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6444208" y="5013176"/>
            <a:ext cx="121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9"/>
              </a:rPr>
              <a:t>Водолей-2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6444208" y="5301208"/>
            <a:ext cx="91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0"/>
              </a:rPr>
              <a:t>Пегас-1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7380312" y="5301208"/>
            <a:ext cx="91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1"/>
              </a:rPr>
              <a:t>Пегас-2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6444208" y="558924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2"/>
              </a:rPr>
              <a:t>Змееносец-1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6444208" y="587727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3"/>
              </a:rPr>
              <a:t>Змееносец-2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08720"/>
            <a:ext cx="117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Стрелец-1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196752"/>
            <a:ext cx="117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Стрелец-2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48478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Лев-1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148478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Лев-2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772816"/>
            <a:ext cx="134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Н.Коперник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06084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Нил </a:t>
            </a:r>
            <a:r>
              <a:rPr lang="ru-RU" dirty="0" err="1" smtClean="0">
                <a:hlinkClick r:id="rId8"/>
              </a:rPr>
              <a:t>Амстронг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2348880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Аристотель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2636912"/>
            <a:ext cx="185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Джордано Бруно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2924944"/>
            <a:ext cx="116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Птоломей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3212976"/>
            <a:ext cx="10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Архимед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3501008"/>
            <a:ext cx="178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Уильям Гершель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2708920"/>
            <a:ext cx="7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3789040"/>
            <a:ext cx="165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Иоганн Кеплер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4077072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5"/>
              </a:rPr>
              <a:t>Пьер-Симон Лаплас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71600" y="4365104"/>
            <a:ext cx="96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6"/>
              </a:rPr>
              <a:t>Гиппарх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4653136"/>
            <a:ext cx="210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7"/>
              </a:rPr>
              <a:t>Солнечная Система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71600" y="4941168"/>
            <a:ext cx="114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8"/>
              </a:rPr>
              <a:t>Юпитер-1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5229200"/>
            <a:ext cx="114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9"/>
              </a:rPr>
              <a:t>Юпитер-2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71600" y="5517232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0"/>
              </a:rPr>
              <a:t>Венера-1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71600" y="5805264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1"/>
              </a:rPr>
              <a:t>Венера-2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71600" y="609329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2"/>
              </a:rPr>
              <a:t>Марс-1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835696" y="609329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3"/>
              </a:rPr>
              <a:t>Марс-2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851920" y="90872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4"/>
              </a:rPr>
              <a:t>Уран-1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716016" y="90872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5"/>
              </a:rPr>
              <a:t>Уран-2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851920" y="1196752"/>
            <a:ext cx="104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6"/>
              </a:rPr>
              <a:t>Сатурн-1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851920" y="1484784"/>
            <a:ext cx="104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7"/>
              </a:rPr>
              <a:t>Сатурн-2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851920" y="17728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8"/>
              </a:rPr>
              <a:t>Венера-1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851920" y="206084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9"/>
              </a:rPr>
              <a:t>Венера-2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851920" y="234888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0"/>
              </a:rPr>
              <a:t>Нептун-1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851920" y="263691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1"/>
              </a:rPr>
              <a:t>Нептун-2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851920" y="2924944"/>
            <a:ext cx="156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2"/>
              </a:rPr>
              <a:t>На Юпитере-1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851920" y="3212976"/>
            <a:ext cx="156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3"/>
              </a:rPr>
              <a:t>На Юпитере-2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851920" y="350100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4"/>
              </a:rPr>
              <a:t>Солнце-1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851920" y="378904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>
                <a:hlinkClick r:id="rId35"/>
              </a:rPr>
              <a:t>Солнце-2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851920" y="4077072"/>
            <a:ext cx="97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6"/>
              </a:rPr>
              <a:t>Земля-1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851920" y="4365104"/>
            <a:ext cx="97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7"/>
              </a:rPr>
              <a:t>Земля-2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851920" y="4653136"/>
            <a:ext cx="97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8"/>
              </a:rPr>
              <a:t>Земля-3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652120" y="5157192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9"/>
              </a:rPr>
              <a:t>ВИКТОРИНА про космос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156176" y="404664"/>
            <a:ext cx="25608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Источники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52120" y="4869160"/>
            <a:ext cx="222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0"/>
              </a:rPr>
              <a:t>ИНТЕРЕСНЫЕ ФАКТЫ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652120" y="5445224"/>
            <a:ext cx="304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1"/>
              </a:rPr>
              <a:t>ВИКТОРИНА для школьников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652120" y="5733256"/>
            <a:ext cx="317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2"/>
              </a:rPr>
              <a:t>300 вопросов по астрономии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5652120" y="6021288"/>
            <a:ext cx="21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3"/>
              </a:rPr>
              <a:t>ТЕСТ по астрономии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88640"/>
            <a:ext cx="8928992" cy="936104"/>
          </a:xfrm>
          <a:prstGeom prst="round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contourW="63500"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Тайны красной планеты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s://citifox.ru/wp-content/uploads/2018/06/oboik.ru_54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9" y="1412775"/>
            <a:ext cx="7752862" cy="4651717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104241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412776"/>
            <a:ext cx="8568952" cy="136815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Красной планетой Солнечной системы, как известно, называют Марс.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717032"/>
            <a:ext cx="8640960" cy="2232248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Подходящие для жизни условия – состав атмосферы, возможность наличия водоемов, температура – все это свидетельствует о том, что поиски живых существ на этой планете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небезперспективны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3861048"/>
            <a:ext cx="8568952" cy="2016224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Было  подтверждено наукой, что на Марсе есть лишайники и мхи. Это означает, что простейшие формы сложноорганизованных организмов существуют на Марсе.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88640"/>
            <a:ext cx="8928992" cy="936104"/>
          </a:xfrm>
          <a:prstGeom prst="round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contourW="63500"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Неизвестные интересные факты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i.artfile.me/wallpaper/21-05-2016/3929x2400/kosmos-zemlya-okeany-planeta-oblaka-10410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330524"/>
            <a:ext cx="7992888" cy="488239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104241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gctc.ru/media/images/news/2018/DSC_867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2852936"/>
            <a:ext cx="1800200" cy="337537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1412776"/>
            <a:ext cx="8568952" cy="136815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Памятник Юрию Гагарину имеет одну особенность – в левой руке первого космонавта зажата ромашка.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412776"/>
            <a:ext cx="8568952" cy="136815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Первыми живыми существами, которые отправились в космическое путешествие, были черепахи.</a:t>
            </a:r>
          </a:p>
        </p:txBody>
      </p:sp>
      <p:pic>
        <p:nvPicPr>
          <p:cNvPr id="2054" name="Picture 6" descr="https://st.depositphotos.com/2057183/3998/i/950/depositphotos_39983539-stock-photo-tortoise-on-the-sand-testud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3140968"/>
            <a:ext cx="3024336" cy="2016224"/>
          </a:xfrm>
          <a:prstGeom prst="rect">
            <a:avLst/>
          </a:prstGeom>
          <a:noFill/>
        </p:spPr>
      </p:pic>
      <p:pic>
        <p:nvPicPr>
          <p:cNvPr id="4098" name="Picture 2" descr="http://img2.gorod.lv/images/news_item_in_cifs/pic/268790/big/1014659271.jpg?v=146196166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5" y="1196753"/>
            <a:ext cx="6552727" cy="314326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51520" y="4221088"/>
            <a:ext cx="8568952" cy="1872208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Чтобы ввести противника в заблуждение, в 50-х годах 20 века было построено 2 космодрома – деревянная имитация и настоящее сооружение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88640"/>
            <a:ext cx="8928992" cy="936104"/>
          </a:xfrm>
          <a:prstGeom prst="round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contourW="63500"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Забавные открытия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2770" name="Picture 2" descr="https://avatars.mds.yandex.net/get-zen_doc/229502/pub_5a7f0e0d1aa80cb1a6d6cf3e_5a7f0e94799d9d450853bcaf/scale_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350863"/>
            <a:ext cx="8784976" cy="4844052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104241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2" name="Picture 4" descr="https://www.desktopbackground.org/download/2304x864/2015/05/06/943940_download-outer-space-wallpapers-widescreen_2560x1600_h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2752" y="2780928"/>
            <a:ext cx="8609728" cy="322864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556792"/>
            <a:ext cx="8568952" cy="136815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Сатурн – очень лёгкая планета.</a:t>
            </a:r>
          </a:p>
        </p:txBody>
      </p:sp>
      <p:pic>
        <p:nvPicPr>
          <p:cNvPr id="32774" name="Picture 6" descr="https://imgix.bustle.com/rehost/2016/9/13/b45d993e-8e73-412c-a155-7d6d26b02967.jpg?w=1200&amp;h=630&amp;q=70&amp;fit=crop&amp;crop=faces&amp;fm=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2780928"/>
            <a:ext cx="5599479" cy="293972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23528" y="1556792"/>
            <a:ext cx="8568952" cy="136815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Размер Юпитера таков, что внутри этой планеты можно «разместить» все планеты Солнечной системы.</a:t>
            </a:r>
          </a:p>
        </p:txBody>
      </p:sp>
      <p:pic>
        <p:nvPicPr>
          <p:cNvPr id="32776" name="Picture 8" descr="https://i.ytimg.com/vi/h-RP6AHnnco/maxresdefaul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1772816"/>
            <a:ext cx="4608512" cy="2592288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23528" y="4293096"/>
            <a:ext cx="8568952" cy="180020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Чтобы изобрести авторучку, которой можно было бы писать в невесомости, американские исследователи потратили миллионы долларов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4293096"/>
            <a:ext cx="8568952" cy="136815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Российские космонавты используют для письма карандаши (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 )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4799</Words>
  <Application>Microsoft Office PowerPoint</Application>
  <PresentationFormat>Экран (4:3)</PresentationFormat>
  <Paragraphs>985</Paragraphs>
  <Slides>63</Slides>
  <Notes>60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9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Пользователь Windows</cp:lastModifiedBy>
  <cp:revision>277</cp:revision>
  <dcterms:created xsi:type="dcterms:W3CDTF">2018-10-22T01:49:20Z</dcterms:created>
  <dcterms:modified xsi:type="dcterms:W3CDTF">2020-04-16T12:21:16Z</dcterms:modified>
</cp:coreProperties>
</file>