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86" r:id="rId2"/>
    <p:sldId id="318" r:id="rId3"/>
    <p:sldId id="319" r:id="rId4"/>
    <p:sldId id="320" r:id="rId5"/>
    <p:sldId id="321" r:id="rId6"/>
    <p:sldId id="323" r:id="rId7"/>
    <p:sldId id="324" r:id="rId8"/>
    <p:sldId id="322" r:id="rId9"/>
    <p:sldId id="325" r:id="rId10"/>
    <p:sldId id="326" r:id="rId11"/>
    <p:sldId id="327" r:id="rId12"/>
    <p:sldId id="328" r:id="rId13"/>
    <p:sldId id="280" r:id="rId14"/>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99A2AE20-A4B0-4AB2-903D-A378C0861474}">
          <p14:sldIdLst>
            <p14:sldId id="286"/>
            <p14:sldId id="318"/>
            <p14:sldId id="319"/>
            <p14:sldId id="320"/>
            <p14:sldId id="321"/>
            <p14:sldId id="323"/>
            <p14:sldId id="324"/>
            <p14:sldId id="322"/>
            <p14:sldId id="325"/>
            <p14:sldId id="326"/>
            <p14:sldId id="327"/>
            <p14:sldId id="328"/>
            <p14:sldId id="28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2" autoAdjust="0"/>
    <p:restoredTop sz="87893" autoAdjust="0"/>
  </p:normalViewPr>
  <p:slideViewPr>
    <p:cSldViewPr snapToGrid="0">
      <p:cViewPr varScale="1">
        <p:scale>
          <a:sx n="64" d="100"/>
          <a:sy n="64" d="100"/>
        </p:scale>
        <p:origin x="-96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6A97D883-5DAC-4D53-B265-9DC993C009F0}" type="datetimeFigureOut">
              <a:rPr lang="ru-RU" smtClean="0"/>
              <a:pPr/>
              <a:t>25.04.2020</a:t>
            </a:fld>
            <a:endParaRPr lang="ru-RU"/>
          </a:p>
        </p:txBody>
      </p:sp>
      <p:sp>
        <p:nvSpPr>
          <p:cNvPr id="4" name="Нижний колонтитул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C60FFADC-119E-4BBE-8530-95C2FE4A8C96}" type="slidenum">
              <a:rPr lang="ru-RU" smtClean="0"/>
              <a:pPr/>
              <a:t>‹#›</a:t>
            </a:fld>
            <a:endParaRPr lang="ru-RU"/>
          </a:p>
        </p:txBody>
      </p:sp>
    </p:spTree>
    <p:extLst>
      <p:ext uri="{BB962C8B-B14F-4D97-AF65-F5344CB8AC3E}">
        <p14:creationId xmlns:p14="http://schemas.microsoft.com/office/powerpoint/2010/main" xmlns="" val="420789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E35F38FE-53AE-4B1F-95A0-F92620EE1476}" type="datetimeFigureOut">
              <a:rPr lang="ru-RU" smtClean="0"/>
              <a:pPr/>
              <a:t>25.04.2020</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8A50CE8A-98A4-4CB5-BC92-C7A5A9FDFEBB}" type="slidenum">
              <a:rPr lang="ru-RU" smtClean="0"/>
              <a:pPr/>
              <a:t>‹#›</a:t>
            </a:fld>
            <a:endParaRPr lang="ru-RU"/>
          </a:p>
        </p:txBody>
      </p:sp>
    </p:spTree>
    <p:extLst>
      <p:ext uri="{BB962C8B-B14F-4D97-AF65-F5344CB8AC3E}">
        <p14:creationId xmlns:p14="http://schemas.microsoft.com/office/powerpoint/2010/main" xmlns="" val="368193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rPr>
              <a:t>Возьмём линейку и, обвязав её петлёй, подвесим на нити. Затем, перемещая петлю по линейке, можно найти положение, в котором линейка будет находиться в равновесии. В этом случае говорят, что линейка подвешена в центре тяжести. Центр тяжести имеется у каждого тела. Что же такое центр тяжести? Разделим мысленно тело на несколько частей. На каждую часть будет действовать сила тяжести, которая всегда направлена вертикально вниз (рис. 184).</a:t>
            </a:r>
            <a:endParaRPr lang="ru-RU" sz="1200" dirty="0" smtClean="0"/>
          </a:p>
          <a:p>
            <a:endParaRPr lang="ru-RU" dirty="0"/>
          </a:p>
        </p:txBody>
      </p:sp>
      <p:sp>
        <p:nvSpPr>
          <p:cNvPr id="4" name="Номер слайда 3"/>
          <p:cNvSpPr>
            <a:spLocks noGrp="1"/>
          </p:cNvSpPr>
          <p:nvPr>
            <p:ph type="sldNum" sz="quarter" idx="10"/>
          </p:nvPr>
        </p:nvSpPr>
        <p:spPr/>
        <p:txBody>
          <a:bodyPr/>
          <a:lstStyle/>
          <a:p>
            <a:fld id="{8A50CE8A-98A4-4CB5-BC92-C7A5A9FDFEBB}" type="slidenum">
              <a:rPr lang="ru-RU" smtClean="0"/>
              <a:pPr/>
              <a:t>2</a:t>
            </a:fld>
            <a:endParaRPr lang="ru-RU"/>
          </a:p>
        </p:txBody>
      </p:sp>
    </p:spTree>
    <p:extLst>
      <p:ext uri="{BB962C8B-B14F-4D97-AF65-F5344CB8AC3E}">
        <p14:creationId xmlns:p14="http://schemas.microsoft.com/office/powerpoint/2010/main" xmlns="" val="255449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A50CE8A-98A4-4CB5-BC92-C7A5A9FDFEBB}" type="slidenum">
              <a:rPr lang="ru-RU" smtClean="0"/>
              <a:pPr/>
              <a:t>3</a:t>
            </a:fld>
            <a:endParaRPr lang="ru-RU"/>
          </a:p>
        </p:txBody>
      </p:sp>
    </p:spTree>
    <p:extLst>
      <p:ext uri="{BB962C8B-B14F-4D97-AF65-F5344CB8AC3E}">
        <p14:creationId xmlns:p14="http://schemas.microsoft.com/office/powerpoint/2010/main" xmlns="" val="181093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Повесим на гвоздь линейку так, чтобы она заняла положение равновесия (рис. 188, </a:t>
            </a:r>
            <a:r>
              <a:rPr lang="ru-RU" sz="1200" b="0" i="1" kern="1200" dirty="0" smtClean="0">
                <a:solidFill>
                  <a:schemeClr val="tx1"/>
                </a:solidFill>
                <a:effectLst/>
                <a:latin typeface="+mn-lt"/>
                <a:ea typeface="+mn-ea"/>
                <a:cs typeface="+mn-cs"/>
              </a:rPr>
              <a:t>а</a:t>
            </a:r>
            <a:r>
              <a:rPr lang="ru-RU" sz="1200" b="0" i="0" kern="1200" dirty="0" smtClean="0">
                <a:solidFill>
                  <a:schemeClr val="tx1"/>
                </a:solidFill>
                <a:effectLst/>
                <a:latin typeface="+mn-lt"/>
                <a:ea typeface="+mn-ea"/>
                <a:cs typeface="+mn-cs"/>
              </a:rPr>
              <a:t>). Если линейку отклонить в сторону, то под действием силы тяжести она возвратится в прежнее положение.</a:t>
            </a:r>
          </a:p>
          <a:p>
            <a:r>
              <a:rPr lang="ru-RU" sz="1200" b="0" i="0" kern="1200" dirty="0" smtClean="0">
                <a:solidFill>
                  <a:schemeClr val="tx1"/>
                </a:solidFill>
                <a:effectLst/>
                <a:latin typeface="+mn-lt"/>
                <a:ea typeface="+mn-ea"/>
                <a:cs typeface="+mn-cs"/>
              </a:rPr>
              <a:t>Равновесие, при котором выведенное из положения равновесия тело вновь к нему возвращается, называют </a:t>
            </a:r>
            <a:r>
              <a:rPr lang="ru-RU" sz="1200" b="1" i="1" kern="1200" dirty="0" smtClean="0">
                <a:solidFill>
                  <a:schemeClr val="tx1"/>
                </a:solidFill>
                <a:effectLst/>
                <a:latin typeface="+mn-lt"/>
                <a:ea typeface="+mn-ea"/>
                <a:cs typeface="+mn-cs"/>
              </a:rPr>
              <a:t>устойчивым</a:t>
            </a:r>
            <a:r>
              <a:rPr lang="ru-RU" sz="1200" b="0" i="0" kern="1200" dirty="0" smtClean="0">
                <a:solidFill>
                  <a:schemeClr val="tx1"/>
                </a:solidFill>
                <a:effectLst/>
                <a:latin typeface="+mn-lt"/>
                <a:ea typeface="+mn-ea"/>
                <a:cs typeface="+mn-cs"/>
              </a:rPr>
              <a:t>.</a:t>
            </a:r>
          </a:p>
          <a:p>
            <a:r>
              <a:rPr lang="ru-RU" sz="1200" b="0" i="1" kern="1200" dirty="0" smtClean="0">
                <a:solidFill>
                  <a:schemeClr val="tx1"/>
                </a:solidFill>
                <a:effectLst/>
                <a:latin typeface="+mn-lt"/>
                <a:ea typeface="+mn-ea"/>
                <a:cs typeface="+mn-cs"/>
              </a:rPr>
              <a:t>При устойчивом равновесии центр тяжести тела расположен ниже оси вращения и находится на вертикальной прямой, проходящей через эту ось.</a:t>
            </a:r>
            <a:endParaRPr lang="ru-RU" sz="1200" b="0" i="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A50CE8A-98A4-4CB5-BC92-C7A5A9FDFEBB}" type="slidenum">
              <a:rPr lang="ru-RU" smtClean="0"/>
              <a:pPr/>
              <a:t>5</a:t>
            </a:fld>
            <a:endParaRPr lang="ru-RU"/>
          </a:p>
        </p:txBody>
      </p:sp>
    </p:spTree>
    <p:extLst>
      <p:ext uri="{BB962C8B-B14F-4D97-AF65-F5344CB8AC3E}">
        <p14:creationId xmlns:p14="http://schemas.microsoft.com/office/powerpoint/2010/main" xmlns="" val="40957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Теперь расположим линейку таким образом, чтобы центр тяжести находился на одной вертикальной линии с точкой опоры, но выше неё (рис. 188, </a:t>
            </a:r>
            <a:r>
              <a:rPr lang="ru-RU" sz="1200" b="0" i="1" kern="1200" dirty="0" smtClean="0">
                <a:solidFill>
                  <a:schemeClr val="tx1"/>
                </a:solidFill>
                <a:effectLst/>
                <a:latin typeface="+mn-lt"/>
                <a:ea typeface="+mn-ea"/>
                <a:cs typeface="+mn-cs"/>
              </a:rPr>
              <a:t>б</a:t>
            </a:r>
            <a:r>
              <a:rPr lang="ru-RU" sz="1200" b="0" i="0" kern="1200" dirty="0" smtClean="0">
                <a:solidFill>
                  <a:schemeClr val="tx1"/>
                </a:solidFill>
                <a:effectLst/>
                <a:latin typeface="+mn-lt"/>
                <a:ea typeface="+mn-ea"/>
                <a:cs typeface="+mn-cs"/>
              </a:rPr>
              <a:t>). Если линейку вывести из положения равновесия, то она больше в начальное положение не вернётся, так как сила тяжести, действующая на линейку, препятствует этому.</a:t>
            </a:r>
          </a:p>
          <a:p>
            <a:r>
              <a:rPr lang="ru-RU" sz="1200" b="0" i="0" kern="1200" dirty="0" smtClean="0">
                <a:solidFill>
                  <a:schemeClr val="tx1"/>
                </a:solidFill>
                <a:effectLst/>
                <a:latin typeface="+mn-lt"/>
                <a:ea typeface="+mn-ea"/>
                <a:cs typeface="+mn-cs"/>
              </a:rPr>
              <a:t>￼Равновесие, при котором выведенное из равновесия тело не возвращается в начальное положение, называют </a:t>
            </a:r>
            <a:r>
              <a:rPr lang="ru-RU" sz="1200" b="1" i="1" kern="1200" dirty="0" smtClean="0">
                <a:solidFill>
                  <a:schemeClr val="tx1"/>
                </a:solidFill>
                <a:effectLst/>
                <a:latin typeface="+mn-lt"/>
                <a:ea typeface="+mn-ea"/>
                <a:cs typeface="+mn-cs"/>
              </a:rPr>
              <a:t>неустойчивым</a:t>
            </a:r>
            <a:r>
              <a:rPr lang="ru-RU" sz="1200" b="0" i="0" kern="1200" dirty="0" smtClean="0">
                <a:solidFill>
                  <a:schemeClr val="tx1"/>
                </a:solidFill>
                <a:effectLst/>
                <a:latin typeface="+mn-lt"/>
                <a:ea typeface="+mn-ea"/>
                <a:cs typeface="+mn-cs"/>
              </a:rPr>
              <a:t>.</a:t>
            </a:r>
          </a:p>
          <a:p>
            <a:r>
              <a:rPr lang="ru-RU" sz="1200" b="0" i="1" kern="1200" dirty="0" smtClean="0">
                <a:solidFill>
                  <a:schemeClr val="tx1"/>
                </a:solidFill>
                <a:effectLst/>
                <a:latin typeface="+mn-lt"/>
                <a:ea typeface="+mn-ea"/>
                <a:cs typeface="+mn-cs"/>
              </a:rPr>
              <a:t>При неустойчивом равновесии центр тяжести тела расположен выше оси вращения и находится на вертикальной прямой, проходящей через эту ось.</a:t>
            </a:r>
            <a:endParaRPr lang="ru-RU" sz="1200" b="0" i="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A50CE8A-98A4-4CB5-BC92-C7A5A9FDFEBB}" type="slidenum">
              <a:rPr lang="ru-RU" smtClean="0"/>
              <a:pPr/>
              <a:t>6</a:t>
            </a:fld>
            <a:endParaRPr lang="ru-RU"/>
          </a:p>
        </p:txBody>
      </p:sp>
    </p:spTree>
    <p:extLst>
      <p:ext uri="{BB962C8B-B14F-4D97-AF65-F5344CB8AC3E}">
        <p14:creationId xmlns:p14="http://schemas.microsoft.com/office/powerpoint/2010/main" xmlns="" val="254976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Подвесим линейку на гвоздь так, чтобы центр тяжести линейки и точка опоры совпадали (рис. 188, </a:t>
            </a:r>
            <a:r>
              <a:rPr lang="ru-RU" sz="1200" b="0" i="1" kern="1200" dirty="0" smtClean="0">
                <a:solidFill>
                  <a:schemeClr val="tx1"/>
                </a:solidFill>
                <a:effectLst/>
                <a:latin typeface="+mn-lt"/>
                <a:ea typeface="+mn-ea"/>
                <a:cs typeface="+mn-cs"/>
              </a:rPr>
              <a:t>в</a:t>
            </a:r>
            <a:r>
              <a:rPr lang="ru-RU" sz="1200" b="0" i="0" kern="1200" dirty="0" smtClean="0">
                <a:solidFill>
                  <a:schemeClr val="tx1"/>
                </a:solidFill>
                <a:effectLst/>
                <a:latin typeface="+mn-lt"/>
                <a:ea typeface="+mn-ea"/>
                <a:cs typeface="+mn-cs"/>
              </a:rPr>
              <a:t>). Линейка от толчков будет менять своё положение, но равновесия не потеряет.</a:t>
            </a:r>
          </a:p>
          <a:p>
            <a:r>
              <a:rPr lang="ru-RU" sz="1200" b="0" i="0" kern="1200" dirty="0" smtClean="0">
                <a:solidFill>
                  <a:schemeClr val="tx1"/>
                </a:solidFill>
                <a:effectLst/>
                <a:latin typeface="+mn-lt"/>
                <a:ea typeface="+mn-ea"/>
                <a:cs typeface="+mn-cs"/>
              </a:rPr>
              <a:t>Равновесие называют </a:t>
            </a:r>
            <a:r>
              <a:rPr lang="ru-RU" sz="1200" b="1" i="1" kern="1200" dirty="0" smtClean="0">
                <a:solidFill>
                  <a:schemeClr val="tx1"/>
                </a:solidFill>
                <a:effectLst/>
                <a:latin typeface="+mn-lt"/>
                <a:ea typeface="+mn-ea"/>
                <a:cs typeface="+mn-cs"/>
              </a:rPr>
              <a:t>безразличным</a:t>
            </a:r>
            <a:r>
              <a:rPr lang="ru-RU" sz="1200" b="0" i="0" kern="1200" dirty="0" smtClean="0">
                <a:solidFill>
                  <a:schemeClr val="tx1"/>
                </a:solidFill>
                <a:effectLst/>
                <a:latin typeface="+mn-lt"/>
                <a:ea typeface="+mn-ea"/>
                <a:cs typeface="+mn-cs"/>
              </a:rPr>
              <a:t>, если при отклонении или перемещении тела оно остаётся в равновесии.</a:t>
            </a:r>
          </a:p>
          <a:p>
            <a:r>
              <a:rPr lang="ru-RU" sz="1200" b="0" i="1" kern="1200" dirty="0" smtClean="0">
                <a:solidFill>
                  <a:schemeClr val="tx1"/>
                </a:solidFill>
                <a:effectLst/>
                <a:latin typeface="+mn-lt"/>
                <a:ea typeface="+mn-ea"/>
                <a:cs typeface="+mn-cs"/>
              </a:rPr>
              <a:t>При безразличном равновесии ось вращения тела проходит через его центр тяжести.</a:t>
            </a:r>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50CE8A-98A4-4CB5-BC92-C7A5A9FDFEBB}" type="slidenum">
              <a:rPr lang="ru-RU" smtClean="0"/>
              <a:pPr/>
              <a:t>7</a:t>
            </a:fld>
            <a:endParaRPr lang="ru-RU"/>
          </a:p>
        </p:txBody>
      </p:sp>
    </p:spTree>
    <p:extLst>
      <p:ext uri="{BB962C8B-B14F-4D97-AF65-F5344CB8AC3E}">
        <p14:creationId xmlns:p14="http://schemas.microsoft.com/office/powerpoint/2010/main" xmlns="" val="93054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Шарик, находящийся в устойчивом равновесии, показан на рисунке 189, </a:t>
            </a:r>
            <a:r>
              <a:rPr lang="ru-RU" sz="1200" b="0" i="1" kern="1200" dirty="0" smtClean="0">
                <a:solidFill>
                  <a:schemeClr val="tx1"/>
                </a:solidFill>
                <a:effectLst/>
                <a:latin typeface="+mn-lt"/>
                <a:ea typeface="+mn-ea"/>
                <a:cs typeface="+mn-cs"/>
              </a:rPr>
              <a:t>а</a:t>
            </a:r>
            <a:r>
              <a:rPr lang="ru-RU" sz="1200" b="0" i="0" kern="1200" dirty="0" smtClean="0">
                <a:solidFill>
                  <a:schemeClr val="tx1"/>
                </a:solidFill>
                <a:effectLst/>
                <a:latin typeface="+mn-lt"/>
                <a:ea typeface="+mn-ea"/>
                <a:cs typeface="+mn-cs"/>
              </a:rPr>
              <a:t>, в неустойчивом — на рисунке 189, </a:t>
            </a:r>
            <a:r>
              <a:rPr lang="ru-RU" sz="1200" b="0" i="1" kern="1200" dirty="0" smtClean="0">
                <a:solidFill>
                  <a:schemeClr val="tx1"/>
                </a:solidFill>
                <a:effectLst/>
                <a:latin typeface="+mn-lt"/>
                <a:ea typeface="+mn-ea"/>
                <a:cs typeface="+mn-cs"/>
              </a:rPr>
              <a:t>б</a:t>
            </a:r>
            <a:r>
              <a:rPr lang="ru-RU" sz="1200" b="0" i="0" kern="1200" dirty="0" smtClean="0">
                <a:solidFill>
                  <a:schemeClr val="tx1"/>
                </a:solidFill>
                <a:effectLst/>
                <a:latin typeface="+mn-lt"/>
                <a:ea typeface="+mn-ea"/>
                <a:cs typeface="+mn-cs"/>
              </a:rPr>
              <a:t> и в безразличном — на рисунке 189,</a:t>
            </a:r>
            <a:r>
              <a:rPr lang="ru-RU" sz="1200" b="0" i="1" kern="1200" dirty="0" smtClean="0">
                <a:solidFill>
                  <a:schemeClr val="tx1"/>
                </a:solidFill>
                <a:effectLst/>
                <a:latin typeface="+mn-lt"/>
                <a:ea typeface="+mn-ea"/>
                <a:cs typeface="+mn-cs"/>
              </a:rPr>
              <a:t>в</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Вид равновесия можно установить по изменению положения центра тяжести тела, когда его выводят из состояния равновесия. Если центр тяжести при этом поднимается, равновесие устойчивое, если центр тяжести при этом опускается, равновесие тела неустойчивое, если центр тяжести в любом положении тела остаётся на одном уровне, то равновесие тела безразличное.</a:t>
            </a:r>
          </a:p>
          <a:p>
            <a:endParaRPr lang="ru-RU" dirty="0"/>
          </a:p>
        </p:txBody>
      </p:sp>
      <p:sp>
        <p:nvSpPr>
          <p:cNvPr id="4" name="Номер слайда 3"/>
          <p:cNvSpPr>
            <a:spLocks noGrp="1"/>
          </p:cNvSpPr>
          <p:nvPr>
            <p:ph type="sldNum" sz="quarter" idx="10"/>
          </p:nvPr>
        </p:nvSpPr>
        <p:spPr/>
        <p:txBody>
          <a:bodyPr/>
          <a:lstStyle/>
          <a:p>
            <a:fld id="{8A50CE8A-98A4-4CB5-BC92-C7A5A9FDFEBB}" type="slidenum">
              <a:rPr lang="ru-RU" smtClean="0"/>
              <a:pPr/>
              <a:t>8</a:t>
            </a:fld>
            <a:endParaRPr lang="ru-RU"/>
          </a:p>
        </p:txBody>
      </p:sp>
    </p:spTree>
    <p:extLst>
      <p:ext uri="{BB962C8B-B14F-4D97-AF65-F5344CB8AC3E}">
        <p14:creationId xmlns:p14="http://schemas.microsoft.com/office/powerpoint/2010/main" xmlns="" val="415311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200" b="0" i="1" u="none" strike="noStrike" cap="none" normalizeH="0" baseline="0" dirty="0" smtClean="0">
                <a:ln>
                  <a:noFill/>
                </a:ln>
                <a:solidFill>
                  <a:schemeClr val="tx1"/>
                </a:solidFill>
                <a:effectLst/>
                <a:latin typeface="SchoolBookSanPin"/>
              </a:rPr>
              <a:t>В устойчивом равновесии находится любое тело, висящее на нити</a:t>
            </a:r>
            <a:r>
              <a:rPr kumimoji="0" lang="ru-RU" altLang="ru-RU" sz="1200" b="0" i="0" u="none" strike="noStrike" cap="none" normalizeH="0" baseline="0" dirty="0" smtClean="0">
                <a:ln>
                  <a:noFill/>
                </a:ln>
                <a:solidFill>
                  <a:schemeClr val="tx1"/>
                </a:solidFill>
                <a:effectLst/>
                <a:latin typeface="SchoolBookSanPin"/>
              </a:rPr>
              <a:t>: лампа, люстра, грузик отвеса и т. д.</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В безразличном равновесии находятся колёса автомобиля, велосипеда и другие вращающиеся части машин, у которых ось вращения проходит через их центр тяжести.</a:t>
            </a:r>
          </a:p>
          <a:p>
            <a:r>
              <a:rPr lang="ru-RU" sz="1200" b="0" i="0" kern="1200" dirty="0" smtClean="0">
                <a:solidFill>
                  <a:schemeClr val="tx1"/>
                </a:solidFill>
                <a:effectLst/>
                <a:latin typeface="+mn-lt"/>
                <a:ea typeface="+mn-ea"/>
                <a:cs typeface="+mn-cs"/>
              </a:rPr>
              <a:t>Цирковые артисты, например, при ходьбе по канату сохраняют равновесие, изменяя положение своего центра тяжести.</a:t>
            </a:r>
          </a:p>
          <a:p>
            <a:endParaRPr lang="ru-RU" dirty="0"/>
          </a:p>
        </p:txBody>
      </p:sp>
      <p:sp>
        <p:nvSpPr>
          <p:cNvPr id="4" name="Номер слайда 3"/>
          <p:cNvSpPr>
            <a:spLocks noGrp="1"/>
          </p:cNvSpPr>
          <p:nvPr>
            <p:ph type="sldNum" sz="quarter" idx="10"/>
          </p:nvPr>
        </p:nvSpPr>
        <p:spPr/>
        <p:txBody>
          <a:bodyPr/>
          <a:lstStyle/>
          <a:p>
            <a:fld id="{8A50CE8A-98A4-4CB5-BC92-C7A5A9FDFEBB}" type="slidenum">
              <a:rPr lang="ru-RU" smtClean="0"/>
              <a:pPr/>
              <a:t>9</a:t>
            </a:fld>
            <a:endParaRPr lang="ru-RU"/>
          </a:p>
        </p:txBody>
      </p:sp>
    </p:spTree>
    <p:extLst>
      <p:ext uri="{BB962C8B-B14F-4D97-AF65-F5344CB8AC3E}">
        <p14:creationId xmlns:p14="http://schemas.microsoft.com/office/powerpoint/2010/main" xmlns="" val="119981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Теперь рассмотрим условия равновесия тел, имеющих площадь опоры. Большинство предметов, окружающих нас, опирается на некоторую площадь. Например, дома, автомобили, станки и т. д.</a:t>
            </a:r>
          </a:p>
          <a:p>
            <a:r>
              <a:rPr lang="ru-RU" sz="1200" b="0" i="0" kern="1200" dirty="0" smtClean="0">
                <a:solidFill>
                  <a:schemeClr val="tx1"/>
                </a:solidFill>
                <a:effectLst/>
                <a:latin typeface="+mn-lt"/>
                <a:ea typeface="+mn-ea"/>
                <a:cs typeface="+mn-cs"/>
              </a:rPr>
              <a:t>Возьмём призму на шарнирах (рис. 190, </a:t>
            </a:r>
            <a:r>
              <a:rPr lang="ru-RU" sz="1200" b="0" i="1" kern="1200" dirty="0" smtClean="0">
                <a:solidFill>
                  <a:schemeClr val="tx1"/>
                </a:solidFill>
                <a:effectLst/>
                <a:latin typeface="+mn-lt"/>
                <a:ea typeface="+mn-ea"/>
                <a:cs typeface="+mn-cs"/>
              </a:rPr>
              <a:t>а</a:t>
            </a:r>
            <a:r>
              <a:rPr lang="ru-RU" sz="1200" b="0" i="0" kern="1200" dirty="0" smtClean="0">
                <a:solidFill>
                  <a:schemeClr val="tx1"/>
                </a:solidFill>
                <a:effectLst/>
                <a:latin typeface="+mn-lt"/>
                <a:ea typeface="+mn-ea"/>
                <a:cs typeface="+mn-cs"/>
              </a:rPr>
              <a:t>). К центру тяжести призмы прикрепим отвес. Будем постепенно менять форму призмы.</a:t>
            </a:r>
          </a:p>
          <a:p>
            <a:endParaRPr lang="ru-RU" dirty="0"/>
          </a:p>
        </p:txBody>
      </p:sp>
      <p:sp>
        <p:nvSpPr>
          <p:cNvPr id="4" name="Номер слайда 3"/>
          <p:cNvSpPr>
            <a:spLocks noGrp="1"/>
          </p:cNvSpPr>
          <p:nvPr>
            <p:ph type="sldNum" sz="quarter" idx="10"/>
          </p:nvPr>
        </p:nvSpPr>
        <p:spPr/>
        <p:txBody>
          <a:bodyPr/>
          <a:lstStyle/>
          <a:p>
            <a:fld id="{8A50CE8A-98A4-4CB5-BC92-C7A5A9FDFEBB}" type="slidenum">
              <a:rPr lang="ru-RU" smtClean="0"/>
              <a:pPr/>
              <a:t>10</a:t>
            </a:fld>
            <a:endParaRPr lang="ru-RU"/>
          </a:p>
        </p:txBody>
      </p:sp>
    </p:spTree>
    <p:extLst>
      <p:ext uri="{BB962C8B-B14F-4D97-AF65-F5344CB8AC3E}">
        <p14:creationId xmlns:p14="http://schemas.microsoft.com/office/powerpoint/2010/main" xmlns="" val="180084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Об устойчивости положения тела можно также судить по величине угла поворота, необходимого для приведения тела в неустойчивое равновесие.</a:t>
            </a:r>
          </a:p>
          <a:p>
            <a:r>
              <a:rPr lang="ru-RU" sz="1200" b="0" i="0" kern="1200" dirty="0" smtClean="0">
                <a:solidFill>
                  <a:schemeClr val="tx1"/>
                </a:solidFill>
                <a:effectLst/>
                <a:latin typeface="+mn-lt"/>
                <a:ea typeface="+mn-ea"/>
                <a:cs typeface="+mn-cs"/>
              </a:rPr>
              <a:t>Чтобы тело заняло положение неустойчивого равновесия, его надо повернуть вокруг оси, проходящей через линию опоры. Чем больше уголα, на который нужно для этого повернуть тело (рис. 191), тем устойчивее первоначальное положение тела.</a:t>
            </a:r>
          </a:p>
          <a:p>
            <a:r>
              <a:rPr lang="ru-RU" sz="1200" b="0" i="0" kern="1200" dirty="0" smtClean="0">
                <a:solidFill>
                  <a:schemeClr val="tx1"/>
                </a:solidFill>
                <a:effectLst/>
                <a:latin typeface="+mn-lt"/>
                <a:ea typeface="+mn-ea"/>
                <a:cs typeface="+mn-cs"/>
              </a:rPr>
              <a:t>Величина угла поворота, а следовательно, и устойчивость тела зависят от размеров площади, на которую оно опирается, и от положения его центра тяжести.</a:t>
            </a:r>
          </a:p>
          <a:p>
            <a:endParaRPr lang="ru-RU" dirty="0"/>
          </a:p>
        </p:txBody>
      </p:sp>
      <p:sp>
        <p:nvSpPr>
          <p:cNvPr id="4" name="Номер слайда 3"/>
          <p:cNvSpPr>
            <a:spLocks noGrp="1"/>
          </p:cNvSpPr>
          <p:nvPr>
            <p:ph type="sldNum" sz="quarter" idx="10"/>
          </p:nvPr>
        </p:nvSpPr>
        <p:spPr/>
        <p:txBody>
          <a:bodyPr/>
          <a:lstStyle/>
          <a:p>
            <a:fld id="{8A50CE8A-98A4-4CB5-BC92-C7A5A9FDFEBB}" type="slidenum">
              <a:rPr lang="ru-RU" smtClean="0"/>
              <a:pPr/>
              <a:t>11</a:t>
            </a:fld>
            <a:endParaRPr lang="ru-RU"/>
          </a:p>
        </p:txBody>
      </p:sp>
    </p:spTree>
    <p:extLst>
      <p:ext uri="{BB962C8B-B14F-4D97-AF65-F5344CB8AC3E}">
        <p14:creationId xmlns:p14="http://schemas.microsoft.com/office/powerpoint/2010/main" xmlns="" val="244162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EBB0C4-6273-4C6E-B9BD-2EDC30F1CD52}"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4/25/2020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4/25/2020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4/25/2020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CAD897-D46E-4AD2-BD9B-49DD3E640873}"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4/25/2020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картинки к уроку\1273970278_img_0006.jpg"/>
          <p:cNvPicPr>
            <a:picLocks noChangeAspect="1" noChangeArrowheads="1"/>
          </p:cNvPicPr>
          <p:nvPr/>
        </p:nvPicPr>
        <p:blipFill>
          <a:blip r:embed="rId2" cstate="email"/>
          <a:srcRect t="-1231"/>
          <a:stretch>
            <a:fillRect/>
          </a:stretch>
        </p:blipFill>
        <p:spPr bwMode="auto">
          <a:xfrm>
            <a:off x="6988745" y="329165"/>
            <a:ext cx="4883150" cy="4013200"/>
          </a:xfrm>
          <a:prstGeom prst="rect">
            <a:avLst/>
          </a:prstGeom>
          <a:noFill/>
          <a:ln w="9525">
            <a:noFill/>
            <a:miter lim="800000"/>
            <a:headEnd/>
            <a:tailEnd/>
          </a:ln>
        </p:spPr>
      </p:pic>
      <p:sp>
        <p:nvSpPr>
          <p:cNvPr id="2" name="Заголовок 1"/>
          <p:cNvSpPr>
            <a:spLocks noGrp="1"/>
          </p:cNvSpPr>
          <p:nvPr>
            <p:ph type="ctrTitle"/>
          </p:nvPr>
        </p:nvSpPr>
        <p:spPr>
          <a:xfrm>
            <a:off x="1100051" y="776205"/>
            <a:ext cx="10058400" cy="3566160"/>
          </a:xfrm>
        </p:spPr>
        <p:txBody>
          <a:bodyPr>
            <a:normAutofit/>
          </a:bodyPr>
          <a:lstStyle/>
          <a:p>
            <a:r>
              <a:rPr lang="ru-RU" sz="4800" dirty="0" smtClean="0">
                <a:solidFill>
                  <a:srgbClr val="C00000"/>
                </a:solidFill>
              </a:rPr>
              <a:t>Центр тяжести. </a:t>
            </a:r>
            <a:br>
              <a:rPr lang="ru-RU" sz="4800" dirty="0" smtClean="0">
                <a:solidFill>
                  <a:srgbClr val="C00000"/>
                </a:solidFill>
              </a:rPr>
            </a:br>
            <a:r>
              <a:rPr lang="ru-RU" sz="4800" dirty="0" smtClean="0">
                <a:solidFill>
                  <a:srgbClr val="C00000"/>
                </a:solidFill>
              </a:rPr>
              <a:t>Условия равновесия тел</a:t>
            </a:r>
            <a:endParaRPr lang="ru-RU" sz="4800" dirty="0">
              <a:solidFill>
                <a:srgbClr val="C00000"/>
              </a:solidFill>
            </a:endParaRPr>
          </a:p>
        </p:txBody>
      </p:sp>
      <p:sp>
        <p:nvSpPr>
          <p:cNvPr id="3" name="Подзаголовок 2"/>
          <p:cNvSpPr>
            <a:spLocks noGrp="1"/>
          </p:cNvSpPr>
          <p:nvPr>
            <p:ph type="subTitle" idx="1"/>
          </p:nvPr>
        </p:nvSpPr>
        <p:spPr/>
        <p:txBody>
          <a:bodyPr/>
          <a:lstStyle/>
          <a:p>
            <a:r>
              <a:rPr lang="ru-RU" dirty="0" smtClean="0"/>
              <a:t>Работа и мощность энергия</a:t>
            </a:r>
          </a:p>
          <a:p>
            <a:pPr algn="r"/>
            <a:r>
              <a:rPr lang="ru-RU" dirty="0" smtClean="0"/>
              <a:t>7 класс</a:t>
            </a:r>
            <a:endParaRPr lang="ru-RU" dirty="0"/>
          </a:p>
        </p:txBody>
      </p:sp>
    </p:spTree>
    <p:extLst>
      <p:ext uri="{BB962C8B-B14F-4D97-AF65-F5344CB8AC3E}">
        <p14:creationId xmlns:p14="http://schemas.microsoft.com/office/powerpoint/2010/main" xmlns="" val="750449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l="-2560" b="50575"/>
          <a:stretch/>
        </p:blipFill>
        <p:spPr>
          <a:xfrm>
            <a:off x="1179872" y="816159"/>
            <a:ext cx="3188680" cy="2940305"/>
          </a:xfrm>
          <a:prstGeom prst="rect">
            <a:avLst/>
          </a:prstGeom>
        </p:spPr>
      </p:pic>
      <p:pic>
        <p:nvPicPr>
          <p:cNvPr id="3" name="Рисунок 2"/>
          <p:cNvPicPr>
            <a:picLocks noChangeAspect="1"/>
          </p:cNvPicPr>
          <p:nvPr/>
        </p:nvPicPr>
        <p:blipFill rotWithShape="1">
          <a:blip r:embed="rId3"/>
          <a:srcRect l="-978" t="51574" r="-1" b="166"/>
          <a:stretch/>
        </p:blipFill>
        <p:spPr>
          <a:xfrm>
            <a:off x="6528618" y="502907"/>
            <a:ext cx="3519949" cy="3218914"/>
          </a:xfrm>
          <a:prstGeom prst="rect">
            <a:avLst/>
          </a:prstGeom>
        </p:spPr>
      </p:pic>
      <p:sp>
        <p:nvSpPr>
          <p:cNvPr id="4" name="Прямоугольник 3"/>
          <p:cNvSpPr/>
          <p:nvPr/>
        </p:nvSpPr>
        <p:spPr>
          <a:xfrm>
            <a:off x="245805" y="93676"/>
            <a:ext cx="10864645" cy="646331"/>
          </a:xfrm>
          <a:prstGeom prst="rect">
            <a:avLst/>
          </a:prstGeom>
        </p:spPr>
        <p:txBody>
          <a:bodyPr wrap="square">
            <a:spAutoFit/>
          </a:bodyPr>
          <a:lstStyle/>
          <a:p>
            <a:r>
              <a:rPr lang="ru-RU" dirty="0">
                <a:solidFill>
                  <a:srgbClr val="333333"/>
                </a:solidFill>
                <a:latin typeface="SchoolBookSanPin"/>
              </a:rPr>
              <a:t>Большинство предметов, окружающих нас, опирается на некоторую </a:t>
            </a:r>
            <a:r>
              <a:rPr lang="ru-RU" dirty="0" smtClean="0">
                <a:solidFill>
                  <a:srgbClr val="333333"/>
                </a:solidFill>
                <a:latin typeface="SchoolBookSanPin"/>
              </a:rPr>
              <a:t>площадь: дома</a:t>
            </a:r>
            <a:r>
              <a:rPr lang="ru-RU" dirty="0">
                <a:solidFill>
                  <a:srgbClr val="333333"/>
                </a:solidFill>
                <a:latin typeface="SchoolBookSanPin"/>
              </a:rPr>
              <a:t>, автомобили, </a:t>
            </a:r>
            <a:r>
              <a:rPr lang="ru-RU" dirty="0" smtClean="0">
                <a:solidFill>
                  <a:srgbClr val="333333"/>
                </a:solidFill>
                <a:latin typeface="SchoolBookSanPin"/>
              </a:rPr>
              <a:t>парты, шкафы</a:t>
            </a:r>
            <a:endParaRPr lang="ru-RU" dirty="0"/>
          </a:p>
        </p:txBody>
      </p:sp>
      <p:sp>
        <p:nvSpPr>
          <p:cNvPr id="5" name="Прямоугольник 4"/>
          <p:cNvSpPr/>
          <p:nvPr/>
        </p:nvSpPr>
        <p:spPr>
          <a:xfrm>
            <a:off x="157316" y="4039423"/>
            <a:ext cx="5034116" cy="923330"/>
          </a:xfrm>
          <a:prstGeom prst="rect">
            <a:avLst/>
          </a:prstGeom>
        </p:spPr>
        <p:txBody>
          <a:bodyPr wrap="square">
            <a:spAutoFit/>
          </a:bodyPr>
          <a:lstStyle/>
          <a:p>
            <a:r>
              <a:rPr lang="ru-RU" dirty="0">
                <a:latin typeface="SchoolBookSanPin"/>
              </a:rPr>
              <a:t>Возьмём призму на </a:t>
            </a:r>
            <a:r>
              <a:rPr lang="ru-RU" dirty="0" smtClean="0">
                <a:latin typeface="SchoolBookSanPin"/>
              </a:rPr>
              <a:t>шарнирах. </a:t>
            </a:r>
            <a:r>
              <a:rPr lang="ru-RU" dirty="0">
                <a:latin typeface="SchoolBookSanPin"/>
              </a:rPr>
              <a:t>К центру тяжести призмы прикрепим отвес. Будем постепенно менять форму призмы</a:t>
            </a:r>
            <a:r>
              <a:rPr lang="ru-RU" dirty="0" smtClean="0">
                <a:latin typeface="SchoolBookSanPin"/>
              </a:rPr>
              <a:t>.</a:t>
            </a:r>
            <a:endParaRPr lang="ru-RU" dirty="0">
              <a:latin typeface="SchoolBookSanPin"/>
            </a:endParaRPr>
          </a:p>
        </p:txBody>
      </p:sp>
      <p:sp>
        <p:nvSpPr>
          <p:cNvPr id="6" name="Прямоугольник 5"/>
          <p:cNvSpPr/>
          <p:nvPr/>
        </p:nvSpPr>
        <p:spPr>
          <a:xfrm>
            <a:off x="5063613" y="4004780"/>
            <a:ext cx="6784259" cy="2308324"/>
          </a:xfrm>
          <a:prstGeom prst="rect">
            <a:avLst/>
          </a:prstGeom>
        </p:spPr>
        <p:txBody>
          <a:bodyPr wrap="square">
            <a:spAutoFit/>
          </a:bodyPr>
          <a:lstStyle/>
          <a:p>
            <a:r>
              <a:rPr lang="ru-RU" b="1" dirty="0">
                <a:solidFill>
                  <a:srgbClr val="C00000"/>
                </a:solidFill>
                <a:latin typeface="SchoolBookSanPin"/>
              </a:rPr>
              <a:t>Равновесие призмы остаётся устойчивым, пока линия отвеса проходит через площадь опоры. </a:t>
            </a:r>
            <a:endParaRPr lang="ru-RU" b="1" dirty="0" smtClean="0">
              <a:solidFill>
                <a:srgbClr val="C00000"/>
              </a:solidFill>
              <a:latin typeface="SchoolBookSanPin"/>
            </a:endParaRPr>
          </a:p>
          <a:p>
            <a:endParaRPr lang="ru-RU" dirty="0">
              <a:solidFill>
                <a:srgbClr val="333333"/>
              </a:solidFill>
              <a:latin typeface="SchoolBookSanPin"/>
            </a:endParaRPr>
          </a:p>
          <a:p>
            <a:r>
              <a:rPr lang="ru-RU" dirty="0" smtClean="0">
                <a:solidFill>
                  <a:srgbClr val="333333"/>
                </a:solidFill>
                <a:latin typeface="SchoolBookSanPin"/>
              </a:rPr>
              <a:t>Как </a:t>
            </a:r>
            <a:r>
              <a:rPr lang="ru-RU" dirty="0">
                <a:solidFill>
                  <a:srgbClr val="333333"/>
                </a:solidFill>
                <a:latin typeface="SchoolBookSanPin"/>
              </a:rPr>
              <a:t>только линия отвеса оказывается на границе площади опоры, равновесие становится </a:t>
            </a:r>
            <a:r>
              <a:rPr lang="ru-RU" dirty="0" smtClean="0">
                <a:solidFill>
                  <a:srgbClr val="333333"/>
                </a:solidFill>
                <a:latin typeface="SchoolBookSanPin"/>
              </a:rPr>
              <a:t>неустойчивым. </a:t>
            </a:r>
          </a:p>
          <a:p>
            <a:endParaRPr lang="ru-RU" dirty="0">
              <a:solidFill>
                <a:srgbClr val="333333"/>
              </a:solidFill>
              <a:latin typeface="SchoolBookSanPin"/>
            </a:endParaRPr>
          </a:p>
          <a:p>
            <a:r>
              <a:rPr lang="ru-RU" dirty="0" smtClean="0">
                <a:solidFill>
                  <a:srgbClr val="333333"/>
                </a:solidFill>
                <a:latin typeface="SchoolBookSanPin"/>
              </a:rPr>
              <a:t>При </a:t>
            </a:r>
            <a:r>
              <a:rPr lang="ru-RU" dirty="0">
                <a:solidFill>
                  <a:srgbClr val="333333"/>
                </a:solidFill>
                <a:latin typeface="SchoolBookSanPin"/>
              </a:rPr>
              <a:t>незначительном отклонении влево призма опрокидывается.</a:t>
            </a:r>
            <a:endParaRPr lang="ru-RU" dirty="0"/>
          </a:p>
        </p:txBody>
      </p:sp>
    </p:spTree>
    <p:extLst>
      <p:ext uri="{BB962C8B-B14F-4D97-AF65-F5344CB8AC3E}">
        <p14:creationId xmlns:p14="http://schemas.microsoft.com/office/powerpoint/2010/main" xmlns="" val="119884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927919" y="153936"/>
            <a:ext cx="3886200" cy="6038850"/>
          </a:xfrm>
          <a:prstGeom prst="rect">
            <a:avLst/>
          </a:prstGeom>
        </p:spPr>
      </p:pic>
      <p:sp>
        <p:nvSpPr>
          <p:cNvPr id="3" name="Прямоугольник 2"/>
          <p:cNvSpPr/>
          <p:nvPr/>
        </p:nvSpPr>
        <p:spPr>
          <a:xfrm>
            <a:off x="5447071" y="2114131"/>
            <a:ext cx="6096000" cy="3877985"/>
          </a:xfrm>
          <a:prstGeom prst="rect">
            <a:avLst/>
          </a:prstGeom>
        </p:spPr>
        <p:txBody>
          <a:bodyPr>
            <a:spAutoFit/>
          </a:bodyPr>
          <a:lstStyle/>
          <a:p>
            <a:r>
              <a:rPr lang="ru-RU" dirty="0" smtClean="0">
                <a:solidFill>
                  <a:srgbClr val="333333"/>
                </a:solidFill>
                <a:latin typeface="SchoolBookSanPin"/>
              </a:rPr>
              <a:t>Чтобы </a:t>
            </a:r>
            <a:r>
              <a:rPr lang="ru-RU" dirty="0">
                <a:solidFill>
                  <a:srgbClr val="333333"/>
                </a:solidFill>
                <a:latin typeface="SchoolBookSanPin"/>
              </a:rPr>
              <a:t>тело заняло положение неустойчивого равновесия, его надо повернуть вокруг оси, проходящей через линию опоры. Чем больше уголα, на который нужно для этого повернуть </a:t>
            </a:r>
            <a:r>
              <a:rPr lang="ru-RU" dirty="0" smtClean="0">
                <a:solidFill>
                  <a:srgbClr val="333333"/>
                </a:solidFill>
                <a:latin typeface="SchoolBookSanPin"/>
              </a:rPr>
              <a:t>тело, </a:t>
            </a:r>
            <a:r>
              <a:rPr lang="ru-RU" dirty="0">
                <a:solidFill>
                  <a:srgbClr val="333333"/>
                </a:solidFill>
                <a:latin typeface="SchoolBookSanPin"/>
              </a:rPr>
              <a:t>тем устойчивее первоначальное положение тела.</a:t>
            </a:r>
          </a:p>
          <a:p>
            <a:endParaRPr lang="ru-RU" dirty="0" smtClean="0">
              <a:solidFill>
                <a:srgbClr val="333333"/>
              </a:solidFill>
              <a:latin typeface="SchoolBookSanPin"/>
            </a:endParaRPr>
          </a:p>
          <a:p>
            <a:endParaRPr lang="ru-RU" dirty="0">
              <a:solidFill>
                <a:srgbClr val="333333"/>
              </a:solidFill>
              <a:latin typeface="SchoolBookSanPin"/>
            </a:endParaRPr>
          </a:p>
          <a:p>
            <a:r>
              <a:rPr lang="ru-RU" sz="2400" dirty="0" smtClean="0">
                <a:solidFill>
                  <a:srgbClr val="C00000"/>
                </a:solidFill>
                <a:latin typeface="SchoolBookSanPin"/>
              </a:rPr>
              <a:t>Величина </a:t>
            </a:r>
            <a:r>
              <a:rPr lang="ru-RU" sz="2400" dirty="0">
                <a:solidFill>
                  <a:srgbClr val="C00000"/>
                </a:solidFill>
                <a:latin typeface="SchoolBookSanPin"/>
              </a:rPr>
              <a:t>угла поворота, а следовательно, и устойчивость тела зависят от размеров площади, на которую оно опирается, и от положения его центра тяжести.</a:t>
            </a:r>
            <a:endParaRPr lang="ru-RU" sz="2400" b="0" i="0" dirty="0">
              <a:solidFill>
                <a:srgbClr val="C00000"/>
              </a:solidFill>
              <a:effectLst/>
              <a:latin typeface="SchoolBookSanPin"/>
            </a:endParaRPr>
          </a:p>
        </p:txBody>
      </p:sp>
      <p:sp>
        <p:nvSpPr>
          <p:cNvPr id="4" name="Прямоугольник 3"/>
          <p:cNvSpPr/>
          <p:nvPr/>
        </p:nvSpPr>
        <p:spPr>
          <a:xfrm>
            <a:off x="5181140" y="235810"/>
            <a:ext cx="6096000" cy="1569660"/>
          </a:xfrm>
          <a:prstGeom prst="rect">
            <a:avLst/>
          </a:prstGeom>
        </p:spPr>
        <p:txBody>
          <a:bodyPr>
            <a:spAutoFit/>
          </a:bodyPr>
          <a:lstStyle/>
          <a:p>
            <a:r>
              <a:rPr lang="ru-RU" sz="2400" dirty="0">
                <a:solidFill>
                  <a:srgbClr val="C00000"/>
                </a:solidFill>
                <a:latin typeface="SchoolBookSanPin"/>
              </a:rPr>
              <a:t>Об устойчивости положения тела можно также судить по величине угла поворота, необходимого для приведения тела в неустойчивое равновесие.</a:t>
            </a:r>
          </a:p>
        </p:txBody>
      </p:sp>
    </p:spTree>
    <p:extLst>
      <p:ext uri="{BB962C8B-B14F-4D97-AF65-F5344CB8AC3E}">
        <p14:creationId xmlns:p14="http://schemas.microsoft.com/office/powerpoint/2010/main" xmlns="" val="1609588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6476" y="908660"/>
            <a:ext cx="11759381" cy="4985980"/>
          </a:xfrm>
          <a:prstGeom prst="rect">
            <a:avLst/>
          </a:prstGeom>
        </p:spPr>
        <p:txBody>
          <a:bodyPr wrap="square">
            <a:spAutoFit/>
          </a:bodyPr>
          <a:lstStyle/>
          <a:p>
            <a:pPr indent="228600">
              <a:spcAft>
                <a:spcPts val="1200"/>
              </a:spcAft>
              <a:tabLst>
                <a:tab pos="471170" algn="l"/>
              </a:tabLst>
            </a:pPr>
            <a:r>
              <a:rPr lang="ru-RU" sz="2400" b="1" dirty="0">
                <a:solidFill>
                  <a:srgbClr val="000000"/>
                </a:solidFill>
                <a:latin typeface="SchoolBookSanPin"/>
                <a:ea typeface="Courier New" panose="02070309020205020404" pitchFamily="49" charset="0"/>
              </a:rPr>
              <a:t>610.</a:t>
            </a:r>
            <a:r>
              <a:rPr lang="ru-RU" sz="2400" dirty="0">
                <a:solidFill>
                  <a:srgbClr val="000000"/>
                </a:solidFill>
                <a:latin typeface="SchoolBookSanPin"/>
                <a:ea typeface="Courier New" panose="02070309020205020404" pitchFamily="49" charset="0"/>
              </a:rPr>
              <a:t>	Какая мощность должна быть у подъемника, чтобы поднять из шахты клеть (массой 4 т) с углем (массой 10 т) со скоростью 2 м/с? Вычислите КПД подъемника.</a:t>
            </a:r>
          </a:p>
          <a:p>
            <a:pPr indent="228600">
              <a:spcAft>
                <a:spcPts val="1200"/>
              </a:spcAft>
              <a:tabLst>
                <a:tab pos="468630" algn="l"/>
              </a:tabLst>
            </a:pPr>
            <a:r>
              <a:rPr lang="ru-RU" sz="2400" b="1" dirty="0">
                <a:solidFill>
                  <a:srgbClr val="000000"/>
                </a:solidFill>
                <a:latin typeface="SchoolBookSanPin"/>
                <a:ea typeface="Courier New" panose="02070309020205020404" pitchFamily="49" charset="0"/>
              </a:rPr>
              <a:t>611.	</a:t>
            </a:r>
            <a:r>
              <a:rPr lang="ru-RU" sz="2400" dirty="0">
                <a:solidFill>
                  <a:srgbClr val="000000"/>
                </a:solidFill>
                <a:latin typeface="SchoolBookSanPin"/>
                <a:ea typeface="Courier New" panose="02070309020205020404" pitchFamily="49" charset="0"/>
              </a:rPr>
              <a:t>Механизм для забивания свай поднимает чугунную «бабу» массой 500 кг 120 раз в минуту на высоту 60 см. Мощность механизма 8,82 кВт. Определите его коэффициент полезного действия.</a:t>
            </a:r>
          </a:p>
          <a:p>
            <a:pPr indent="228600">
              <a:spcAft>
                <a:spcPts val="1200"/>
              </a:spcAft>
              <a:tabLst>
                <a:tab pos="471170" algn="l"/>
              </a:tabLst>
            </a:pPr>
            <a:r>
              <a:rPr lang="ru-RU" sz="2400" b="1" dirty="0">
                <a:solidFill>
                  <a:srgbClr val="000000"/>
                </a:solidFill>
                <a:latin typeface="SchoolBookSanPin"/>
                <a:ea typeface="Courier New" panose="02070309020205020404" pitchFamily="49" charset="0"/>
              </a:rPr>
              <a:t>612.</a:t>
            </a:r>
            <a:r>
              <a:rPr lang="ru-RU" sz="2400" dirty="0">
                <a:solidFill>
                  <a:srgbClr val="000000"/>
                </a:solidFill>
                <a:latin typeface="SchoolBookSanPin"/>
                <a:ea typeface="Courier New" panose="02070309020205020404" pitchFamily="49" charset="0"/>
              </a:rPr>
              <a:t>	Бетонную плиту массой 3 т равномерно подняли на высоту 5 м, совершив для этого работу 160 кДж. Какая работа затрачена на преодоление силы трения? Каков коэффициент полезного действия механизма?</a:t>
            </a:r>
          </a:p>
          <a:p>
            <a:pPr indent="228600">
              <a:spcAft>
                <a:spcPts val="1200"/>
              </a:spcAft>
            </a:pPr>
            <a:r>
              <a:rPr lang="ru-RU" sz="2400" b="1" dirty="0">
                <a:solidFill>
                  <a:srgbClr val="000000"/>
                </a:solidFill>
                <a:latin typeface="SchoolBookSanPin"/>
                <a:ea typeface="Courier New" panose="02070309020205020404" pitchFamily="49" charset="0"/>
              </a:rPr>
              <a:t>613. </a:t>
            </a:r>
            <a:r>
              <a:rPr lang="ru-RU" sz="2400" dirty="0">
                <a:solidFill>
                  <a:srgbClr val="000000"/>
                </a:solidFill>
                <a:latin typeface="SchoolBookSanPin"/>
                <a:ea typeface="Courier New" panose="02070309020205020404" pitchFamily="49" charset="0"/>
              </a:rPr>
              <a:t>	Коэффициент полезного действия насоса, приводимого в движение мотором мощностью 7,36 кВт, равен80%. Сколько полезной работы произведет этот насос за один час?</a:t>
            </a:r>
          </a:p>
        </p:txBody>
      </p:sp>
      <p:sp>
        <p:nvSpPr>
          <p:cNvPr id="3" name="Прямоугольник 2"/>
          <p:cNvSpPr/>
          <p:nvPr/>
        </p:nvSpPr>
        <p:spPr>
          <a:xfrm>
            <a:off x="2787836" y="246152"/>
            <a:ext cx="5894047"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ru-RU" sz="2400" dirty="0" smtClean="0">
                <a:solidFill>
                  <a:schemeClr val="bg1"/>
                </a:solidFill>
              </a:rPr>
              <a:t>Решите задачи</a:t>
            </a:r>
            <a:endParaRPr lang="ru-RU" sz="2400" dirty="0">
              <a:solidFill>
                <a:schemeClr val="bg1"/>
              </a:solidFill>
            </a:endParaRPr>
          </a:p>
        </p:txBody>
      </p:sp>
    </p:spTree>
    <p:extLst>
      <p:ext uri="{BB962C8B-B14F-4D97-AF65-F5344CB8AC3E}">
        <p14:creationId xmlns:p14="http://schemas.microsoft.com/office/powerpoint/2010/main" xmlns="" val="2453283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7314" y="336839"/>
            <a:ext cx="4005695" cy="5326722"/>
          </a:xfrm>
          <a:prstGeom prst="rect">
            <a:avLst/>
          </a:prstGeom>
        </p:spPr>
      </p:pic>
      <p:sp>
        <p:nvSpPr>
          <p:cNvPr id="3" name="TextBox 2"/>
          <p:cNvSpPr txBox="1"/>
          <p:nvPr/>
        </p:nvSpPr>
        <p:spPr>
          <a:xfrm>
            <a:off x="5403272" y="731694"/>
            <a:ext cx="4623955"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4000" dirty="0" smtClean="0"/>
              <a:t>Домашнее задание</a:t>
            </a:r>
            <a:endParaRPr lang="ru-RU" sz="4000" dirty="0"/>
          </a:p>
        </p:txBody>
      </p:sp>
      <p:sp>
        <p:nvSpPr>
          <p:cNvPr id="4" name="TextBox 3"/>
          <p:cNvSpPr txBox="1"/>
          <p:nvPr/>
        </p:nvSpPr>
        <p:spPr>
          <a:xfrm>
            <a:off x="4966854" y="2088573"/>
            <a:ext cx="6504710" cy="2862322"/>
          </a:xfrm>
          <a:prstGeom prst="rect">
            <a:avLst/>
          </a:prstGeom>
          <a:noFill/>
        </p:spPr>
        <p:txBody>
          <a:bodyPr wrap="square" rtlCol="0">
            <a:spAutoFit/>
          </a:bodyPr>
          <a:lstStyle/>
          <a:p>
            <a:r>
              <a:rPr lang="ru-RU" sz="6000" dirty="0" smtClean="0"/>
              <a:t>§63,64</a:t>
            </a:r>
          </a:p>
          <a:p>
            <a:r>
              <a:rPr lang="ru-RU" sz="6000" dirty="0" smtClean="0"/>
              <a:t>№614, 615</a:t>
            </a:r>
          </a:p>
          <a:p>
            <a:endParaRPr lang="ru-RU" sz="6000" dirty="0" smtClean="0"/>
          </a:p>
        </p:txBody>
      </p:sp>
    </p:spTree>
    <p:extLst>
      <p:ext uri="{BB962C8B-B14F-4D97-AF65-F5344CB8AC3E}">
        <p14:creationId xmlns:p14="http://schemas.microsoft.com/office/powerpoint/2010/main" xmlns="" val="559610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0758" y="94925"/>
            <a:ext cx="11717402" cy="830997"/>
          </a:xfrm>
          <a:prstGeom prst="rect">
            <a:avLst/>
          </a:prstGeom>
        </p:spPr>
        <p:txBody>
          <a:bodyPr wrap="square">
            <a:spAutoFit/>
          </a:bodyPr>
          <a:lstStyle/>
          <a:p>
            <a:r>
              <a:rPr lang="ru-RU" sz="2400" dirty="0">
                <a:solidFill>
                  <a:srgbClr val="000000"/>
                </a:solidFill>
              </a:rPr>
              <a:t>При создании машин, механизмов и различных конструкций важно знать, </a:t>
            </a:r>
            <a:r>
              <a:rPr lang="ru-RU" sz="2400" b="1" u="sng" dirty="0">
                <a:solidFill>
                  <a:srgbClr val="000000"/>
                </a:solidFill>
              </a:rPr>
              <a:t>при каких условиях они будут устойчивыми</a:t>
            </a:r>
            <a:r>
              <a:rPr lang="ru-RU" sz="2400" dirty="0">
                <a:solidFill>
                  <a:srgbClr val="000000"/>
                </a:solidFill>
              </a:rPr>
              <a:t>, т. е. находиться в равновесии. </a:t>
            </a:r>
            <a:endParaRPr lang="ru-RU" sz="2400" dirty="0"/>
          </a:p>
        </p:txBody>
      </p:sp>
      <p:sp>
        <p:nvSpPr>
          <p:cNvPr id="4" name="Прямоугольник 3"/>
          <p:cNvSpPr/>
          <p:nvPr/>
        </p:nvSpPr>
        <p:spPr>
          <a:xfrm>
            <a:off x="1932430" y="1022900"/>
            <a:ext cx="6908751" cy="46166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ru-RU" sz="2400" dirty="0">
                <a:solidFill>
                  <a:schemeClr val="bg1"/>
                </a:solidFill>
              </a:rPr>
              <a:t>Каким </a:t>
            </a:r>
            <a:r>
              <a:rPr lang="ru-RU" sz="2400" dirty="0" smtClean="0">
                <a:solidFill>
                  <a:schemeClr val="bg1"/>
                </a:solidFill>
              </a:rPr>
              <a:t>образом </a:t>
            </a:r>
            <a:r>
              <a:rPr lang="ru-RU" sz="2400" dirty="0">
                <a:solidFill>
                  <a:schemeClr val="bg1"/>
                </a:solidFill>
              </a:rPr>
              <a:t>можно добиться равновесия тела? </a:t>
            </a:r>
          </a:p>
        </p:txBody>
      </p:sp>
      <p:pic>
        <p:nvPicPr>
          <p:cNvPr id="5124" name="Picture 4" descr="https://cd-apps.drofa.ru/physics_7_fragment/images/autogen_6287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2702" y="1794772"/>
            <a:ext cx="8041737" cy="2994111"/>
          </a:xfrm>
          <a:prstGeom prst="rect">
            <a:avLst/>
          </a:prstGeom>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987040" y="5839969"/>
            <a:ext cx="5383269" cy="461665"/>
          </a:xfrm>
          <a:prstGeom prst="rect">
            <a:avLst/>
          </a:prstGeom>
        </p:spPr>
        <p:txBody>
          <a:bodyPr wrap="none">
            <a:spAutoFit/>
          </a:bodyPr>
          <a:lstStyle/>
          <a:p>
            <a:r>
              <a:rPr lang="ru-RU" sz="2400" dirty="0">
                <a:solidFill>
                  <a:srgbClr val="C00000"/>
                </a:solidFill>
              </a:rPr>
              <a:t>Центр тяжести имеется у каждого тела. </a:t>
            </a:r>
          </a:p>
        </p:txBody>
      </p:sp>
      <p:sp>
        <p:nvSpPr>
          <p:cNvPr id="6" name="Прямоугольник 5"/>
          <p:cNvSpPr/>
          <p:nvPr/>
        </p:nvSpPr>
        <p:spPr>
          <a:xfrm>
            <a:off x="818482" y="4788882"/>
            <a:ext cx="10946798" cy="868851"/>
          </a:xfrm>
          <a:prstGeom prst="rect">
            <a:avLst/>
          </a:prstGeom>
        </p:spPr>
        <p:style>
          <a:lnRef idx="1">
            <a:schemeClr val="accent5"/>
          </a:lnRef>
          <a:fillRef idx="2">
            <a:schemeClr val="accent5"/>
          </a:fillRef>
          <a:effectRef idx="1">
            <a:schemeClr val="accent5"/>
          </a:effectRef>
          <a:fontRef idx="minor">
            <a:schemeClr val="dk1"/>
          </a:fontRef>
        </p:style>
        <p:txBody>
          <a:bodyPr/>
          <a:lstStyle/>
          <a:p>
            <a:r>
              <a:rPr lang="ru-RU" sz="2600" dirty="0">
                <a:solidFill>
                  <a:schemeClr val="tx1"/>
                </a:solidFill>
                <a:latin typeface="SchoolBookSanPin"/>
                <a:ea typeface="+mj-ea"/>
                <a:cs typeface="+mj-cs"/>
              </a:rPr>
              <a:t>Точку приложения равнодействующей сил тяжести, действующих на отдельные части тела, называют </a:t>
            </a:r>
            <a:r>
              <a:rPr lang="ru-RU" sz="2600" dirty="0">
                <a:solidFill>
                  <a:srgbClr val="C00000"/>
                </a:solidFill>
                <a:latin typeface="SchoolBookSanPin"/>
                <a:ea typeface="+mj-ea"/>
                <a:cs typeface="+mj-cs"/>
              </a:rPr>
              <a:t>центром тяжести тела</a:t>
            </a:r>
            <a:r>
              <a:rPr lang="ru-RU" sz="2600" dirty="0">
                <a:solidFill>
                  <a:schemeClr val="tx1"/>
                </a:solidFill>
                <a:latin typeface="SchoolBookSanPin"/>
                <a:ea typeface="+mj-ea"/>
                <a:cs typeface="+mj-cs"/>
              </a:rPr>
              <a:t>.￼</a:t>
            </a:r>
          </a:p>
        </p:txBody>
      </p:sp>
    </p:spTree>
    <p:extLst>
      <p:ext uri="{BB962C8B-B14F-4D97-AF65-F5344CB8AC3E}">
        <p14:creationId xmlns:p14="http://schemas.microsoft.com/office/powerpoint/2010/main" xmlns="" val="3312677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3872" y="191947"/>
            <a:ext cx="7242239" cy="46166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ru-RU" sz="2400" dirty="0">
                <a:solidFill>
                  <a:schemeClr val="bg1"/>
                </a:solidFill>
              </a:rPr>
              <a:t>Как </a:t>
            </a:r>
            <a:r>
              <a:rPr lang="ru-RU" sz="2400" dirty="0" smtClean="0">
                <a:solidFill>
                  <a:schemeClr val="bg1"/>
                </a:solidFill>
              </a:rPr>
              <a:t>найти </a:t>
            </a:r>
            <a:r>
              <a:rPr lang="ru-RU" sz="2400" dirty="0">
                <a:solidFill>
                  <a:schemeClr val="bg1"/>
                </a:solidFill>
              </a:rPr>
              <a:t>центр тяжести в различных твёрдых телах? </a:t>
            </a:r>
          </a:p>
        </p:txBody>
      </p:sp>
      <p:pic>
        <p:nvPicPr>
          <p:cNvPr id="6146" name="Picture 2" descr="https://cd-apps.drofa.ru/physics_7_fragment/images/autogen_62936.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4756"/>
          <a:stretch/>
        </p:blipFill>
        <p:spPr bwMode="auto">
          <a:xfrm>
            <a:off x="2010219" y="653612"/>
            <a:ext cx="8598281" cy="299963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426720" y="3770821"/>
            <a:ext cx="11765280" cy="1569660"/>
          </a:xfrm>
          <a:prstGeom prst="rect">
            <a:avLst/>
          </a:prstGeom>
        </p:spPr>
        <p:txBody>
          <a:bodyPr wrap="square">
            <a:spAutoFit/>
          </a:bodyPr>
          <a:lstStyle/>
          <a:p>
            <a:r>
              <a:rPr lang="ru-RU" sz="2400" dirty="0">
                <a:solidFill>
                  <a:srgbClr val="333333"/>
                </a:solidFill>
              </a:rPr>
              <a:t>На фигуру действуют две силы: </a:t>
            </a:r>
            <a:r>
              <a:rPr lang="ru-RU" sz="2400" b="1" dirty="0">
                <a:solidFill>
                  <a:srgbClr val="333333"/>
                </a:solidFill>
              </a:rPr>
              <a:t>сила тяжести</a:t>
            </a:r>
            <a:r>
              <a:rPr lang="ru-RU" sz="2400" dirty="0">
                <a:solidFill>
                  <a:srgbClr val="333333"/>
                </a:solidFill>
              </a:rPr>
              <a:t> и </a:t>
            </a:r>
            <a:r>
              <a:rPr lang="ru-RU" sz="2400" b="1" dirty="0">
                <a:solidFill>
                  <a:srgbClr val="333333"/>
                </a:solidFill>
              </a:rPr>
              <a:t>сила упругости</a:t>
            </a:r>
            <a:r>
              <a:rPr lang="ru-RU" sz="2400" dirty="0">
                <a:solidFill>
                  <a:srgbClr val="333333"/>
                </a:solidFill>
              </a:rPr>
              <a:t>. Поскольку картон находится в покое, то эти</a:t>
            </a:r>
            <a:r>
              <a:rPr lang="ru-RU" sz="2400" b="1" i="1" dirty="0">
                <a:solidFill>
                  <a:srgbClr val="333333"/>
                </a:solidFill>
              </a:rPr>
              <a:t> две силы взаимно уравновешиваются, т. е. они равны по величине и направлены в разные стороны</a:t>
            </a:r>
            <a:r>
              <a:rPr lang="ru-RU" sz="2400" dirty="0">
                <a:solidFill>
                  <a:srgbClr val="333333"/>
                </a:solidFill>
              </a:rPr>
              <a:t>. Это значит, что точки приложения сил лежат на одной вертикальной прямой, отмеченной отвесом.</a:t>
            </a:r>
            <a:endParaRPr lang="ru-RU" sz="2400" dirty="0"/>
          </a:p>
        </p:txBody>
      </p:sp>
      <p:sp>
        <p:nvSpPr>
          <p:cNvPr id="4" name="Прямоугольник 3"/>
          <p:cNvSpPr/>
          <p:nvPr/>
        </p:nvSpPr>
        <p:spPr>
          <a:xfrm>
            <a:off x="2596991" y="5458053"/>
            <a:ext cx="6096000" cy="830997"/>
          </a:xfrm>
          <a:prstGeom prst="rect">
            <a:avLst/>
          </a:prstGeom>
        </p:spPr>
        <p:txBody>
          <a:bodyPr>
            <a:spAutoFit/>
          </a:bodyPr>
          <a:lstStyle/>
          <a:p>
            <a:pPr algn="ctr"/>
            <a:r>
              <a:rPr lang="ru-RU" sz="2400" dirty="0">
                <a:solidFill>
                  <a:srgbClr val="FF0000"/>
                </a:solidFill>
              </a:rPr>
              <a:t>При любом положении тела центр тяжести его находится в одной и той же точке.</a:t>
            </a:r>
          </a:p>
        </p:txBody>
      </p:sp>
    </p:spTree>
    <p:extLst>
      <p:ext uri="{BB962C8B-B14F-4D97-AF65-F5344CB8AC3E}">
        <p14:creationId xmlns:p14="http://schemas.microsoft.com/office/powerpoint/2010/main" xmlns="" val="3611323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2595" y="220599"/>
            <a:ext cx="6279648" cy="2961513"/>
          </a:xfrm>
          <a:prstGeom prst="rect">
            <a:avLst/>
          </a:prstGeom>
        </p:spPr>
      </p:pic>
      <p:pic>
        <p:nvPicPr>
          <p:cNvPr id="3" name="Рисунок 2"/>
          <p:cNvPicPr>
            <a:picLocks noChangeAspect="1"/>
          </p:cNvPicPr>
          <p:nvPr/>
        </p:nvPicPr>
        <p:blipFill>
          <a:blip r:embed="rId3"/>
          <a:stretch>
            <a:fillRect/>
          </a:stretch>
        </p:blipFill>
        <p:spPr>
          <a:xfrm>
            <a:off x="7409307" y="156478"/>
            <a:ext cx="2762250" cy="4514850"/>
          </a:xfrm>
          <a:prstGeom prst="rect">
            <a:avLst/>
          </a:prstGeom>
        </p:spPr>
      </p:pic>
      <p:sp>
        <p:nvSpPr>
          <p:cNvPr id="4" name="Прямоугольник 3"/>
          <p:cNvSpPr/>
          <p:nvPr/>
        </p:nvSpPr>
        <p:spPr>
          <a:xfrm>
            <a:off x="192595" y="3352800"/>
            <a:ext cx="6096000" cy="2308324"/>
          </a:xfrm>
          <a:prstGeom prst="rect">
            <a:avLst/>
          </a:prstGeom>
        </p:spPr>
        <p:txBody>
          <a:bodyPr>
            <a:spAutoFit/>
          </a:bodyPr>
          <a:lstStyle/>
          <a:p>
            <a:pPr algn="ctr"/>
            <a:r>
              <a:rPr lang="ru-RU" sz="2400" dirty="0" smtClean="0">
                <a:solidFill>
                  <a:srgbClr val="333333"/>
                </a:solidFill>
                <a:latin typeface="SchoolBookSanPin"/>
              </a:rPr>
              <a:t>Центр </a:t>
            </a:r>
            <a:r>
              <a:rPr lang="ru-RU" sz="2400" dirty="0">
                <a:solidFill>
                  <a:srgbClr val="333333"/>
                </a:solidFill>
                <a:latin typeface="SchoolBookSanPin"/>
              </a:rPr>
              <a:t>тяжести шара лежит в его геометрическом центре, у цилиндра он находится на середине линии, соединяющей центры его оснований, у параллелепипеда — в точке пересечения диагоналей</a:t>
            </a:r>
            <a:endParaRPr lang="ru-RU" sz="2400" dirty="0">
              <a:latin typeface="SchoolBookSanPin"/>
            </a:endParaRPr>
          </a:p>
        </p:txBody>
      </p:sp>
      <p:sp>
        <p:nvSpPr>
          <p:cNvPr id="5" name="Прямоугольник 4"/>
          <p:cNvSpPr/>
          <p:nvPr/>
        </p:nvSpPr>
        <p:spPr>
          <a:xfrm>
            <a:off x="6254496" y="4842016"/>
            <a:ext cx="6096000" cy="1569660"/>
          </a:xfrm>
          <a:prstGeom prst="rect">
            <a:avLst/>
          </a:prstGeom>
        </p:spPr>
        <p:txBody>
          <a:bodyPr>
            <a:spAutoFit/>
          </a:bodyPr>
          <a:lstStyle/>
          <a:p>
            <a:pPr algn="ctr"/>
            <a:r>
              <a:rPr lang="ru-RU" sz="2400" b="1" dirty="0" smtClean="0">
                <a:solidFill>
                  <a:srgbClr val="333333"/>
                </a:solidFill>
                <a:latin typeface="SchoolBookSanPin"/>
              </a:rPr>
              <a:t>Центр </a:t>
            </a:r>
            <a:r>
              <a:rPr lang="ru-RU" sz="2400" b="1" dirty="0">
                <a:solidFill>
                  <a:srgbClr val="333333"/>
                </a:solidFill>
                <a:latin typeface="SchoolBookSanPin"/>
              </a:rPr>
              <a:t>тяжести может находиться и вне тела.</a:t>
            </a:r>
            <a:r>
              <a:rPr lang="ru-RU" sz="2400" dirty="0">
                <a:solidFill>
                  <a:srgbClr val="333333"/>
                </a:solidFill>
                <a:latin typeface="SchoolBookSanPin"/>
              </a:rPr>
              <a:t> </a:t>
            </a:r>
            <a:endParaRPr lang="ru-RU" sz="2400" dirty="0" smtClean="0">
              <a:solidFill>
                <a:srgbClr val="333333"/>
              </a:solidFill>
              <a:latin typeface="SchoolBookSanPin"/>
            </a:endParaRPr>
          </a:p>
          <a:p>
            <a:pPr algn="ctr"/>
            <a:r>
              <a:rPr lang="ru-RU" sz="2400" dirty="0" smtClean="0">
                <a:solidFill>
                  <a:srgbClr val="333333"/>
                </a:solidFill>
                <a:latin typeface="SchoolBookSanPin"/>
              </a:rPr>
              <a:t>У кольца </a:t>
            </a:r>
            <a:r>
              <a:rPr lang="ru-RU" sz="2400" dirty="0">
                <a:solidFill>
                  <a:srgbClr val="333333"/>
                </a:solidFill>
                <a:latin typeface="SchoolBookSanPin"/>
              </a:rPr>
              <a:t>он лежит на пересечении диаметров </a:t>
            </a:r>
            <a:endParaRPr lang="ru-RU" sz="2400" dirty="0"/>
          </a:p>
        </p:txBody>
      </p:sp>
    </p:spTree>
    <p:extLst>
      <p:ext uri="{BB962C8B-B14F-4D97-AF65-F5344CB8AC3E}">
        <p14:creationId xmlns:p14="http://schemas.microsoft.com/office/powerpoint/2010/main" xmlns="" val="146022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224" y="216331"/>
            <a:ext cx="11545824" cy="461665"/>
          </a:xfrm>
          <a:prstGeom prst="rect">
            <a:avLst/>
          </a:prstGeom>
        </p:spPr>
        <p:txBody>
          <a:bodyPr wrap="square">
            <a:spAutoFit/>
          </a:bodyPr>
          <a:lstStyle/>
          <a:p>
            <a:r>
              <a:rPr lang="ru-RU" sz="2400" dirty="0">
                <a:solidFill>
                  <a:srgbClr val="333333"/>
                </a:solidFill>
                <a:latin typeface="SchoolBookSanPin"/>
              </a:rPr>
              <a:t>Раздел механики, изучающий условия равновесия тел</a:t>
            </a:r>
            <a:r>
              <a:rPr lang="ru-RU" sz="2400" dirty="0" smtClean="0">
                <a:solidFill>
                  <a:srgbClr val="333333"/>
                </a:solidFill>
                <a:latin typeface="SchoolBookSanPin"/>
              </a:rPr>
              <a:t>, называется</a:t>
            </a:r>
            <a:r>
              <a:rPr lang="ru-RU" sz="2400" dirty="0">
                <a:solidFill>
                  <a:srgbClr val="333333"/>
                </a:solidFill>
                <a:latin typeface="SchoolBookSanPin"/>
              </a:rPr>
              <a:t> </a:t>
            </a:r>
            <a:r>
              <a:rPr lang="ru-RU" sz="2400" b="1" i="1" dirty="0">
                <a:solidFill>
                  <a:srgbClr val="C00000"/>
                </a:solidFill>
                <a:latin typeface="SchoolBookSanPin"/>
              </a:rPr>
              <a:t>статикой</a:t>
            </a:r>
            <a:r>
              <a:rPr lang="ru-RU" sz="2400" dirty="0">
                <a:solidFill>
                  <a:srgbClr val="C00000"/>
                </a:solidFill>
                <a:latin typeface="SchoolBookSanPin"/>
              </a:rPr>
              <a:t>.</a:t>
            </a:r>
            <a:endParaRPr lang="ru-RU" sz="2400" dirty="0">
              <a:solidFill>
                <a:srgbClr val="C00000"/>
              </a:solidFill>
            </a:endParaRPr>
          </a:p>
        </p:txBody>
      </p:sp>
      <p:pic>
        <p:nvPicPr>
          <p:cNvPr id="7170" name="Picture 2" descr="https://cd-apps.drofa.ru/physics_7_fragment/images/autogen_63077.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76174" b="4445"/>
          <a:stretch/>
        </p:blipFill>
        <p:spPr bwMode="auto">
          <a:xfrm>
            <a:off x="268225" y="1257700"/>
            <a:ext cx="3657600" cy="49602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4435172" y="3842841"/>
            <a:ext cx="7494698" cy="1815882"/>
          </a:xfrm>
          <a:prstGeom prst="rect">
            <a:avLst/>
          </a:prstGeom>
        </p:spPr>
        <p:txBody>
          <a:bodyPr wrap="square">
            <a:spAutoFit/>
          </a:bodyPr>
          <a:lstStyle/>
          <a:p>
            <a:r>
              <a:rPr lang="ru-RU" sz="2800" i="1" dirty="0" smtClean="0"/>
              <a:t>При </a:t>
            </a:r>
            <a:r>
              <a:rPr lang="ru-RU" sz="2800" i="1" dirty="0"/>
              <a:t>устойчивом равновесии центр тяжести тела расположен ниже оси вращения и находится на вертикальной прямой, проходящей через эту ось.</a:t>
            </a:r>
            <a:endParaRPr lang="ru-RU" sz="2800" dirty="0"/>
          </a:p>
        </p:txBody>
      </p:sp>
      <p:sp>
        <p:nvSpPr>
          <p:cNvPr id="4" name="Прямоугольник 3"/>
          <p:cNvSpPr/>
          <p:nvPr/>
        </p:nvSpPr>
        <p:spPr>
          <a:xfrm>
            <a:off x="3767328" y="677996"/>
            <a:ext cx="8302751" cy="1015663"/>
          </a:xfrm>
          <a:prstGeom prst="rect">
            <a:avLst/>
          </a:prstGeom>
        </p:spPr>
        <p:txBody>
          <a:bodyPr wrap="square">
            <a:spAutoFit/>
          </a:bodyPr>
          <a:lstStyle/>
          <a:p>
            <a:r>
              <a:rPr lang="ru-RU" sz="2000" dirty="0"/>
              <a:t>Повесим на гвоздь линейку так, чтобы она заняла положение </a:t>
            </a:r>
            <a:r>
              <a:rPr lang="ru-RU" sz="2000" dirty="0" smtClean="0"/>
              <a:t>равновесия. Если </a:t>
            </a:r>
            <a:r>
              <a:rPr lang="ru-RU" sz="2000" dirty="0"/>
              <a:t>линейку отклонить в сторону, то под действием силы тяжести она возвратится в прежнее положение.</a:t>
            </a:r>
          </a:p>
        </p:txBody>
      </p:sp>
      <p:sp>
        <p:nvSpPr>
          <p:cNvPr id="5" name="Прямоугольник 4"/>
          <p:cNvSpPr/>
          <p:nvPr/>
        </p:nvSpPr>
        <p:spPr>
          <a:xfrm>
            <a:off x="3907535" y="2155324"/>
            <a:ext cx="8022335" cy="1388511"/>
          </a:xfrm>
          <a:prstGeom prst="rect">
            <a:avLst/>
          </a:prstGeom>
        </p:spPr>
        <p:style>
          <a:lnRef idx="1">
            <a:schemeClr val="accent5"/>
          </a:lnRef>
          <a:fillRef idx="2">
            <a:schemeClr val="accent5"/>
          </a:fillRef>
          <a:effectRef idx="1">
            <a:schemeClr val="accent5"/>
          </a:effectRef>
          <a:fontRef idx="minor">
            <a:schemeClr val="dk1"/>
          </a:fontRef>
        </p:style>
        <p:txBody>
          <a:bodyPr/>
          <a:lstStyle/>
          <a:p>
            <a:r>
              <a:rPr lang="ru-RU" sz="2800" dirty="0">
                <a:solidFill>
                  <a:schemeClr val="tx1"/>
                </a:solidFill>
                <a:latin typeface="SchoolBookSanPin"/>
                <a:ea typeface="+mj-ea"/>
                <a:cs typeface="+mj-cs"/>
              </a:rPr>
              <a:t>Равновесие, при котором выведенное из положения равновесия тело вновь к нему возвращается, называют </a:t>
            </a:r>
            <a:r>
              <a:rPr lang="ru-RU" sz="2800" dirty="0">
                <a:solidFill>
                  <a:srgbClr val="C00000"/>
                </a:solidFill>
                <a:latin typeface="SchoolBookSanPin"/>
                <a:ea typeface="+mj-ea"/>
                <a:cs typeface="+mj-cs"/>
              </a:rPr>
              <a:t>устойчивым</a:t>
            </a:r>
            <a:r>
              <a:rPr lang="ru-RU" sz="2800" dirty="0">
                <a:solidFill>
                  <a:schemeClr val="tx1"/>
                </a:solidFill>
                <a:latin typeface="SchoolBookSanPin"/>
                <a:ea typeface="+mj-ea"/>
                <a:cs typeface="+mj-cs"/>
              </a:rPr>
              <a:t>.</a:t>
            </a:r>
          </a:p>
        </p:txBody>
      </p:sp>
    </p:spTree>
    <p:extLst>
      <p:ext uri="{BB962C8B-B14F-4D97-AF65-F5344CB8AC3E}">
        <p14:creationId xmlns:p14="http://schemas.microsoft.com/office/powerpoint/2010/main" xmlns="" val="3513434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d-apps.drofa.ru/physics_7_fragment/images/autogen_63077.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3437" r="41626" b="4445"/>
          <a:stretch/>
        </p:blipFill>
        <p:spPr bwMode="auto">
          <a:xfrm>
            <a:off x="0" y="698503"/>
            <a:ext cx="3828287" cy="49602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4435172" y="3842841"/>
            <a:ext cx="7494698" cy="1815882"/>
          </a:xfrm>
          <a:prstGeom prst="rect">
            <a:avLst/>
          </a:prstGeom>
        </p:spPr>
        <p:txBody>
          <a:bodyPr wrap="square">
            <a:spAutoFit/>
          </a:bodyPr>
          <a:lstStyle/>
          <a:p>
            <a:r>
              <a:rPr lang="ru-RU" sz="2800" i="1" dirty="0"/>
              <a:t>При неустойчивом равновесии центр тяжести тела расположен выше оси вращения и находится на вертикальной прямой, проходящей через эту ось.</a:t>
            </a:r>
            <a:endParaRPr lang="ru-RU" sz="2800" dirty="0"/>
          </a:p>
        </p:txBody>
      </p:sp>
      <p:sp>
        <p:nvSpPr>
          <p:cNvPr id="4" name="Прямоугольник 3"/>
          <p:cNvSpPr/>
          <p:nvPr/>
        </p:nvSpPr>
        <p:spPr>
          <a:xfrm>
            <a:off x="3776472" y="225102"/>
            <a:ext cx="8302751" cy="1631216"/>
          </a:xfrm>
          <a:prstGeom prst="rect">
            <a:avLst/>
          </a:prstGeom>
        </p:spPr>
        <p:txBody>
          <a:bodyPr wrap="square">
            <a:spAutoFit/>
          </a:bodyPr>
          <a:lstStyle/>
          <a:p>
            <a:r>
              <a:rPr lang="ru-RU" sz="2000" dirty="0"/>
              <a:t>Теперь расположим линейку таким образом, чтобы центр тяжести находился на одной вертикальной линии с точкой опоры, но выше </a:t>
            </a:r>
            <a:r>
              <a:rPr lang="ru-RU" sz="2000" dirty="0" smtClean="0"/>
              <a:t>неё. Если </a:t>
            </a:r>
            <a:r>
              <a:rPr lang="ru-RU" sz="2000" dirty="0"/>
              <a:t>линейку вывести из положения равновесия, то она больше в начальное положение не вернётся, так как сила тяжести, действующая на линейку, препятствует этому.</a:t>
            </a:r>
          </a:p>
        </p:txBody>
      </p:sp>
      <p:sp>
        <p:nvSpPr>
          <p:cNvPr id="5" name="Прямоугольник 4"/>
          <p:cNvSpPr/>
          <p:nvPr/>
        </p:nvSpPr>
        <p:spPr>
          <a:xfrm>
            <a:off x="3907535" y="2155324"/>
            <a:ext cx="8022335" cy="1388511"/>
          </a:xfrm>
          <a:prstGeom prst="rect">
            <a:avLst/>
          </a:prstGeom>
        </p:spPr>
        <p:style>
          <a:lnRef idx="1">
            <a:schemeClr val="accent5"/>
          </a:lnRef>
          <a:fillRef idx="2">
            <a:schemeClr val="accent5"/>
          </a:fillRef>
          <a:effectRef idx="1">
            <a:schemeClr val="accent5"/>
          </a:effectRef>
          <a:fontRef idx="minor">
            <a:schemeClr val="dk1"/>
          </a:fontRef>
        </p:style>
        <p:txBody>
          <a:bodyPr/>
          <a:lstStyle/>
          <a:p>
            <a:r>
              <a:rPr lang="ru-RU" sz="2800" dirty="0"/>
              <a:t>Равновесие, при котором выведенное из равновесия тело не возвращается в начальное положение, называют </a:t>
            </a:r>
            <a:r>
              <a:rPr lang="ru-RU" sz="2800" b="1" i="1" dirty="0">
                <a:solidFill>
                  <a:srgbClr val="C00000"/>
                </a:solidFill>
              </a:rPr>
              <a:t>неустойчивым</a:t>
            </a:r>
            <a:r>
              <a:rPr lang="ru-RU" sz="2800" dirty="0"/>
              <a:t>.</a:t>
            </a:r>
            <a:endParaRPr lang="ru-RU" sz="2800" dirty="0">
              <a:solidFill>
                <a:schemeClr val="tx1"/>
              </a:solidFill>
              <a:latin typeface="SchoolBookSanPin"/>
              <a:ea typeface="+mj-ea"/>
              <a:cs typeface="+mj-cs"/>
            </a:endParaRPr>
          </a:p>
        </p:txBody>
      </p:sp>
    </p:spTree>
    <p:extLst>
      <p:ext uri="{BB962C8B-B14F-4D97-AF65-F5344CB8AC3E}">
        <p14:creationId xmlns:p14="http://schemas.microsoft.com/office/powerpoint/2010/main" xmlns="" val="3374064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d-apps.drofa.ru/physics_7_fragment/images/autogen_63077.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9324" t="-2394" r="-774" b="6839"/>
          <a:stretch/>
        </p:blipFill>
        <p:spPr bwMode="auto">
          <a:xfrm>
            <a:off x="195071" y="844269"/>
            <a:ext cx="4828033" cy="49602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4886276" y="4850382"/>
            <a:ext cx="7494698" cy="954107"/>
          </a:xfrm>
          <a:prstGeom prst="rect">
            <a:avLst/>
          </a:prstGeom>
        </p:spPr>
        <p:txBody>
          <a:bodyPr wrap="square">
            <a:spAutoFit/>
          </a:bodyPr>
          <a:lstStyle/>
          <a:p>
            <a:r>
              <a:rPr lang="ru-RU" sz="2800" i="1" dirty="0"/>
              <a:t>При безразличном равновесии ось вращения тела проходит через его центр тяжести.</a:t>
            </a:r>
            <a:endParaRPr lang="ru-RU" sz="2800" dirty="0"/>
          </a:p>
        </p:txBody>
      </p:sp>
      <p:sp>
        <p:nvSpPr>
          <p:cNvPr id="4" name="Прямоугольник 3"/>
          <p:cNvSpPr/>
          <p:nvPr/>
        </p:nvSpPr>
        <p:spPr>
          <a:xfrm>
            <a:off x="329184" y="212910"/>
            <a:ext cx="11740893" cy="707886"/>
          </a:xfrm>
          <a:prstGeom prst="rect">
            <a:avLst/>
          </a:prstGeom>
        </p:spPr>
        <p:txBody>
          <a:bodyPr wrap="square">
            <a:spAutoFit/>
          </a:bodyPr>
          <a:lstStyle/>
          <a:p>
            <a:r>
              <a:rPr lang="ru-RU" sz="2000" dirty="0"/>
              <a:t>Подвесим линейку на гвоздь так, чтобы центр тяжести линейки и точка опоры совпадали </a:t>
            </a:r>
            <a:r>
              <a:rPr lang="ru-RU" sz="2000" dirty="0" smtClean="0"/>
              <a:t>. </a:t>
            </a:r>
            <a:r>
              <a:rPr lang="ru-RU" sz="2000" dirty="0"/>
              <a:t>Линейка от толчков будет менять своё положение, но равновесия не потеряет.</a:t>
            </a:r>
          </a:p>
        </p:txBody>
      </p:sp>
      <p:sp>
        <p:nvSpPr>
          <p:cNvPr id="5" name="Прямоугольник 4"/>
          <p:cNvSpPr/>
          <p:nvPr/>
        </p:nvSpPr>
        <p:spPr>
          <a:xfrm>
            <a:off x="5410199" y="1594492"/>
            <a:ext cx="6272782" cy="1880228"/>
          </a:xfrm>
          <a:prstGeom prst="rect">
            <a:avLst/>
          </a:prstGeom>
        </p:spPr>
        <p:style>
          <a:lnRef idx="1">
            <a:schemeClr val="accent5"/>
          </a:lnRef>
          <a:fillRef idx="2">
            <a:schemeClr val="accent5"/>
          </a:fillRef>
          <a:effectRef idx="1">
            <a:schemeClr val="accent5"/>
          </a:effectRef>
          <a:fontRef idx="minor">
            <a:schemeClr val="dk1"/>
          </a:fontRef>
        </p:style>
        <p:txBody>
          <a:bodyPr/>
          <a:lstStyle/>
          <a:p>
            <a:r>
              <a:rPr lang="ru-RU" sz="2800" dirty="0">
                <a:solidFill>
                  <a:schemeClr val="tx1"/>
                </a:solidFill>
              </a:rPr>
              <a:t>Равновесие называют </a:t>
            </a:r>
            <a:r>
              <a:rPr lang="ru-RU" sz="2800" b="1" i="1" dirty="0">
                <a:solidFill>
                  <a:srgbClr val="C00000"/>
                </a:solidFill>
              </a:rPr>
              <a:t>безразличным</a:t>
            </a:r>
            <a:r>
              <a:rPr lang="ru-RU" sz="2800" dirty="0">
                <a:solidFill>
                  <a:schemeClr val="tx1"/>
                </a:solidFill>
              </a:rPr>
              <a:t>, если при отклонении или перемещении тела оно остаётся в равновесии.</a:t>
            </a:r>
          </a:p>
        </p:txBody>
      </p:sp>
    </p:spTree>
    <p:extLst>
      <p:ext uri="{BB962C8B-B14F-4D97-AF65-F5344CB8AC3E}">
        <p14:creationId xmlns:p14="http://schemas.microsoft.com/office/powerpoint/2010/main" xmlns="" val="2065702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d-apps.drofa.ru/physics_7_fragment/images/autogen_36969.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9588"/>
          <a:stretch/>
        </p:blipFill>
        <p:spPr bwMode="auto">
          <a:xfrm>
            <a:off x="261983" y="1068860"/>
            <a:ext cx="3246628" cy="51339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Прямоугольник 9"/>
          <p:cNvSpPr/>
          <p:nvPr/>
        </p:nvSpPr>
        <p:spPr>
          <a:xfrm>
            <a:off x="3678193" y="1306576"/>
            <a:ext cx="8196650" cy="830997"/>
          </a:xfrm>
          <a:prstGeom prst="rect">
            <a:avLst/>
          </a:prstGeom>
        </p:spPr>
        <p:txBody>
          <a:bodyPr wrap="square">
            <a:spAutoFit/>
          </a:bodyPr>
          <a:lstStyle/>
          <a:p>
            <a:r>
              <a:rPr lang="ru-RU" sz="2400" dirty="0">
                <a:solidFill>
                  <a:srgbClr val="333333"/>
                </a:solidFill>
                <a:latin typeface="SchoolBookSanPin"/>
              </a:rPr>
              <a:t> Если центр тяжести при этом поднимается, </a:t>
            </a:r>
            <a:r>
              <a:rPr lang="ru-RU" sz="2400" i="1" dirty="0">
                <a:solidFill>
                  <a:srgbClr val="333333"/>
                </a:solidFill>
                <a:latin typeface="SchoolBookSanPin"/>
              </a:rPr>
              <a:t>равновесие устойчивое</a:t>
            </a:r>
            <a:endParaRPr lang="ru-RU" sz="2400" i="1" dirty="0"/>
          </a:p>
        </p:txBody>
      </p:sp>
      <p:sp>
        <p:nvSpPr>
          <p:cNvPr id="11" name="Прямоугольник 10"/>
          <p:cNvSpPr/>
          <p:nvPr/>
        </p:nvSpPr>
        <p:spPr>
          <a:xfrm>
            <a:off x="3678193" y="5074854"/>
            <a:ext cx="8285914" cy="830997"/>
          </a:xfrm>
          <a:prstGeom prst="rect">
            <a:avLst/>
          </a:prstGeom>
        </p:spPr>
        <p:txBody>
          <a:bodyPr wrap="square">
            <a:spAutoFit/>
          </a:bodyPr>
          <a:lstStyle/>
          <a:p>
            <a:r>
              <a:rPr lang="ru-RU" sz="2400" dirty="0" smtClean="0">
                <a:solidFill>
                  <a:srgbClr val="333333"/>
                </a:solidFill>
                <a:latin typeface="SchoolBookSanPin"/>
              </a:rPr>
              <a:t>Если </a:t>
            </a:r>
            <a:r>
              <a:rPr lang="ru-RU" sz="2400" dirty="0">
                <a:solidFill>
                  <a:srgbClr val="333333"/>
                </a:solidFill>
                <a:latin typeface="SchoolBookSanPin"/>
              </a:rPr>
              <a:t>центр тяжести в любом положении тела остаётся на одном уровне, то </a:t>
            </a:r>
            <a:r>
              <a:rPr lang="ru-RU" sz="2400" i="1" dirty="0">
                <a:solidFill>
                  <a:srgbClr val="333333"/>
                </a:solidFill>
                <a:latin typeface="SchoolBookSanPin"/>
              </a:rPr>
              <a:t>равновесие тела безразличное</a:t>
            </a:r>
            <a:r>
              <a:rPr lang="ru-RU" sz="2400" dirty="0">
                <a:solidFill>
                  <a:srgbClr val="333333"/>
                </a:solidFill>
                <a:latin typeface="SchoolBookSanPin"/>
              </a:rPr>
              <a:t>.</a:t>
            </a:r>
          </a:p>
        </p:txBody>
      </p:sp>
      <p:sp>
        <p:nvSpPr>
          <p:cNvPr id="12" name="Прямоугольник 11"/>
          <p:cNvSpPr/>
          <p:nvPr/>
        </p:nvSpPr>
        <p:spPr>
          <a:xfrm>
            <a:off x="3786637" y="3457468"/>
            <a:ext cx="7979762" cy="830997"/>
          </a:xfrm>
          <a:prstGeom prst="rect">
            <a:avLst/>
          </a:prstGeom>
        </p:spPr>
        <p:txBody>
          <a:bodyPr wrap="square">
            <a:spAutoFit/>
          </a:bodyPr>
          <a:lstStyle/>
          <a:p>
            <a:r>
              <a:rPr lang="ru-RU" sz="2400" dirty="0" smtClean="0">
                <a:solidFill>
                  <a:srgbClr val="333333"/>
                </a:solidFill>
                <a:latin typeface="SchoolBookSanPin"/>
              </a:rPr>
              <a:t>Если </a:t>
            </a:r>
            <a:r>
              <a:rPr lang="ru-RU" sz="2400" dirty="0">
                <a:solidFill>
                  <a:srgbClr val="333333"/>
                </a:solidFill>
                <a:latin typeface="SchoolBookSanPin"/>
              </a:rPr>
              <a:t>центр тяжести при этом опускается, </a:t>
            </a:r>
            <a:r>
              <a:rPr lang="ru-RU" sz="2400" i="1" dirty="0">
                <a:solidFill>
                  <a:srgbClr val="333333"/>
                </a:solidFill>
                <a:latin typeface="SchoolBookSanPin"/>
              </a:rPr>
              <a:t>равновесие тела </a:t>
            </a:r>
            <a:r>
              <a:rPr lang="ru-RU" sz="2400" i="1" dirty="0" smtClean="0">
                <a:solidFill>
                  <a:srgbClr val="333333"/>
                </a:solidFill>
                <a:latin typeface="SchoolBookSanPin"/>
              </a:rPr>
              <a:t>неустойчивое</a:t>
            </a:r>
            <a:r>
              <a:rPr lang="ru-RU" sz="2400" dirty="0" smtClean="0">
                <a:solidFill>
                  <a:srgbClr val="333333"/>
                </a:solidFill>
                <a:latin typeface="SchoolBookSanPin"/>
              </a:rPr>
              <a:t>. </a:t>
            </a:r>
            <a:endParaRPr lang="ru-RU" sz="2400" dirty="0">
              <a:solidFill>
                <a:srgbClr val="333333"/>
              </a:solidFill>
              <a:latin typeface="SchoolBookSanPin"/>
            </a:endParaRPr>
          </a:p>
        </p:txBody>
      </p:sp>
      <p:sp>
        <p:nvSpPr>
          <p:cNvPr id="13" name="Прямоугольник 12"/>
          <p:cNvSpPr/>
          <p:nvPr/>
        </p:nvSpPr>
        <p:spPr>
          <a:xfrm>
            <a:off x="950054" y="92332"/>
            <a:ext cx="10133956" cy="830997"/>
          </a:xfrm>
          <a:prstGeom prst="rect">
            <a:avLst/>
          </a:prstGeom>
        </p:spPr>
        <p:txBody>
          <a:bodyPr wrap="square">
            <a:spAutoFit/>
          </a:bodyPr>
          <a:lstStyle/>
          <a:p>
            <a:r>
              <a:rPr lang="ru-RU" sz="2400" dirty="0">
                <a:solidFill>
                  <a:srgbClr val="333333"/>
                </a:solidFill>
                <a:latin typeface="SchoolBookSanPin"/>
              </a:rPr>
              <a:t>Вид равновесия можно установить по изменению положения центра тяжести тела, когда его выводят из состояния равновесия.</a:t>
            </a:r>
            <a:endParaRPr lang="ru-RU" sz="2400" dirty="0"/>
          </a:p>
        </p:txBody>
      </p:sp>
    </p:spTree>
    <p:extLst>
      <p:ext uri="{BB962C8B-B14F-4D97-AF65-F5344CB8AC3E}">
        <p14:creationId xmlns:p14="http://schemas.microsoft.com/office/powerpoint/2010/main" xmlns="" val="157983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g01.a.alicdn.com/kf/HTB1trGOJVXXXXa5XpXXq6xXFXXXm/Tom-Dixon-%D0%9C%D0%B5%D0%B4%D0%BD%D1%8B%D0%B9-%D1%81%D0%B5%D1%80%D0%B5%D0%B1%D1%80%D1%8F%D0%BD%D1%8B%D0%B9-%D0%97%D0%B5%D1%80%D0%BA%D0%B0%D0%BB%D1%8C%D0%BD%D1%8B%D0%B9-%D0%A8%D0%B0%D1%80-%D0%9B%D1%8E%D1%81%D1%82%D1%80%D0%B0-%D0%9A%D0%B0%D0%BD%D0%B4%D0%B5%D0%BB%D1%8F%D0%B1%D1%80-%D0%A1%D0%98%D0%94-%D0%9F%D0%BE%D0%B4%D0%B2%D0%B5%D1%81%D0%BD%D0%BE%D0%B9-%D0%93%D0%BB%D0%BE%D0%B1%D1%83%D1%81-%D0%97%D0%B5%D1%80%D0%BA%D0%B0%D0%BB%D1%8C%D0%BD%D1%8B%D0%B9-%D0%A1%D1%82%D0%B5%D0%BA%D0%BB%D1%8F%D0%BD%D0%BD%D1%8B%D0%B9-%D0%A8%D0%B0%D1%80-%D0%9F%D1%83%D0%B7%D1%8B%D1%80%D1%8C-%D0%9B%D0%B0%D0%BC%D0%BF%D0%B0.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21839"/>
          <a:stretch/>
        </p:blipFill>
        <p:spPr bwMode="auto">
          <a:xfrm>
            <a:off x="0" y="377835"/>
            <a:ext cx="5132438" cy="401156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196646" y="4254458"/>
            <a:ext cx="564371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1" u="none" strike="noStrike" cap="none" normalizeH="0" baseline="0" dirty="0" smtClean="0">
                <a:ln>
                  <a:noFill/>
                </a:ln>
                <a:solidFill>
                  <a:srgbClr val="C00000"/>
                </a:solidFill>
                <a:effectLst/>
                <a:latin typeface="SchoolBookSanPin"/>
              </a:rPr>
              <a:t>В устойчивом равновесии находится любое тело, висящее на нити</a:t>
            </a:r>
            <a:r>
              <a:rPr kumimoji="0" lang="ru-RU" altLang="ru-RU" sz="2400" b="0" i="0" u="none" strike="noStrike" cap="none" normalizeH="0" baseline="0" dirty="0" smtClean="0">
                <a:ln>
                  <a:noFill/>
                </a:ln>
                <a:solidFill>
                  <a:schemeClr val="tx1"/>
                </a:solidFill>
                <a:effectLst/>
                <a:latin typeface="SchoolBookSanPin"/>
              </a:rPr>
              <a:t>: лампа, люстра, грузик отвеса и т. д.</a:t>
            </a:r>
          </a:p>
        </p:txBody>
      </p:sp>
      <p:pic>
        <p:nvPicPr>
          <p:cNvPr id="11269" name="Picture 5" descr="http://bazila.net/images/avto/velo_ko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01950" y="2743029"/>
            <a:ext cx="3146520" cy="302285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5712541" y="377835"/>
            <a:ext cx="6046839"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ru-RU" sz="2400" i="1" dirty="0">
                <a:solidFill>
                  <a:srgbClr val="C00000"/>
                </a:solidFill>
                <a:latin typeface="SchoolBookSanPin"/>
              </a:rPr>
              <a:t>В безразличном равновесии </a:t>
            </a:r>
            <a:r>
              <a:rPr lang="ru-RU" sz="2400" dirty="0">
                <a:latin typeface="SchoolBookSanPin"/>
              </a:rPr>
              <a:t>находятся колёса автомобиля, велосипеда и другие вращающиеся части машин, </a:t>
            </a:r>
            <a:r>
              <a:rPr lang="ru-RU" sz="2400" i="1" dirty="0">
                <a:solidFill>
                  <a:srgbClr val="C00000"/>
                </a:solidFill>
                <a:latin typeface="SchoolBookSanPin"/>
              </a:rPr>
              <a:t>у которых ось вращения проходит через их центр тяжести.</a:t>
            </a:r>
          </a:p>
        </p:txBody>
      </p:sp>
    </p:spTree>
    <p:extLst>
      <p:ext uri="{BB962C8B-B14F-4D97-AF65-F5344CB8AC3E}">
        <p14:creationId xmlns:p14="http://schemas.microsoft.com/office/powerpoint/2010/main" xmlns="" val="3282955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TM02900769[[fn=Ретро]]</Template>
  <TotalTime>1117</TotalTime>
  <Words>837</Words>
  <Application>Microsoft Office PowerPoint</Application>
  <PresentationFormat>Произвольный</PresentationFormat>
  <Paragraphs>79</Paragraphs>
  <Slides>13</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Ретро</vt:lpstr>
      <vt:lpstr>Центр тяжести.  Условия равновесия тел</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Решение задач  «Давление твердых тел, жидкостей и газов»</dc:title>
  <dc:creator>Michael</dc:creator>
  <cp:lastModifiedBy>1</cp:lastModifiedBy>
  <cp:revision>69</cp:revision>
  <cp:lastPrinted>2016-04-16T12:34:11Z</cp:lastPrinted>
  <dcterms:created xsi:type="dcterms:W3CDTF">2016-04-03T07:36:48Z</dcterms:created>
  <dcterms:modified xsi:type="dcterms:W3CDTF">2020-04-25T06:00:25Z</dcterms:modified>
</cp:coreProperties>
</file>