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Lst>
  <p:sldIdLst>
    <p:sldId id="256" r:id="rId2"/>
    <p:sldId id="275" r:id="rId3"/>
    <p:sldId id="276" r:id="rId4"/>
    <p:sldId id="278" r:id="rId5"/>
    <p:sldId id="282" r:id="rId6"/>
    <p:sldId id="281" r:id="rId7"/>
    <p:sldId id="258" r:id="rId8"/>
    <p:sldId id="259" r:id="rId9"/>
    <p:sldId id="261" r:id="rId10"/>
    <p:sldId id="262" r:id="rId11"/>
    <p:sldId id="265" r:id="rId12"/>
    <p:sldId id="283" r:id="rId13"/>
    <p:sldId id="270" r:id="rId14"/>
    <p:sldId id="272" r:id="rId15"/>
    <p:sldId id="274"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996633"/>
    <a:srgbClr val="3366CC"/>
    <a:srgbClr val="00FFCC"/>
    <a:srgbClr val="008080"/>
    <a:srgbClr val="009999"/>
    <a:srgbClr val="000099"/>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12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E2C43AD-B43B-41AD-BBEF-E2AC5244625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EBA97FD-5EF5-41F6-9615-CD432B1030D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12F35BE-0249-470F-924C-53177A2C02F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9F8A221-1555-4C2B-9C22-3E49BC8B8CB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1353187-DDBA-47D7-9F1B-801BFF2B005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07D2549C-BC38-4586-AB8E-E964ADB9698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48A0A3B1-A1AE-4758-A73B-4F90F87E4AF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4AEBE5FF-4422-441F-B287-B61A48CA1DB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7A3B2C37-761D-4D0E-BC83-77D238F6FFF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53124BE4-DB3F-4568-9111-439524A111C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C1B23E8F-8C70-4EC1-91DB-CE3D8BAC8FA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635F89A-3012-4407-A1BA-78EA381F02B6}"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4" r:id="rId9"/>
    <p:sldLayoutId id="2147484152" r:id="rId10"/>
    <p:sldLayoutId id="214748415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8CADAE"/>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8CADAE"/>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C7B70"/>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68578" y="309716"/>
            <a:ext cx="6724650" cy="1828800"/>
          </a:xfrm>
        </p:spPr>
        <p:txBody>
          <a:bodyPr/>
          <a:lstStyle/>
          <a:p>
            <a:pPr eaLnBrk="1" fontAlgn="auto" hangingPunct="1">
              <a:spcAft>
                <a:spcPts val="0"/>
              </a:spcAft>
              <a:defRPr/>
            </a:pPr>
            <a:r>
              <a:rPr lang="ru-RU" dirty="0" err="1" smtClean="0"/>
              <a:t>Адыгэ</a:t>
            </a:r>
            <a:r>
              <a:rPr lang="ru-RU" dirty="0" smtClean="0"/>
              <a:t> </a:t>
            </a:r>
            <a:r>
              <a:rPr lang="ru-RU" dirty="0" err="1" smtClean="0"/>
              <a:t>усыгъэм</a:t>
            </a:r>
            <a:r>
              <a:rPr lang="ru-RU" dirty="0" smtClean="0"/>
              <a:t> и </a:t>
            </a:r>
            <a:r>
              <a:rPr lang="ru-RU" dirty="0" err="1" smtClean="0"/>
              <a:t>дыгъэ</a:t>
            </a:r>
            <a:endParaRPr lang="ru-RU" dirty="0" smtClean="0"/>
          </a:p>
        </p:txBody>
      </p:sp>
      <p:sp>
        <p:nvSpPr>
          <p:cNvPr id="3075" name="Rectangle 3"/>
          <p:cNvSpPr>
            <a:spLocks noGrp="1" noChangeArrowheads="1"/>
          </p:cNvSpPr>
          <p:nvPr>
            <p:ph type="subTitle" idx="1"/>
          </p:nvPr>
        </p:nvSpPr>
        <p:spPr>
          <a:xfrm>
            <a:off x="3090863" y="2289175"/>
            <a:ext cx="5205412" cy="1752600"/>
          </a:xfrm>
        </p:spPr>
        <p:txBody>
          <a:bodyPr/>
          <a:lstStyle/>
          <a:p>
            <a:pPr marR="0" eaLnBrk="1" hangingPunct="1"/>
            <a:r>
              <a:rPr lang="ru-RU" smtClean="0"/>
              <a:t>Щоджэнц1ык1у Алий </a:t>
            </a:r>
          </a:p>
          <a:p>
            <a:pPr marR="0" eaLnBrk="1" hangingPunct="1"/>
            <a:r>
              <a:rPr lang="ru-RU" smtClean="0"/>
              <a:t>(1900-1941)</a:t>
            </a:r>
          </a:p>
        </p:txBody>
      </p:sp>
      <p:sp>
        <p:nvSpPr>
          <p:cNvPr id="3076" name="Text Box 4"/>
          <p:cNvSpPr txBox="1">
            <a:spLocks noChangeArrowheads="1"/>
          </p:cNvSpPr>
          <p:nvPr/>
        </p:nvSpPr>
        <p:spPr bwMode="auto">
          <a:xfrm>
            <a:off x="4764088" y="5383213"/>
            <a:ext cx="4379912" cy="923925"/>
          </a:xfrm>
          <a:prstGeom prst="rect">
            <a:avLst/>
          </a:prstGeom>
          <a:noFill/>
          <a:ln w="9525">
            <a:noFill/>
            <a:miter lim="800000"/>
            <a:headEnd/>
            <a:tailEnd/>
          </a:ln>
        </p:spPr>
        <p:txBody>
          <a:bodyPr>
            <a:spAutoFit/>
          </a:bodyPr>
          <a:lstStyle/>
          <a:p>
            <a:r>
              <a:rPr lang="ru-RU" b="1">
                <a:latin typeface="Arial" charset="0"/>
              </a:rPr>
              <a:t>Лэжьыгъэр игъэхьэзыращ:</a:t>
            </a:r>
          </a:p>
          <a:p>
            <a:r>
              <a:rPr lang="ru-RU" b="1">
                <a:latin typeface="Arial" charset="0"/>
              </a:rPr>
              <a:t>Мудрэн  Масират</a:t>
            </a:r>
          </a:p>
          <a:p>
            <a:r>
              <a:rPr lang="ru-RU" b="1">
                <a:latin typeface="Arial" charset="0"/>
              </a:rPr>
              <a:t>21- нэ еджап1э, Налшык къалэ.</a:t>
            </a:r>
          </a:p>
        </p:txBody>
      </p:sp>
      <p:pic>
        <p:nvPicPr>
          <p:cNvPr id="3077" name="Содержимое 3" descr="IMG_3516.jpg"/>
          <p:cNvPicPr>
            <a:picLocks noChangeAspect="1"/>
          </p:cNvPicPr>
          <p:nvPr/>
        </p:nvPicPr>
        <p:blipFill>
          <a:blip r:embed="rId2" cstate="print"/>
          <a:srcRect/>
          <a:stretch>
            <a:fillRect/>
          </a:stretch>
        </p:blipFill>
        <p:spPr bwMode="auto">
          <a:xfrm>
            <a:off x="427038" y="1357313"/>
            <a:ext cx="3522662" cy="4983162"/>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36550" y="1120775"/>
            <a:ext cx="5356225" cy="5322888"/>
          </a:xfrm>
        </p:spPr>
        <p:txBody>
          <a:bodyPr>
            <a:normAutofit/>
          </a:bodyPr>
          <a:lstStyle/>
          <a:p>
            <a:pPr marL="274320" indent="-274320" eaLnBrk="1" fontAlgn="auto" hangingPunct="1">
              <a:lnSpc>
                <a:spcPct val="80000"/>
              </a:lnSpc>
              <a:spcAft>
                <a:spcPts val="0"/>
              </a:spcAft>
              <a:buClr>
                <a:schemeClr val="accent3"/>
              </a:buClr>
              <a:buFont typeface="Wingdings" pitchFamily="2" charset="2"/>
              <a:buNone/>
              <a:defRPr/>
            </a:pPr>
            <a:r>
              <a:rPr lang="ru-RU" sz="2400" dirty="0" smtClean="0"/>
              <a:t>            Щоджэнц1ык1у </a:t>
            </a:r>
            <a:r>
              <a:rPr lang="ru-RU" sz="2400" dirty="0" err="1" smtClean="0"/>
              <a:t>Алий</a:t>
            </a:r>
            <a:r>
              <a:rPr lang="ru-RU" sz="2400" dirty="0" smtClean="0"/>
              <a:t> и дежк1э </a:t>
            </a:r>
            <a:r>
              <a:rPr lang="ru-RU" sz="2400" dirty="0" err="1" smtClean="0"/>
              <a:t>шэч</a:t>
            </a:r>
            <a:r>
              <a:rPr lang="ru-RU" sz="2400" dirty="0" smtClean="0"/>
              <a:t> </a:t>
            </a:r>
            <a:r>
              <a:rPr lang="ru-RU" sz="2400" dirty="0" err="1" smtClean="0"/>
              <a:t>лъэпкъ</a:t>
            </a:r>
            <a:r>
              <a:rPr lang="ru-RU" sz="2400" dirty="0" smtClean="0"/>
              <a:t> </a:t>
            </a:r>
            <a:r>
              <a:rPr lang="ru-RU" sz="2400" dirty="0" err="1" smtClean="0"/>
              <a:t>зыхэмылъыжщ</a:t>
            </a:r>
            <a:r>
              <a:rPr lang="ru-RU" sz="2400" dirty="0" smtClean="0"/>
              <a:t> тек1уэныгъэр </a:t>
            </a:r>
            <a:r>
              <a:rPr lang="ru-RU" sz="2400" dirty="0" err="1" smtClean="0"/>
              <a:t>дыдей</a:t>
            </a:r>
            <a:r>
              <a:rPr lang="ru-RU" sz="2400" dirty="0" smtClean="0"/>
              <a:t> </a:t>
            </a:r>
            <a:r>
              <a:rPr lang="ru-RU" sz="2400" dirty="0" err="1" smtClean="0"/>
              <a:t>зэрыхъунур</a:t>
            </a:r>
            <a:r>
              <a:rPr lang="ru-RU" sz="2400" dirty="0" smtClean="0"/>
              <a:t>.</a:t>
            </a:r>
          </a:p>
          <a:p>
            <a:pPr marL="274320" indent="-274320" eaLnBrk="1" fontAlgn="auto" hangingPunct="1">
              <a:lnSpc>
                <a:spcPct val="80000"/>
              </a:lnSpc>
              <a:spcAft>
                <a:spcPts val="0"/>
              </a:spcAft>
              <a:buClr>
                <a:schemeClr val="accent3"/>
              </a:buClr>
              <a:buFont typeface="Wingdings" pitchFamily="2" charset="2"/>
              <a:buNone/>
              <a:defRPr/>
            </a:pPr>
            <a:endParaRPr lang="ru-RU" sz="2400" i="1" u="sng" dirty="0" smtClean="0"/>
          </a:p>
          <a:p>
            <a:pPr marL="274320" indent="-274320" eaLnBrk="1" fontAlgn="auto" hangingPunct="1">
              <a:lnSpc>
                <a:spcPct val="80000"/>
              </a:lnSpc>
              <a:spcAft>
                <a:spcPts val="0"/>
              </a:spcAft>
              <a:buClr>
                <a:schemeClr val="accent3"/>
              </a:buClr>
              <a:buFont typeface="Wingdings" pitchFamily="2" charset="2"/>
              <a:buNone/>
              <a:defRPr/>
            </a:pPr>
            <a:r>
              <a:rPr lang="ru-RU" sz="2400" i="1" u="sng" dirty="0" err="1" smtClean="0"/>
              <a:t>Дэращ</a:t>
            </a:r>
            <a:r>
              <a:rPr lang="ru-RU" sz="2400" i="1" u="sng" dirty="0" smtClean="0"/>
              <a:t> </a:t>
            </a:r>
            <a:r>
              <a:rPr lang="ru-RU" sz="2400" i="1" u="sng" dirty="0" err="1" smtClean="0"/>
              <a:t>лъы</a:t>
            </a:r>
            <a:r>
              <a:rPr lang="ru-RU" sz="2400" i="1" u="sng" dirty="0" smtClean="0"/>
              <a:t> </a:t>
            </a:r>
            <a:r>
              <a:rPr lang="ru-RU" sz="2400" i="1" u="sng" dirty="0" err="1" smtClean="0"/>
              <a:t>гъажэм</a:t>
            </a:r>
            <a:r>
              <a:rPr lang="ru-RU" sz="2400" i="1" u="sng" dirty="0" smtClean="0"/>
              <a:t> тек1уэнур,</a:t>
            </a:r>
          </a:p>
          <a:p>
            <a:pPr marL="274320" indent="-274320" eaLnBrk="1" fontAlgn="auto" hangingPunct="1">
              <a:lnSpc>
                <a:spcPct val="80000"/>
              </a:lnSpc>
              <a:spcAft>
                <a:spcPts val="0"/>
              </a:spcAft>
              <a:buClr>
                <a:schemeClr val="accent3"/>
              </a:buClr>
              <a:buFont typeface="Wingdings" pitchFamily="2" charset="2"/>
              <a:buNone/>
              <a:defRPr/>
            </a:pPr>
            <a:r>
              <a:rPr lang="ru-RU" sz="2400" i="1" u="sng" dirty="0" err="1" smtClean="0"/>
              <a:t>Дэращ</a:t>
            </a:r>
            <a:r>
              <a:rPr lang="ru-RU" sz="2400" i="1" u="sng" dirty="0" smtClean="0"/>
              <a:t> </a:t>
            </a:r>
            <a:r>
              <a:rPr lang="ru-RU" sz="2400" i="1" u="sng" dirty="0" err="1" smtClean="0"/>
              <a:t>зи</a:t>
            </a:r>
            <a:r>
              <a:rPr lang="ru-RU" sz="2400" i="1" u="sng" dirty="0" smtClean="0"/>
              <a:t> </a:t>
            </a:r>
            <a:r>
              <a:rPr lang="ru-RU" sz="2400" i="1" u="sng" dirty="0" err="1" smtClean="0"/>
              <a:t>дыгъэр</a:t>
            </a:r>
            <a:r>
              <a:rPr lang="ru-RU" sz="2400" i="1" u="sng" dirty="0" smtClean="0"/>
              <a:t> </a:t>
            </a:r>
            <a:r>
              <a:rPr lang="ru-RU" sz="2400" i="1" u="sng" dirty="0" err="1" smtClean="0"/>
              <a:t>бзий</a:t>
            </a:r>
            <a:r>
              <a:rPr lang="ru-RU" sz="2400" i="1" u="sng" dirty="0" smtClean="0"/>
              <a:t> </a:t>
            </a:r>
            <a:r>
              <a:rPr lang="ru-RU" sz="2400" i="1" u="sng" dirty="0" err="1" smtClean="0"/>
              <a:t>хущхъуэр</a:t>
            </a:r>
            <a:r>
              <a:rPr lang="ru-RU" sz="2400" i="1" u="sng" dirty="0" smtClean="0"/>
              <a:t>,</a:t>
            </a:r>
          </a:p>
          <a:p>
            <a:pPr marL="274320" indent="-274320" eaLnBrk="1" fontAlgn="auto" hangingPunct="1">
              <a:lnSpc>
                <a:spcPct val="80000"/>
              </a:lnSpc>
              <a:spcAft>
                <a:spcPts val="0"/>
              </a:spcAft>
              <a:buClr>
                <a:schemeClr val="accent3"/>
              </a:buClr>
              <a:buFont typeface="Wingdings" pitchFamily="2" charset="2"/>
              <a:buNone/>
              <a:defRPr/>
            </a:pPr>
            <a:r>
              <a:rPr lang="ru-RU" sz="2400" i="1" u="sng" dirty="0" err="1" smtClean="0"/>
              <a:t>Дэращ</a:t>
            </a:r>
            <a:r>
              <a:rPr lang="ru-RU" sz="2400" i="1" u="sng" dirty="0" smtClean="0"/>
              <a:t> </a:t>
            </a:r>
            <a:r>
              <a:rPr lang="ru-RU" sz="2400" i="1" u="sng" dirty="0" err="1" smtClean="0"/>
              <a:t>бэлыхьыр</a:t>
            </a:r>
            <a:r>
              <a:rPr lang="ru-RU" sz="2400" i="1" u="sng" dirty="0" smtClean="0"/>
              <a:t> </a:t>
            </a:r>
            <a:r>
              <a:rPr lang="ru-RU" sz="2400" i="1" u="sng" dirty="0" err="1" smtClean="0"/>
              <a:t>зыгъэсу</a:t>
            </a:r>
            <a:endParaRPr lang="ru-RU" sz="2400" i="1" u="sng" dirty="0" smtClean="0"/>
          </a:p>
          <a:p>
            <a:pPr marL="274320" indent="-274320" eaLnBrk="1" fontAlgn="auto" hangingPunct="1">
              <a:lnSpc>
                <a:spcPct val="80000"/>
              </a:lnSpc>
              <a:spcAft>
                <a:spcPts val="0"/>
              </a:spcAft>
              <a:buClr>
                <a:schemeClr val="accent3"/>
              </a:buClr>
              <a:buFont typeface="Wingdings" pitchFamily="2" charset="2"/>
              <a:buNone/>
              <a:defRPr/>
            </a:pPr>
            <a:r>
              <a:rPr lang="ru-RU" sz="2400" i="1" u="sng" dirty="0" err="1" smtClean="0"/>
              <a:t>Насыпым</a:t>
            </a:r>
            <a:r>
              <a:rPr lang="ru-RU" sz="2400" i="1" u="sng" dirty="0" smtClean="0"/>
              <a:t> ц1ыхур </a:t>
            </a:r>
            <a:r>
              <a:rPr lang="ru-RU" sz="2400" i="1" u="sng" dirty="0" err="1" smtClean="0"/>
              <a:t>хуэзышэр</a:t>
            </a:r>
            <a:r>
              <a:rPr lang="ru-RU" sz="2400" u="sng" dirty="0" smtClean="0"/>
              <a:t>.</a:t>
            </a:r>
          </a:p>
          <a:p>
            <a:pPr marL="274320" indent="-274320" eaLnBrk="1" fontAlgn="auto" hangingPunct="1">
              <a:lnSpc>
                <a:spcPct val="80000"/>
              </a:lnSpc>
              <a:spcAft>
                <a:spcPts val="0"/>
              </a:spcAft>
              <a:buClr>
                <a:schemeClr val="accent3"/>
              </a:buClr>
              <a:buFont typeface="Wingdings" pitchFamily="2" charset="2"/>
              <a:buNone/>
              <a:defRPr/>
            </a:pPr>
            <a:endParaRPr lang="ru-RU" sz="2400" u="sng" dirty="0" smtClean="0">
              <a:solidFill>
                <a:schemeClr val="accent4">
                  <a:lumMod val="20000"/>
                  <a:lumOff val="80000"/>
                </a:schemeClr>
              </a:solidFill>
            </a:endParaRPr>
          </a:p>
          <a:p>
            <a:pPr marL="274320" indent="-274320" eaLnBrk="1" fontAlgn="auto" hangingPunct="1">
              <a:lnSpc>
                <a:spcPct val="80000"/>
              </a:lnSpc>
              <a:spcAft>
                <a:spcPts val="0"/>
              </a:spcAft>
              <a:buClr>
                <a:schemeClr val="accent3"/>
              </a:buClr>
              <a:buFont typeface="Wingdings" pitchFamily="2" charset="2"/>
              <a:buNone/>
              <a:defRPr/>
            </a:pPr>
            <a:r>
              <a:rPr lang="ru-RU" sz="2400" dirty="0" smtClean="0"/>
              <a:t>    Мы </a:t>
            </a:r>
            <a:r>
              <a:rPr lang="ru-RU" sz="2400" dirty="0" err="1" smtClean="0"/>
              <a:t>къэтхьа</a:t>
            </a:r>
            <a:r>
              <a:rPr lang="ru-RU" sz="2400" dirty="0" smtClean="0"/>
              <a:t> </a:t>
            </a:r>
            <a:r>
              <a:rPr lang="ru-RU" sz="2400" dirty="0" err="1" smtClean="0"/>
              <a:t>сэтырхэр</a:t>
            </a:r>
            <a:r>
              <a:rPr lang="ru-RU" sz="2400" dirty="0" smtClean="0"/>
              <a:t> </a:t>
            </a:r>
            <a:r>
              <a:rPr lang="ru-RU" sz="2400" dirty="0" err="1" smtClean="0"/>
              <a:t>къызыхэтха</a:t>
            </a:r>
            <a:r>
              <a:rPr lang="ru-RU" sz="2400" dirty="0" smtClean="0"/>
              <a:t> «</a:t>
            </a:r>
            <a:r>
              <a:rPr lang="ru-RU" sz="2400" dirty="0" err="1" smtClean="0"/>
              <a:t>Шагъдий</a:t>
            </a:r>
            <a:r>
              <a:rPr lang="ru-RU" sz="2400" dirty="0" smtClean="0"/>
              <a:t> </a:t>
            </a:r>
            <a:r>
              <a:rPr lang="ru-RU" sz="2400" dirty="0" err="1" smtClean="0"/>
              <a:t>гъэшхахэм</a:t>
            </a:r>
            <a:r>
              <a:rPr lang="ru-RU" sz="2400" dirty="0" smtClean="0"/>
              <a:t> </a:t>
            </a:r>
            <a:r>
              <a:rPr lang="ru-RU" sz="2400" dirty="0" err="1" smtClean="0"/>
              <a:t>техутэ</a:t>
            </a:r>
            <a:r>
              <a:rPr lang="ru-RU" sz="2400" dirty="0" smtClean="0"/>
              <a:t>» </a:t>
            </a:r>
            <a:r>
              <a:rPr lang="ru-RU" sz="2400" dirty="0" err="1" smtClean="0"/>
              <a:t>усэ</a:t>
            </a:r>
            <a:r>
              <a:rPr lang="ru-RU" sz="2400" dirty="0" smtClean="0"/>
              <a:t> </a:t>
            </a:r>
            <a:r>
              <a:rPr lang="ru-RU" sz="2400" dirty="0" err="1" smtClean="0"/>
              <a:t>гъуэзэдзэр</a:t>
            </a:r>
            <a:r>
              <a:rPr lang="ru-RU" sz="2400" dirty="0" smtClean="0"/>
              <a:t> Щоджэнц1ык1у </a:t>
            </a:r>
            <a:r>
              <a:rPr lang="ru-RU" sz="2400" dirty="0" err="1" smtClean="0"/>
              <a:t>Алий</a:t>
            </a:r>
            <a:r>
              <a:rPr lang="ru-RU" sz="2400" dirty="0" smtClean="0"/>
              <a:t> </a:t>
            </a:r>
            <a:r>
              <a:rPr lang="ru-RU" sz="2400" dirty="0" err="1" smtClean="0"/>
              <a:t>итхат</a:t>
            </a:r>
            <a:r>
              <a:rPr lang="ru-RU" sz="2400" dirty="0" smtClean="0"/>
              <a:t> </a:t>
            </a:r>
            <a:r>
              <a:rPr lang="ru-RU" sz="2400" dirty="0" err="1" smtClean="0"/>
              <a:t>июлым</a:t>
            </a:r>
            <a:r>
              <a:rPr lang="ru-RU" sz="2400" dirty="0" smtClean="0"/>
              <a:t> и 2-м 1941гъэм.</a:t>
            </a:r>
          </a:p>
        </p:txBody>
      </p:sp>
      <p:sp>
        <p:nvSpPr>
          <p:cNvPr id="4" name="Прямоугольник 3"/>
          <p:cNvSpPr/>
          <p:nvPr/>
        </p:nvSpPr>
        <p:spPr>
          <a:xfrm>
            <a:off x="500063" y="325438"/>
            <a:ext cx="8362950" cy="646112"/>
          </a:xfrm>
          <a:prstGeom prst="rect">
            <a:avLst/>
          </a:prstGeom>
        </p:spPr>
        <p:txBody>
          <a:bodyPr>
            <a:spAutoFit/>
          </a:bodyPr>
          <a:lstStyle/>
          <a:p>
            <a:pPr>
              <a:defRPr/>
            </a:pPr>
            <a:r>
              <a:rPr lang="ru-RU" sz="3600" dirty="0"/>
              <a:t>   </a:t>
            </a:r>
            <a:r>
              <a:rPr lang="ru-RU" sz="3600" dirty="0">
                <a:solidFill>
                  <a:schemeClr val="tx2">
                    <a:lumMod val="50000"/>
                  </a:schemeClr>
                </a:solidFill>
              </a:rPr>
              <a:t>«</a:t>
            </a:r>
            <a:r>
              <a:rPr lang="ru-RU" sz="3600" dirty="0" err="1">
                <a:solidFill>
                  <a:schemeClr val="tx2">
                    <a:lumMod val="50000"/>
                  </a:schemeClr>
                </a:solidFill>
              </a:rPr>
              <a:t>Шагъдий</a:t>
            </a:r>
            <a:r>
              <a:rPr lang="ru-RU" sz="3600" dirty="0">
                <a:solidFill>
                  <a:schemeClr val="tx2">
                    <a:lumMod val="50000"/>
                  </a:schemeClr>
                </a:solidFill>
              </a:rPr>
              <a:t> </a:t>
            </a:r>
            <a:r>
              <a:rPr lang="ru-RU" sz="3600" dirty="0" err="1">
                <a:solidFill>
                  <a:schemeClr val="tx2">
                    <a:lumMod val="50000"/>
                  </a:schemeClr>
                </a:solidFill>
              </a:rPr>
              <a:t>гъэшхахэм</a:t>
            </a:r>
            <a:r>
              <a:rPr lang="ru-RU" sz="3600" dirty="0">
                <a:solidFill>
                  <a:schemeClr val="tx2">
                    <a:lumMod val="50000"/>
                  </a:schemeClr>
                </a:solidFill>
              </a:rPr>
              <a:t> </a:t>
            </a:r>
            <a:r>
              <a:rPr lang="ru-RU" sz="3600" dirty="0" err="1">
                <a:solidFill>
                  <a:schemeClr val="tx2">
                    <a:lumMod val="50000"/>
                  </a:schemeClr>
                </a:solidFill>
              </a:rPr>
              <a:t>техутэ</a:t>
            </a:r>
            <a:r>
              <a:rPr lang="ru-RU" sz="3600" dirty="0">
                <a:solidFill>
                  <a:schemeClr val="tx2">
                    <a:lumMod val="50000"/>
                  </a:schemeClr>
                </a:solidFill>
              </a:rPr>
              <a:t>» </a:t>
            </a:r>
          </a:p>
        </p:txBody>
      </p:sp>
      <p:pic>
        <p:nvPicPr>
          <p:cNvPr id="13316" name="Picture 5" descr="https://upload.wikimedia.org/wikipedia/ru/d/db/2_%D0%B3%D0%B2%D0%B0%D1%80%D0%B4._%D0%BA%D0%B0%D0%B2._%D0%B4%D0%B8%D0%B2%D0%B8%D0%B7%D0%B8%D1%8F._%D0%9E%D1%82%D0%BA%D1%80%D1%8B%D1%82%D0%BA%D0%B0_1942.jpg"/>
          <p:cNvPicPr>
            <a:picLocks noChangeAspect="1" noChangeArrowheads="1"/>
          </p:cNvPicPr>
          <p:nvPr/>
        </p:nvPicPr>
        <p:blipFill>
          <a:blip r:embed="rId2" cstate="print"/>
          <a:srcRect/>
          <a:stretch>
            <a:fillRect/>
          </a:stretch>
        </p:blipFill>
        <p:spPr bwMode="auto">
          <a:xfrm>
            <a:off x="5786438" y="1173163"/>
            <a:ext cx="3052762" cy="4727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ppt_x"/>
                                          </p:val>
                                        </p:tav>
                                        <p:tav tm="100000">
                                          <p:val>
                                            <p:strVal val="#ppt_x"/>
                                          </p:val>
                                        </p:tav>
                                      </p:tavLst>
                                    </p:anim>
                                    <p:anim calcmode="lin" valueType="num">
                                      <p:cBhvr additive="base">
                                        <p:cTn id="8"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501650" y="1385888"/>
            <a:ext cx="8229600" cy="5216525"/>
          </a:xfrm>
        </p:spPr>
        <p:txBody>
          <a:bodyPr/>
          <a:lstStyle/>
          <a:p>
            <a:pPr eaLnBrk="1" hangingPunct="1">
              <a:buFont typeface="Wingdings" pitchFamily="2" charset="2"/>
              <a:buNone/>
            </a:pPr>
            <a:r>
              <a:rPr lang="ru-RU" sz="2800" smtClean="0"/>
              <a:t>         Хэкур хиутэн мурадк1э бийр ди щ1ыналъэ дахэм къохьэ. Аращ мыпхуэдэуи щ1итхыр иужьрей дыдэ тхыгъэм ящыщ зым  «Нырес си псалъэр уи дей» поэмэм(1941):</a:t>
            </a:r>
          </a:p>
          <a:p>
            <a:pPr eaLnBrk="1" hangingPunct="1">
              <a:buFont typeface="Wingdings" pitchFamily="2" charset="2"/>
              <a:buNone/>
            </a:pPr>
            <a:r>
              <a:rPr lang="ru-RU" sz="2800" i="1" u="sng" smtClean="0"/>
              <a:t>Дэ ди гуф1эгъуэр т1ихыну</a:t>
            </a:r>
          </a:p>
          <a:p>
            <a:pPr eaLnBrk="1" hangingPunct="1">
              <a:buFont typeface="Wingdings" pitchFamily="2" charset="2"/>
              <a:buNone/>
            </a:pPr>
            <a:r>
              <a:rPr lang="ru-RU" sz="2800" i="1" u="sng" smtClean="0"/>
              <a:t>Зи къару ф1ыц1и лъэк1ынкъым,</a:t>
            </a:r>
          </a:p>
          <a:p>
            <a:pPr eaLnBrk="1" hangingPunct="1">
              <a:buFont typeface="Wingdings" pitchFamily="2" charset="2"/>
              <a:buNone/>
            </a:pPr>
            <a:r>
              <a:rPr lang="ru-RU" sz="2800" i="1" u="sng" smtClean="0"/>
              <a:t>Фашист щык1ахэм я щхъухьк1и</a:t>
            </a:r>
          </a:p>
          <a:p>
            <a:pPr eaLnBrk="1" hangingPunct="1">
              <a:buFont typeface="Wingdings" pitchFamily="2" charset="2"/>
              <a:buNone/>
            </a:pPr>
            <a:r>
              <a:rPr lang="ru-RU" sz="2800" i="1" u="sng" smtClean="0"/>
              <a:t>Ди хьэуа къабзэхэр утхъуэнкъым!</a:t>
            </a:r>
          </a:p>
          <a:p>
            <a:pPr eaLnBrk="1" hangingPunct="1">
              <a:buFont typeface="Wingdings" pitchFamily="2" charset="2"/>
              <a:buNone/>
            </a:pPr>
            <a:r>
              <a:rPr lang="ru-RU" sz="2800" smtClean="0"/>
              <a:t>          Поэмэр тхын иухри, тхак1уэр сентябрым зауэм к1уащ.</a:t>
            </a:r>
            <a:endParaRPr lang="ru-RU" sz="2800" i="1" u="sng" smtClean="0"/>
          </a:p>
        </p:txBody>
      </p:sp>
      <p:sp>
        <p:nvSpPr>
          <p:cNvPr id="3" name="Прямоугольник 2"/>
          <p:cNvSpPr/>
          <p:nvPr/>
        </p:nvSpPr>
        <p:spPr>
          <a:xfrm>
            <a:off x="220663" y="515938"/>
            <a:ext cx="8642350" cy="646112"/>
          </a:xfrm>
          <a:prstGeom prst="rect">
            <a:avLst/>
          </a:prstGeom>
        </p:spPr>
        <p:txBody>
          <a:bodyPr>
            <a:spAutoFit/>
          </a:bodyPr>
          <a:lstStyle/>
          <a:p>
            <a:pPr>
              <a:defRPr/>
            </a:pPr>
            <a:r>
              <a:rPr lang="ru-RU" sz="3600" dirty="0">
                <a:solidFill>
                  <a:schemeClr val="tx2">
                    <a:lumMod val="50000"/>
                  </a:schemeClr>
                </a:solidFill>
              </a:rPr>
              <a:t>     «</a:t>
            </a:r>
            <a:r>
              <a:rPr lang="ru-RU" sz="3600" dirty="0" err="1">
                <a:solidFill>
                  <a:schemeClr val="tx2">
                    <a:lumMod val="50000"/>
                  </a:schemeClr>
                </a:solidFill>
              </a:rPr>
              <a:t>Нырес</a:t>
            </a:r>
            <a:r>
              <a:rPr lang="ru-RU" sz="3600" dirty="0">
                <a:solidFill>
                  <a:schemeClr val="tx2">
                    <a:lumMod val="50000"/>
                  </a:schemeClr>
                </a:solidFill>
              </a:rPr>
              <a:t> си </a:t>
            </a:r>
            <a:r>
              <a:rPr lang="ru-RU" sz="3600" dirty="0" err="1">
                <a:solidFill>
                  <a:schemeClr val="tx2">
                    <a:lumMod val="50000"/>
                  </a:schemeClr>
                </a:solidFill>
              </a:rPr>
              <a:t>псалъэр</a:t>
            </a:r>
            <a:r>
              <a:rPr lang="ru-RU" sz="3600" dirty="0">
                <a:solidFill>
                  <a:schemeClr val="tx2">
                    <a:lumMod val="50000"/>
                  </a:schemeClr>
                </a:solidFill>
              </a:rPr>
              <a:t> </a:t>
            </a:r>
            <a:r>
              <a:rPr lang="ru-RU" sz="3600" dirty="0" err="1">
                <a:solidFill>
                  <a:schemeClr val="tx2">
                    <a:lumMod val="50000"/>
                  </a:schemeClr>
                </a:solidFill>
              </a:rPr>
              <a:t>уи</a:t>
            </a:r>
            <a:r>
              <a:rPr lang="ru-RU" sz="3600" dirty="0">
                <a:solidFill>
                  <a:schemeClr val="tx2">
                    <a:lumMod val="50000"/>
                  </a:schemeClr>
                </a:solidFill>
              </a:rPr>
              <a:t> </a:t>
            </a:r>
            <a:r>
              <a:rPr lang="ru-RU" sz="3600" dirty="0" err="1">
                <a:solidFill>
                  <a:schemeClr val="tx2">
                    <a:lumMod val="50000"/>
                  </a:schemeClr>
                </a:solidFill>
              </a:rPr>
              <a:t>дей</a:t>
            </a:r>
            <a:r>
              <a:rPr lang="ru-RU" sz="3600" dirty="0">
                <a:solidFill>
                  <a:schemeClr val="tx2">
                    <a:lumMod val="50000"/>
                  </a:schemeClr>
                </a:solidFill>
              </a:rPr>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725" y="176213"/>
            <a:ext cx="8804275" cy="782637"/>
          </a:xfrm>
        </p:spPr>
        <p:txBody>
          <a:bodyPr>
            <a:normAutofit fontScale="90000"/>
          </a:bodyPr>
          <a:lstStyle/>
          <a:p>
            <a:pPr eaLnBrk="1" fontAlgn="auto" hangingPunct="1">
              <a:spcAft>
                <a:spcPts val="0"/>
              </a:spcAft>
              <a:defRPr/>
            </a:pPr>
            <a:r>
              <a:rPr lang="ru-RU" dirty="0" smtClean="0"/>
              <a:t>Бобруйск </a:t>
            </a:r>
            <a:r>
              <a:rPr lang="ru-RU" dirty="0" err="1" smtClean="0"/>
              <a:t>къалэм</a:t>
            </a:r>
            <a:r>
              <a:rPr lang="ru-RU" dirty="0" smtClean="0"/>
              <a:t> </a:t>
            </a:r>
            <a:r>
              <a:rPr lang="ru-RU" dirty="0" err="1" smtClean="0"/>
              <a:t>дэта</a:t>
            </a:r>
            <a:r>
              <a:rPr lang="ru-RU" dirty="0" smtClean="0"/>
              <a:t> нэмыцэ1уэм</a:t>
            </a:r>
            <a:endParaRPr lang="ru-RU" dirty="0"/>
          </a:p>
        </p:txBody>
      </p:sp>
      <p:sp>
        <p:nvSpPr>
          <p:cNvPr id="14339" name="Содержимое 2"/>
          <p:cNvSpPr>
            <a:spLocks noGrp="1"/>
          </p:cNvSpPr>
          <p:nvPr>
            <p:ph idx="1"/>
          </p:nvPr>
        </p:nvSpPr>
        <p:spPr>
          <a:xfrm>
            <a:off x="0" y="1450975"/>
            <a:ext cx="5230813" cy="4873625"/>
          </a:xfrm>
        </p:spPr>
        <p:txBody>
          <a:bodyPr/>
          <a:lstStyle/>
          <a:p>
            <a:pPr eaLnBrk="1" hangingPunct="1"/>
            <a:r>
              <a:rPr lang="ru-RU" smtClean="0"/>
              <a:t>Щоджэнц1ыку Алий сентябрым и 3-м йожьэ здэк1уэну къапэщыт щ1ып1эм нэмыблэгъэпау, 1эщэ-фащи кърамытау ар нэмыцэ хьэк1экхъуэк1эхэм гъэр ящ1 ик1и 1941 гъэм и к1эм Бобруйск къалэм дэта нэмыцэ1уэм къэбэрдей усак1уэ гъуэзэджэр игъуэ нэмысу йок1уадэ. </a:t>
            </a:r>
          </a:p>
        </p:txBody>
      </p:sp>
      <p:pic>
        <p:nvPicPr>
          <p:cNvPr id="15364" name="Picture 2" descr="G:\алий\концлагерь 2.jpg"/>
          <p:cNvPicPr>
            <a:picLocks noChangeAspect="1" noChangeArrowheads="1"/>
          </p:cNvPicPr>
          <p:nvPr/>
        </p:nvPicPr>
        <p:blipFill>
          <a:blip r:embed="rId2" cstate="print"/>
          <a:srcRect/>
          <a:stretch>
            <a:fillRect/>
          </a:stretch>
        </p:blipFill>
        <p:spPr bwMode="auto">
          <a:xfrm>
            <a:off x="5291138" y="1430338"/>
            <a:ext cx="3529012" cy="4337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ppt_x"/>
                                          </p:val>
                                        </p:tav>
                                        <p:tav tm="100000">
                                          <p:val>
                                            <p:strVal val="#ppt_x"/>
                                          </p:val>
                                        </p:tav>
                                      </p:tavLst>
                                    </p:anim>
                                    <p:anim calcmode="lin" valueType="num">
                                      <p:cBhvr additive="base">
                                        <p:cTn id="8"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66713" y="1711325"/>
            <a:ext cx="5218112" cy="5795963"/>
          </a:xfrm>
        </p:spPr>
        <p:txBody>
          <a:bodyPr/>
          <a:lstStyle/>
          <a:p>
            <a:pPr eaLnBrk="1" hangingPunct="1">
              <a:lnSpc>
                <a:spcPct val="80000"/>
              </a:lnSpc>
              <a:buFont typeface="Wingdings" pitchFamily="2" charset="2"/>
              <a:buNone/>
            </a:pPr>
            <a:r>
              <a:rPr lang="ru-RU" sz="2400" smtClean="0"/>
              <a:t>          1962 гъэм ноябрым и 20-м Нало З., Къардэнгъущ Зырамыку, усак1уэм и къуэ Лиуан сымэ зэгъусэу Балъкъэр Михаил-усак1уэм и ныбжьэгъу, зэгъусэу гъэр хъури концлагерым зэдисам</a:t>
            </a:r>
          </a:p>
          <a:p>
            <a:pPr eaLnBrk="1" hangingPunct="1">
              <a:lnSpc>
                <a:spcPct val="80000"/>
              </a:lnSpc>
              <a:buFont typeface="Wingdings" pitchFamily="2" charset="2"/>
              <a:buNone/>
            </a:pPr>
            <a:r>
              <a:rPr lang="ru-RU" sz="2400" smtClean="0"/>
              <a:t>деж щатхыжауэ щытащ «Алий и гъыбзэр», концлагерым щиусар. </a:t>
            </a:r>
          </a:p>
          <a:p>
            <a:pPr eaLnBrk="1" hangingPunct="1">
              <a:lnSpc>
                <a:spcPct val="80000"/>
              </a:lnSpc>
              <a:buFont typeface="Wingdings" pitchFamily="2" charset="2"/>
              <a:buNone/>
            </a:pPr>
            <a:r>
              <a:rPr lang="ru-RU" sz="2400" smtClean="0"/>
              <a:t>       Мы гъыбзэр  адрей адыгэ и гъусэми зрагъэщ1ат, жэщк1э зэгъусэу жа1эрт. </a:t>
            </a:r>
          </a:p>
        </p:txBody>
      </p:sp>
      <p:sp>
        <p:nvSpPr>
          <p:cNvPr id="4" name="Прямоугольник 3"/>
          <p:cNvSpPr/>
          <p:nvPr/>
        </p:nvSpPr>
        <p:spPr>
          <a:xfrm>
            <a:off x="-2035175" y="590550"/>
            <a:ext cx="10206038" cy="646113"/>
          </a:xfrm>
          <a:prstGeom prst="rect">
            <a:avLst/>
          </a:prstGeom>
        </p:spPr>
        <p:txBody>
          <a:bodyPr>
            <a:spAutoFit/>
          </a:bodyPr>
          <a:lstStyle/>
          <a:p>
            <a:pPr>
              <a:defRPr/>
            </a:pPr>
            <a:r>
              <a:rPr lang="ru-RU" sz="3600" dirty="0"/>
              <a:t>               </a:t>
            </a:r>
            <a:r>
              <a:rPr lang="ru-RU" sz="3600" dirty="0">
                <a:solidFill>
                  <a:schemeClr val="tx2">
                    <a:lumMod val="50000"/>
                  </a:schemeClr>
                </a:solidFill>
              </a:rPr>
              <a:t>«</a:t>
            </a:r>
            <a:r>
              <a:rPr lang="ru-RU" sz="3600" dirty="0" err="1">
                <a:solidFill>
                  <a:schemeClr val="tx2">
                    <a:lumMod val="50000"/>
                  </a:schemeClr>
                </a:solidFill>
              </a:rPr>
              <a:t>Алий</a:t>
            </a:r>
            <a:r>
              <a:rPr lang="ru-RU" sz="3600" dirty="0">
                <a:solidFill>
                  <a:schemeClr val="tx2">
                    <a:lumMod val="50000"/>
                  </a:schemeClr>
                </a:solidFill>
              </a:rPr>
              <a:t> и </a:t>
            </a:r>
            <a:r>
              <a:rPr lang="ru-RU" sz="3600" dirty="0" err="1">
                <a:solidFill>
                  <a:schemeClr val="tx2">
                    <a:lumMod val="50000"/>
                  </a:schemeClr>
                </a:solidFill>
              </a:rPr>
              <a:t>гъыбзэ</a:t>
            </a:r>
            <a:r>
              <a:rPr lang="ru-RU" sz="3600" dirty="0">
                <a:solidFill>
                  <a:schemeClr val="tx2">
                    <a:lumMod val="50000"/>
                  </a:schemeClr>
                </a:solidFill>
              </a:rPr>
              <a:t>»</a:t>
            </a:r>
          </a:p>
        </p:txBody>
      </p:sp>
      <p:pic>
        <p:nvPicPr>
          <p:cNvPr id="16388" name="Picture 10" descr="IMG_201509270_0632"/>
          <p:cNvPicPr>
            <a:picLocks noChangeAspect="1" noChangeArrowheads="1"/>
          </p:cNvPicPr>
          <p:nvPr/>
        </p:nvPicPr>
        <p:blipFill>
          <a:blip r:embed="rId2" cstate="print"/>
          <a:srcRect/>
          <a:stretch>
            <a:fillRect/>
          </a:stretch>
        </p:blipFill>
        <p:spPr bwMode="auto">
          <a:xfrm>
            <a:off x="5849710" y="2961596"/>
            <a:ext cx="2782888" cy="33464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389" name="Picture 7" descr="http://im0-tub-ru.yandex.net/i?id=13be2f732087a7b700e3b32879427274&amp;n=24"/>
          <p:cNvPicPr>
            <a:picLocks noChangeAspect="1" noChangeArrowheads="1"/>
          </p:cNvPicPr>
          <p:nvPr/>
        </p:nvPicPr>
        <p:blipFill>
          <a:blip r:embed="rId3" cstate="print"/>
          <a:srcRect/>
          <a:stretch>
            <a:fillRect/>
          </a:stretch>
        </p:blipFill>
        <p:spPr bwMode="auto">
          <a:xfrm>
            <a:off x="5961925" y="310243"/>
            <a:ext cx="2600325" cy="2597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additive="base">
                                        <p:cTn id="7" dur="500" fill="hold"/>
                                        <p:tgtEl>
                                          <p:spTgt spid="16389"/>
                                        </p:tgtEl>
                                        <p:attrNameLst>
                                          <p:attrName>ppt_x</p:attrName>
                                        </p:attrNameLst>
                                      </p:cBhvr>
                                      <p:tavLst>
                                        <p:tav tm="0">
                                          <p:val>
                                            <p:strVal val="#ppt_x"/>
                                          </p:val>
                                        </p:tav>
                                        <p:tav tm="100000">
                                          <p:val>
                                            <p:strVal val="#ppt_x"/>
                                          </p:val>
                                        </p:tav>
                                      </p:tavLst>
                                    </p:anim>
                                    <p:anim calcmode="lin" valueType="num">
                                      <p:cBhvr additive="base">
                                        <p:cTn id="8"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8"/>
                                        </p:tgtEl>
                                        <p:attrNameLst>
                                          <p:attrName>style.visibility</p:attrName>
                                        </p:attrNameLst>
                                      </p:cBhvr>
                                      <p:to>
                                        <p:strVal val="visible"/>
                                      </p:to>
                                    </p:set>
                                    <p:anim calcmode="lin" valueType="num">
                                      <p:cBhvr additive="base">
                                        <p:cTn id="13" dur="500" fill="hold"/>
                                        <p:tgtEl>
                                          <p:spTgt spid="16388"/>
                                        </p:tgtEl>
                                        <p:attrNameLst>
                                          <p:attrName>ppt_x</p:attrName>
                                        </p:attrNameLst>
                                      </p:cBhvr>
                                      <p:tavLst>
                                        <p:tav tm="0">
                                          <p:val>
                                            <p:strVal val="#ppt_x"/>
                                          </p:val>
                                        </p:tav>
                                        <p:tav tm="100000">
                                          <p:val>
                                            <p:strVal val="#ppt_x"/>
                                          </p:val>
                                        </p:tav>
                                      </p:tavLst>
                                    </p:anim>
                                    <p:anim calcmode="lin" valueType="num">
                                      <p:cBhvr additive="base">
                                        <p:cTn id="14"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0" y="819150"/>
            <a:ext cx="4778375" cy="6038850"/>
          </a:xfrm>
        </p:spPr>
        <p:txBody>
          <a:bodyPr/>
          <a:lstStyle/>
          <a:p>
            <a:pPr eaLnBrk="1" hangingPunct="1"/>
            <a:r>
              <a:rPr lang="ru-RU" smtClean="0"/>
              <a:t>Ар Бобруйск лагерым зэрисар зы мазэ иримыкъущ.  Алий дунеягъэк</a:t>
            </a:r>
            <a:r>
              <a:rPr lang="en-US" smtClean="0"/>
              <a:t>I</a:t>
            </a:r>
            <a:r>
              <a:rPr lang="ru-RU" smtClean="0"/>
              <a:t>э илъэгъужакъым псэк</a:t>
            </a:r>
            <a:r>
              <a:rPr lang="en-US" smtClean="0"/>
              <a:t>I</a:t>
            </a:r>
            <a:r>
              <a:rPr lang="ru-RU" smtClean="0"/>
              <a:t>э, акъылк</a:t>
            </a:r>
            <a:r>
              <a:rPr lang="en-US" smtClean="0"/>
              <a:t>I</a:t>
            </a:r>
            <a:r>
              <a:rPr lang="ru-RU" smtClean="0"/>
              <a:t>э илъэс  блыщ1 ипэк</a:t>
            </a:r>
            <a:r>
              <a:rPr lang="en-US" smtClean="0"/>
              <a:t>I</a:t>
            </a:r>
            <a:r>
              <a:rPr lang="ru-RU" smtClean="0"/>
              <a:t>э къилъэгъуар. Ауэ усак</a:t>
            </a:r>
            <a:r>
              <a:rPr lang="en-US" smtClean="0"/>
              <a:t>I</a:t>
            </a:r>
            <a:r>
              <a:rPr lang="ru-RU" smtClean="0"/>
              <a:t>уэшхуэр, л</a:t>
            </a:r>
            <a:r>
              <a:rPr lang="en-US" smtClean="0"/>
              <a:t>I</a:t>
            </a:r>
            <a:r>
              <a:rPr lang="ru-RU" smtClean="0"/>
              <a:t>ыхъужьыр, ноби  дигъэ</a:t>
            </a:r>
            <a:r>
              <a:rPr lang="en-US" smtClean="0"/>
              <a:t>I</a:t>
            </a:r>
            <a:r>
              <a:rPr lang="ru-RU" smtClean="0"/>
              <a:t>ущу, и тхыгъэ налкъутхэм ди лъэпкъ литературэр лъагэу и</a:t>
            </a:r>
            <a:r>
              <a:rPr lang="en-US" smtClean="0"/>
              <a:t>I</a:t>
            </a:r>
            <a:r>
              <a:rPr lang="ru-RU" smtClean="0"/>
              <a:t>эту, адыгэ лъэпкъым и л</a:t>
            </a:r>
            <a:r>
              <a:rPr lang="en-US" smtClean="0"/>
              <a:t>I</a:t>
            </a:r>
            <a:r>
              <a:rPr lang="ru-RU" smtClean="0"/>
              <a:t>ыгъэ макъамэр лъэщу и</a:t>
            </a:r>
            <a:r>
              <a:rPr lang="en-US" smtClean="0"/>
              <a:t>I</a:t>
            </a:r>
            <a:r>
              <a:rPr lang="ru-RU" smtClean="0"/>
              <a:t>эту къытхэтщ.</a:t>
            </a:r>
          </a:p>
        </p:txBody>
      </p:sp>
      <p:pic>
        <p:nvPicPr>
          <p:cNvPr id="17411" name="Содержимое 3" descr="IMG_3516.jpg"/>
          <p:cNvPicPr>
            <a:picLocks noChangeAspect="1"/>
          </p:cNvPicPr>
          <p:nvPr/>
        </p:nvPicPr>
        <p:blipFill>
          <a:blip r:embed="rId2" cstate="print"/>
          <a:srcRect/>
          <a:stretch>
            <a:fillRect/>
          </a:stretch>
        </p:blipFill>
        <p:spPr bwMode="auto">
          <a:xfrm>
            <a:off x="5545138" y="811213"/>
            <a:ext cx="3362325" cy="5619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388" name="Прямоугольник 3"/>
          <p:cNvSpPr>
            <a:spLocks noChangeArrowheads="1"/>
          </p:cNvSpPr>
          <p:nvPr/>
        </p:nvSpPr>
        <p:spPr bwMode="auto">
          <a:xfrm>
            <a:off x="457200" y="0"/>
            <a:ext cx="8199438" cy="584200"/>
          </a:xfrm>
          <a:prstGeom prst="rect">
            <a:avLst/>
          </a:prstGeom>
          <a:noFill/>
          <a:ln w="9525">
            <a:noFill/>
            <a:miter lim="800000"/>
            <a:headEnd/>
            <a:tailEnd/>
          </a:ln>
        </p:spPr>
        <p:txBody>
          <a:bodyPr>
            <a:spAutoFit/>
          </a:bodyPr>
          <a:lstStyle/>
          <a:p>
            <a:r>
              <a:rPr lang="ru-RU" sz="3200"/>
              <a:t>            Адыгэ усыгъэм и дыгъэ</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ppt_x"/>
                                          </p:val>
                                        </p:tav>
                                        <p:tav tm="100000">
                                          <p:val>
                                            <p:strVal val="#ppt_x"/>
                                          </p:val>
                                        </p:tav>
                                      </p:tavLst>
                                    </p:anim>
                                    <p:anim calcmode="lin" valueType="num">
                                      <p:cBhvr additive="base">
                                        <p:cTn id="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1092200"/>
            <a:ext cx="4213225" cy="5441950"/>
          </a:xfrm>
        </p:spPr>
        <p:txBody>
          <a:bodyPr/>
          <a:lstStyle/>
          <a:p>
            <a:pPr eaLnBrk="1" hangingPunct="1">
              <a:lnSpc>
                <a:spcPct val="90000"/>
              </a:lnSpc>
              <a:buFont typeface="Wingdings" pitchFamily="2" charset="2"/>
              <a:buNone/>
            </a:pPr>
            <a:r>
              <a:rPr lang="ru-RU" smtClean="0"/>
              <a:t>	</a:t>
            </a:r>
            <a:r>
              <a:rPr lang="ru-RU" i="1" smtClean="0"/>
              <a:t>Щ1ымахуэ уэсу ди напэр хужьу,</a:t>
            </a:r>
          </a:p>
          <a:p>
            <a:pPr eaLnBrk="1" hangingPunct="1">
              <a:lnSpc>
                <a:spcPct val="90000"/>
              </a:lnSpc>
              <a:buFont typeface="Wingdings" pitchFamily="2" charset="2"/>
              <a:buNone/>
            </a:pPr>
            <a:r>
              <a:rPr lang="ru-RU" i="1" smtClean="0"/>
              <a:t>	Гъэмахуэм и хуабэр ди гум иримыхыу,</a:t>
            </a:r>
          </a:p>
          <a:p>
            <a:pPr eaLnBrk="1" hangingPunct="1">
              <a:lnSpc>
                <a:spcPct val="90000"/>
              </a:lnSpc>
              <a:buFont typeface="Wingdings" pitchFamily="2" charset="2"/>
              <a:buNone/>
            </a:pPr>
            <a:r>
              <a:rPr lang="ru-RU" i="1" smtClean="0"/>
              <a:t>	Бжьыхьэм и бэвыр ди унагъуэ имык1ыу</a:t>
            </a:r>
          </a:p>
          <a:p>
            <a:pPr eaLnBrk="1" hangingPunct="1">
              <a:lnSpc>
                <a:spcPct val="90000"/>
              </a:lnSpc>
              <a:buFont typeface="Wingdings" pitchFamily="2" charset="2"/>
              <a:buNone/>
            </a:pPr>
            <a:r>
              <a:rPr lang="ru-RU" i="1" smtClean="0"/>
              <a:t>	Гъатхэм и уафэ къащхъуэм, щ1ылъэ щхъуант1эм дыщыщ1эращ1эу</a:t>
            </a:r>
          </a:p>
          <a:p>
            <a:pPr eaLnBrk="1" hangingPunct="1">
              <a:lnSpc>
                <a:spcPct val="90000"/>
              </a:lnSpc>
              <a:buFont typeface="Wingdings" pitchFamily="2" charset="2"/>
              <a:buNone/>
            </a:pPr>
            <a:r>
              <a:rPr lang="ru-RU" i="1" smtClean="0"/>
              <a:t>	Диф1 </a:t>
            </a:r>
            <a:r>
              <a:rPr lang="ru-RU" sz="2800" i="1" smtClean="0"/>
              <a:t>дгъэлъап1эу </a:t>
            </a:r>
            <a:r>
              <a:rPr lang="ru-RU" i="1" smtClean="0"/>
              <a:t>псэун лъэпкъ Тхьэм дищ1.</a:t>
            </a:r>
          </a:p>
        </p:txBody>
      </p:sp>
      <p:pic>
        <p:nvPicPr>
          <p:cNvPr id="18435" name="Picture 3" descr="C:\Users\comp3\Desktop\книга\Книга\кл.щ1.едж. Гъуэщ1окъуэ Хъу. Си гум 1эф1у Хэкур\хэку2.jpg"/>
          <p:cNvPicPr>
            <a:picLocks noChangeAspect="1" noChangeArrowheads="1"/>
          </p:cNvPicPr>
          <p:nvPr/>
        </p:nvPicPr>
        <p:blipFill>
          <a:blip r:embed="rId2" cstate="print"/>
          <a:srcRect/>
          <a:stretch>
            <a:fillRect/>
          </a:stretch>
        </p:blipFill>
        <p:spPr bwMode="auto">
          <a:xfrm>
            <a:off x="4170045" y="1170369"/>
            <a:ext cx="4791075" cy="44465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Прямоугольник 3"/>
          <p:cNvSpPr/>
          <p:nvPr/>
        </p:nvSpPr>
        <p:spPr>
          <a:xfrm>
            <a:off x="171450" y="244475"/>
            <a:ext cx="8753475" cy="522288"/>
          </a:xfrm>
          <a:prstGeom prst="rect">
            <a:avLst/>
          </a:prstGeom>
        </p:spPr>
        <p:txBody>
          <a:bodyPr>
            <a:spAutoFit/>
          </a:bodyPr>
          <a:lstStyle/>
          <a:p>
            <a:pPr>
              <a:defRPr/>
            </a:pPr>
            <a:r>
              <a:rPr lang="ru-RU" dirty="0">
                <a:solidFill>
                  <a:schemeClr val="tx1">
                    <a:lumMod val="65000"/>
                    <a:lumOff val="35000"/>
                  </a:schemeClr>
                </a:solidFill>
              </a:rPr>
              <a:t>          </a:t>
            </a:r>
            <a:r>
              <a:rPr lang="ru-RU" sz="2400" dirty="0">
                <a:solidFill>
                  <a:schemeClr val="tx1">
                    <a:lumMod val="65000"/>
                    <a:lumOff val="35000"/>
                  </a:schemeClr>
                </a:solidFill>
              </a:rPr>
              <a:t>Диф1 дгъэлъап1</a:t>
            </a:r>
            <a:r>
              <a:rPr lang="ru-RU" sz="2800" dirty="0">
                <a:solidFill>
                  <a:schemeClr val="tx1">
                    <a:lumMod val="65000"/>
                    <a:lumOff val="35000"/>
                  </a:schemeClr>
                </a:solidFill>
              </a:rPr>
              <a:t>эу</a:t>
            </a:r>
            <a:r>
              <a:rPr lang="ru-RU" sz="2400" dirty="0">
                <a:solidFill>
                  <a:schemeClr val="tx1">
                    <a:lumMod val="65000"/>
                    <a:lumOff val="35000"/>
                  </a:schemeClr>
                </a:solidFill>
              </a:rPr>
              <a:t> </a:t>
            </a:r>
            <a:r>
              <a:rPr lang="ru-RU" sz="2400" dirty="0" err="1">
                <a:solidFill>
                  <a:schemeClr val="tx1">
                    <a:lumMod val="65000"/>
                    <a:lumOff val="35000"/>
                  </a:schemeClr>
                </a:solidFill>
              </a:rPr>
              <a:t>псэун</a:t>
            </a:r>
            <a:r>
              <a:rPr lang="ru-RU" sz="2400" dirty="0">
                <a:solidFill>
                  <a:schemeClr val="tx1">
                    <a:lumMod val="65000"/>
                    <a:lumOff val="35000"/>
                  </a:schemeClr>
                </a:solidFill>
              </a:rPr>
              <a:t> </a:t>
            </a:r>
            <a:r>
              <a:rPr lang="ru-RU" sz="2400" dirty="0" err="1">
                <a:solidFill>
                  <a:schemeClr val="tx1">
                    <a:lumMod val="65000"/>
                    <a:lumOff val="35000"/>
                  </a:schemeClr>
                </a:solidFill>
              </a:rPr>
              <a:t>лъэпкъ</a:t>
            </a:r>
            <a:r>
              <a:rPr lang="ru-RU" sz="2400" dirty="0">
                <a:solidFill>
                  <a:schemeClr val="tx1">
                    <a:lumMod val="65000"/>
                    <a:lumOff val="35000"/>
                  </a:schemeClr>
                </a:solidFill>
              </a:rPr>
              <a:t> </a:t>
            </a:r>
            <a:r>
              <a:rPr lang="ru-RU" sz="2400" dirty="0" err="1">
                <a:solidFill>
                  <a:schemeClr val="tx1">
                    <a:lumMod val="65000"/>
                    <a:lumOff val="35000"/>
                  </a:schemeClr>
                </a:solidFill>
              </a:rPr>
              <a:t>Тхьэм</a:t>
            </a:r>
            <a:r>
              <a:rPr lang="ru-RU" sz="2400" dirty="0">
                <a:solidFill>
                  <a:schemeClr val="tx1">
                    <a:lumMod val="65000"/>
                    <a:lumOff val="35000"/>
                  </a:schemeClr>
                </a:solidFill>
              </a:rPr>
              <a:t> дищ1.</a:t>
            </a:r>
            <a:endParaRPr lang="ru-RU" dirty="0">
              <a:solidFill>
                <a:schemeClr val="tx1">
                  <a:lumMod val="65000"/>
                  <a:lumOff val="3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ppt_x"/>
                                          </p:val>
                                        </p:tav>
                                        <p:tav tm="100000">
                                          <p:val>
                                            <p:strVal val="#ppt_x"/>
                                          </p:val>
                                        </p:tav>
                                      </p:tavLst>
                                    </p:anim>
                                    <p:anim calcmode="lin" valueType="num">
                                      <p:cBhvr additive="base">
                                        <p:cTn id="8"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8525" y="498475"/>
            <a:ext cx="6459538" cy="1139825"/>
          </a:xfrm>
        </p:spPr>
        <p:txBody>
          <a:bodyPr>
            <a:normAutofit fontScale="90000"/>
          </a:bodyPr>
          <a:lstStyle/>
          <a:p>
            <a:pPr eaLnBrk="1" fontAlgn="auto" hangingPunct="1">
              <a:spcAft>
                <a:spcPts val="0"/>
              </a:spcAft>
              <a:defRPr/>
            </a:pPr>
            <a:r>
              <a:rPr lang="ru-RU" dirty="0" err="1" smtClean="0"/>
              <a:t>Лъэпкъ</a:t>
            </a:r>
            <a:r>
              <a:rPr lang="ru-RU" dirty="0" smtClean="0"/>
              <a:t>  </a:t>
            </a:r>
            <a:r>
              <a:rPr lang="ru-RU" dirty="0" err="1" smtClean="0"/>
              <a:t>литературэм</a:t>
            </a:r>
            <a:r>
              <a:rPr lang="ru-RU" dirty="0" smtClean="0"/>
              <a:t> и </a:t>
            </a:r>
            <a:r>
              <a:rPr lang="ru-RU" dirty="0" err="1" smtClean="0"/>
              <a:t>лъабжьэр</a:t>
            </a:r>
            <a:r>
              <a:rPr lang="ru-RU" dirty="0" smtClean="0"/>
              <a:t> зыгъэт1ылъа</a:t>
            </a:r>
            <a:endParaRPr lang="ru-RU" dirty="0"/>
          </a:p>
        </p:txBody>
      </p:sp>
      <p:sp>
        <p:nvSpPr>
          <p:cNvPr id="4099" name="Содержимое 2"/>
          <p:cNvSpPr>
            <a:spLocks noGrp="1"/>
          </p:cNvSpPr>
          <p:nvPr>
            <p:ph idx="1"/>
          </p:nvPr>
        </p:nvSpPr>
        <p:spPr>
          <a:xfrm>
            <a:off x="2860675" y="1703388"/>
            <a:ext cx="5959475" cy="4530725"/>
          </a:xfrm>
        </p:spPr>
        <p:txBody>
          <a:bodyPr/>
          <a:lstStyle/>
          <a:p>
            <a:pPr eaLnBrk="1" hangingPunct="1"/>
            <a:r>
              <a:rPr lang="ru-RU" smtClean="0"/>
              <a:t>              Адыгэ литературэм и жанр                      нэхъыщхьэхэр зэзыгъэпэща,литературнэ бзэмрэ усэ гъэпсык1эмрэ я зэф1эувэныр зэпха Щоджэнц1ык1у Алий Асхьэд и къуэр  1900 гъэм Старэ Крепость,жьымк1э Кушмэзыкъуей, къуажэм къыщалъхуащ.</a:t>
            </a:r>
          </a:p>
        </p:txBody>
      </p:sp>
      <p:pic>
        <p:nvPicPr>
          <p:cNvPr id="5124" name="Picture 4" descr="C:\Users\comp3\Downloads\shogen2_files\sh11.jpg"/>
          <p:cNvPicPr>
            <a:picLocks noChangeAspect="1" noChangeArrowheads="1"/>
          </p:cNvPicPr>
          <p:nvPr/>
        </p:nvPicPr>
        <p:blipFill>
          <a:blip r:embed="rId2" cstate="print"/>
          <a:srcRect/>
          <a:stretch>
            <a:fillRect/>
          </a:stretch>
        </p:blipFill>
        <p:spPr bwMode="auto">
          <a:xfrm>
            <a:off x="279718" y="1800225"/>
            <a:ext cx="2676525" cy="325913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1962150" y="306388"/>
            <a:ext cx="8229600" cy="1143000"/>
          </a:xfrm>
        </p:spPr>
        <p:txBody>
          <a:bodyPr/>
          <a:lstStyle/>
          <a:p>
            <a:pPr eaLnBrk="1" hangingPunct="1"/>
            <a:r>
              <a:rPr lang="ru-RU" smtClean="0"/>
              <a:t>Адэшхуэм и гъэф1эн</a:t>
            </a:r>
          </a:p>
        </p:txBody>
      </p:sp>
      <p:sp>
        <p:nvSpPr>
          <p:cNvPr id="5123" name="Содержимое 2"/>
          <p:cNvSpPr>
            <a:spLocks noGrp="1"/>
          </p:cNvSpPr>
          <p:nvPr>
            <p:ph idx="1"/>
          </p:nvPr>
        </p:nvSpPr>
        <p:spPr>
          <a:xfrm>
            <a:off x="457200" y="1477963"/>
            <a:ext cx="8229600" cy="4389437"/>
          </a:xfrm>
        </p:spPr>
        <p:txBody>
          <a:bodyPr/>
          <a:lstStyle/>
          <a:p>
            <a:pPr eaLnBrk="1" hangingPunct="1"/>
            <a:r>
              <a:rPr lang="ru-RU" smtClean="0"/>
              <a:t>1905 гъэм и адэшхуэ Пщыкъан телъхьэ зыхуэхъуа Алий Бахъсэн къыщызэрагъэпэща  еджап1эм щ1от1ысхьэ,ехъул1эныгъэф1хэр и1эу къеух.</a:t>
            </a:r>
          </a:p>
        </p:txBody>
      </p:sp>
      <p:pic>
        <p:nvPicPr>
          <p:cNvPr id="5124" name="Picture 2" descr="C:\Users\comp3\Desktop\sh5.jpg"/>
          <p:cNvPicPr>
            <a:picLocks noChangeAspect="1" noChangeArrowheads="1"/>
          </p:cNvPicPr>
          <p:nvPr/>
        </p:nvPicPr>
        <p:blipFill>
          <a:blip r:embed="rId2" cstate="print"/>
          <a:srcRect/>
          <a:stretch>
            <a:fillRect/>
          </a:stretch>
        </p:blipFill>
        <p:spPr bwMode="auto">
          <a:xfrm>
            <a:off x="1312863" y="3097213"/>
            <a:ext cx="6350000" cy="33924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6050" y="292100"/>
            <a:ext cx="8229600" cy="754063"/>
          </a:xfrm>
        </p:spPr>
        <p:txBody>
          <a:bodyPr>
            <a:normAutofit fontScale="90000"/>
          </a:bodyPr>
          <a:lstStyle/>
          <a:p>
            <a:pPr eaLnBrk="1" fontAlgn="auto" hangingPunct="1">
              <a:spcAft>
                <a:spcPts val="0"/>
              </a:spcAft>
              <a:defRPr/>
            </a:pPr>
            <a:r>
              <a:rPr lang="ru-RU" dirty="0" smtClean="0"/>
              <a:t>  Щ1эныгъэм </a:t>
            </a:r>
            <a:r>
              <a:rPr lang="ru-RU" dirty="0" err="1" smtClean="0"/>
              <a:t>хуэпабгъэ</a:t>
            </a:r>
            <a:endParaRPr lang="ru-RU" dirty="0"/>
          </a:p>
        </p:txBody>
      </p:sp>
      <p:sp>
        <p:nvSpPr>
          <p:cNvPr id="6147" name="Содержимое 2"/>
          <p:cNvSpPr>
            <a:spLocks noGrp="1"/>
          </p:cNvSpPr>
          <p:nvPr>
            <p:ph idx="1"/>
          </p:nvPr>
        </p:nvSpPr>
        <p:spPr>
          <a:xfrm>
            <a:off x="2949575" y="1120775"/>
            <a:ext cx="6194425" cy="5737225"/>
          </a:xfrm>
        </p:spPr>
        <p:txBody>
          <a:bodyPr/>
          <a:lstStyle/>
          <a:p>
            <a:pPr eaLnBrk="1" hangingPunct="1"/>
            <a:r>
              <a:rPr lang="ru-RU" sz="2400" smtClean="0"/>
              <a:t>Щ1алэр зыхэдэн щимыгъуэтыххэм Бахъсэн дин 1уэхущап1эхэм щыхурагъаджэ еджап1эм, адэк1э</a:t>
            </a:r>
          </a:p>
          <a:p>
            <a:pPr eaLnBrk="1" hangingPunct="1">
              <a:buFont typeface="Wingdings" pitchFamily="2" charset="2"/>
              <a:buNone/>
            </a:pPr>
            <a:r>
              <a:rPr lang="ru-RU" sz="2400" smtClean="0"/>
              <a:t> Ц1агъуэ Нурий  Дыгулыбгъуей къыщызэригъпэща  еджап1эр </a:t>
            </a:r>
          </a:p>
          <a:p>
            <a:pPr eaLnBrk="1" hangingPunct="1">
              <a:buFont typeface="Wingdings" pitchFamily="2" charset="2"/>
              <a:buNone/>
            </a:pPr>
            <a:r>
              <a:rPr lang="ru-RU" sz="2400" smtClean="0"/>
              <a:t>1915 гъэм Буйнакс (Дагъыстаным) еджап1э курсхэр</a:t>
            </a:r>
          </a:p>
          <a:p>
            <a:pPr eaLnBrk="1" hangingPunct="1">
              <a:buFont typeface="Wingdings" pitchFamily="2" charset="2"/>
              <a:buNone/>
            </a:pPr>
            <a:r>
              <a:rPr lang="ru-RU" sz="2400" smtClean="0"/>
              <a:t>1916 гъэм Кърымым Бахъчи-Сэрай педагогическэ училищэм</a:t>
            </a:r>
          </a:p>
          <a:p>
            <a:pPr eaLnBrk="1" hangingPunct="1">
              <a:buFont typeface="Wingdings" pitchFamily="2" charset="2"/>
              <a:buNone/>
            </a:pPr>
            <a:r>
              <a:rPr lang="ru-RU" sz="2400" smtClean="0"/>
              <a:t>1917 гъэм нэхъыф1у еджэхэм яхэту Тыркум ягъак1уэ,егъэджак1уэ 1эщ1агъэм хуоджэ, япэ усэхэри мыбы щетх»Нанэ»,»Тырку хадэм».</a:t>
            </a:r>
          </a:p>
          <a:p>
            <a:pPr eaLnBrk="1" hangingPunct="1">
              <a:buFont typeface="Wingdings" pitchFamily="2" charset="2"/>
              <a:buNone/>
            </a:pPr>
            <a:r>
              <a:rPr lang="ru-RU" sz="2400" smtClean="0"/>
              <a:t>1919 гъэм Къэбэрдейм къегъэзэж.</a:t>
            </a:r>
          </a:p>
        </p:txBody>
      </p:sp>
      <p:pic>
        <p:nvPicPr>
          <p:cNvPr id="7173" name="Picture 2"/>
          <p:cNvPicPr>
            <a:picLocks noChangeAspect="1" noChangeArrowheads="1"/>
          </p:cNvPicPr>
          <p:nvPr/>
        </p:nvPicPr>
        <p:blipFill>
          <a:blip r:embed="rId2" cstate="print"/>
          <a:srcRect/>
          <a:stretch>
            <a:fillRect/>
          </a:stretch>
        </p:blipFill>
        <p:spPr bwMode="auto">
          <a:xfrm>
            <a:off x="177800" y="1101725"/>
            <a:ext cx="2870200"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 fill="hold"/>
                                        <p:tgtEl>
                                          <p:spTgt spid="7173"/>
                                        </p:tgtEl>
                                        <p:attrNameLst>
                                          <p:attrName>ppt_x</p:attrName>
                                        </p:attrNameLst>
                                      </p:cBhvr>
                                      <p:tavLst>
                                        <p:tav tm="0">
                                          <p:val>
                                            <p:strVal val="#ppt_x"/>
                                          </p:val>
                                        </p:tav>
                                        <p:tav tm="100000">
                                          <p:val>
                                            <p:strVal val="#ppt_x"/>
                                          </p:val>
                                        </p:tav>
                                      </p:tavLst>
                                    </p:anim>
                                    <p:anim calcmode="lin" valueType="num">
                                      <p:cBhvr additive="base">
                                        <p:cTn id="8"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088" y="0"/>
            <a:ext cx="8975725" cy="1417638"/>
          </a:xfrm>
        </p:spPr>
        <p:txBody>
          <a:bodyPr>
            <a:normAutofit fontScale="90000"/>
          </a:bodyPr>
          <a:lstStyle/>
          <a:p>
            <a:pPr eaLnBrk="1" fontAlgn="auto" hangingPunct="1">
              <a:spcAft>
                <a:spcPts val="0"/>
              </a:spcAft>
              <a:defRPr/>
            </a:pPr>
            <a:r>
              <a:rPr lang="ru-RU" dirty="0" smtClean="0"/>
              <a:t>Егъэджак1уэ,къэхутак1уэ,лъэпкъ щ1эныгъэл1.</a:t>
            </a:r>
            <a:endParaRPr lang="ru-RU" dirty="0"/>
          </a:p>
        </p:txBody>
      </p:sp>
      <p:sp>
        <p:nvSpPr>
          <p:cNvPr id="7171" name="Содержимое 2"/>
          <p:cNvSpPr>
            <a:spLocks noGrp="1"/>
          </p:cNvSpPr>
          <p:nvPr>
            <p:ph idx="1"/>
          </p:nvPr>
        </p:nvSpPr>
        <p:spPr>
          <a:xfrm>
            <a:off x="0" y="1341438"/>
            <a:ext cx="6621463" cy="5516562"/>
          </a:xfrm>
        </p:spPr>
        <p:txBody>
          <a:bodyPr/>
          <a:lstStyle/>
          <a:p>
            <a:pPr eaLnBrk="1" hangingPunct="1"/>
            <a:r>
              <a:rPr lang="ru-RU" sz="2800" smtClean="0"/>
              <a:t>Лъэпъ щ1эныгъэм абы щимыгъэунэхуауэ зы 1энат1и щы1эжкъым: адыгэбзэк1э иригъэджащ, школ директору, районом нэхъыщхьэу. Газетхэм щитхырт адыгэбзэм теухуауэ статья куэд.  Йолэжь адыгэ 1уэрыуатэр зэхуэхьэсыным. Щоджэнц1ык1умрэ К1ыщокъуэмрэ тхылъ щхьэхуэу япэ дыдэ къыдагъэк1 адыгэ нарт эпосыр, езым щхьэхуэу трырегъадзэ «Адыгэ уэрдхэр».</a:t>
            </a:r>
          </a:p>
        </p:txBody>
      </p:sp>
      <p:pic>
        <p:nvPicPr>
          <p:cNvPr id="8196" name="Picture 7" descr="763193_PDVD_041"/>
          <p:cNvPicPr>
            <a:picLocks noChangeAspect="1" noChangeArrowheads="1"/>
          </p:cNvPicPr>
          <p:nvPr/>
        </p:nvPicPr>
        <p:blipFill>
          <a:blip r:embed="rId2" cstate="print"/>
          <a:srcRect l="38081" t="3394" r="23866" b="27266"/>
          <a:stretch>
            <a:fillRect/>
          </a:stretch>
        </p:blipFill>
        <p:spPr bwMode="auto">
          <a:xfrm>
            <a:off x="6218033" y="3864864"/>
            <a:ext cx="2574177" cy="2993136"/>
          </a:xfrm>
          <a:prstGeom prst="ellipse">
            <a:avLst/>
          </a:prstGeom>
          <a:ln>
            <a:noFill/>
          </a:ln>
          <a:effectLst>
            <a:softEdge rad="112500"/>
          </a:effectLst>
        </p:spPr>
      </p:pic>
      <p:pic>
        <p:nvPicPr>
          <p:cNvPr id="5" name="Picture 2" descr="C:\Users\Дом\Downloads\1796525_446858352119460_562961343590592968_n.jpg"/>
          <p:cNvPicPr>
            <a:picLocks noChangeAspect="1" noChangeArrowheads="1"/>
          </p:cNvPicPr>
          <p:nvPr/>
        </p:nvPicPr>
        <p:blipFill>
          <a:blip r:embed="rId3" cstate="print">
            <a:extLst>
              <a:ext uri="{BEBA8EAE-BF5A-486C-A8C5-ECC9F3942E4B}"/>
              <a:ext uri="{28A0092B-C50C-407E-A947-70E740481C1C}"/>
            </a:extLst>
          </a:blip>
          <a:srcRect/>
          <a:stretch>
            <a:fillRect/>
          </a:stretch>
        </p:blipFill>
        <p:spPr bwMode="auto">
          <a:xfrm>
            <a:off x="6132576" y="754104"/>
            <a:ext cx="2535936" cy="3220488"/>
          </a:xfrm>
          <a:prstGeom prst="ellipse">
            <a:avLst/>
          </a:prstGeom>
          <a:ln>
            <a:noFill/>
          </a:ln>
          <a:effectLst>
            <a:softEdge rad="112500"/>
          </a:effectLst>
          <a:extLst>
            <a:ext uri="{909E8E84-426E-40DD-AFC4-6F175D3DCCD1}"/>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6"/>
                                        </p:tgtEl>
                                        <p:attrNameLst>
                                          <p:attrName>style.visibility</p:attrName>
                                        </p:attrNameLst>
                                      </p:cBhvr>
                                      <p:to>
                                        <p:strVal val="visible"/>
                                      </p:to>
                                    </p:set>
                                    <p:anim calcmode="lin" valueType="num">
                                      <p:cBhvr additive="base">
                                        <p:cTn id="13" dur="500" fill="hold"/>
                                        <p:tgtEl>
                                          <p:spTgt spid="8196"/>
                                        </p:tgtEl>
                                        <p:attrNameLst>
                                          <p:attrName>ppt_x</p:attrName>
                                        </p:attrNameLst>
                                      </p:cBhvr>
                                      <p:tavLst>
                                        <p:tav tm="0">
                                          <p:val>
                                            <p:strVal val="#ppt_x"/>
                                          </p:val>
                                        </p:tav>
                                        <p:tav tm="100000">
                                          <p:val>
                                            <p:strVal val="#ppt_x"/>
                                          </p:val>
                                        </p:tav>
                                      </p:tavLst>
                                    </p:anim>
                                    <p:anim calcmode="lin" valueType="num">
                                      <p:cBhvr additive="base">
                                        <p:cTn id="14"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3638" y="317500"/>
            <a:ext cx="8229600" cy="725488"/>
          </a:xfrm>
        </p:spPr>
        <p:txBody>
          <a:bodyPr>
            <a:normAutofit fontScale="90000"/>
          </a:bodyPr>
          <a:lstStyle/>
          <a:p>
            <a:pPr eaLnBrk="1" fontAlgn="auto" hangingPunct="1">
              <a:spcAft>
                <a:spcPts val="0"/>
              </a:spcAft>
              <a:defRPr/>
            </a:pPr>
            <a:r>
              <a:rPr lang="ru-RU" dirty="0" err="1" smtClean="0"/>
              <a:t>Лъэпкъ</a:t>
            </a:r>
            <a:r>
              <a:rPr lang="ru-RU" dirty="0" smtClean="0"/>
              <a:t> </a:t>
            </a:r>
            <a:r>
              <a:rPr lang="ru-RU" dirty="0" err="1" smtClean="0"/>
              <a:t>усыгъэм</a:t>
            </a:r>
            <a:r>
              <a:rPr lang="ru-RU" dirty="0" smtClean="0"/>
              <a:t> и </a:t>
            </a:r>
            <a:r>
              <a:rPr lang="ru-RU" dirty="0" err="1" smtClean="0"/>
              <a:t>налкъут</a:t>
            </a:r>
            <a:endParaRPr lang="ru-RU" dirty="0"/>
          </a:p>
        </p:txBody>
      </p:sp>
      <p:sp>
        <p:nvSpPr>
          <p:cNvPr id="3" name="Содержимое 2"/>
          <p:cNvSpPr>
            <a:spLocks noGrp="1"/>
          </p:cNvSpPr>
          <p:nvPr>
            <p:ph idx="1"/>
          </p:nvPr>
        </p:nvSpPr>
        <p:spPr>
          <a:xfrm>
            <a:off x="3540125" y="1282700"/>
            <a:ext cx="5426075" cy="55753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ru-RU" sz="2400" dirty="0" smtClean="0"/>
              <a:t>  Щоджэнц1ык1у </a:t>
            </a:r>
            <a:r>
              <a:rPr lang="ru-RU" sz="2400" dirty="0" err="1" smtClean="0"/>
              <a:t>Алий</a:t>
            </a:r>
            <a:r>
              <a:rPr lang="ru-RU" sz="2400" dirty="0" smtClean="0"/>
              <a:t> </a:t>
            </a:r>
            <a:r>
              <a:rPr lang="ru-RU" sz="2400" dirty="0" err="1" smtClean="0"/>
              <a:t>етх</a:t>
            </a:r>
            <a:r>
              <a:rPr lang="ru-RU" sz="2400" dirty="0" smtClean="0"/>
              <a:t> </a:t>
            </a:r>
            <a:r>
              <a:rPr lang="ru-RU" sz="2400" dirty="0" err="1" smtClean="0"/>
              <a:t>лъэпкъым</a:t>
            </a:r>
            <a:r>
              <a:rPr lang="ru-RU" sz="2400" dirty="0" smtClean="0"/>
              <a:t> </a:t>
            </a:r>
            <a:r>
              <a:rPr lang="ru-RU" sz="2400" dirty="0" err="1" smtClean="0"/>
              <a:t>гунэс</a:t>
            </a:r>
            <a:r>
              <a:rPr lang="ru-RU" sz="2400" dirty="0" smtClean="0"/>
              <a:t> </a:t>
            </a:r>
            <a:r>
              <a:rPr lang="ru-RU" sz="2400" dirty="0" err="1" smtClean="0"/>
              <a:t>ящыхъуа</a:t>
            </a:r>
            <a:r>
              <a:rPr lang="ru-RU" sz="2400" dirty="0" smtClean="0"/>
              <a:t> </a:t>
            </a:r>
            <a:r>
              <a:rPr lang="ru-RU" sz="2400" dirty="0" err="1" smtClean="0"/>
              <a:t>усэхэр</a:t>
            </a:r>
            <a:r>
              <a:rPr lang="ru-RU" sz="2400" dirty="0" smtClean="0"/>
              <a:t> </a:t>
            </a:r>
            <a:r>
              <a:rPr lang="ru-RU" sz="2400" dirty="0" err="1" smtClean="0"/>
              <a:t>поэмэхэр</a:t>
            </a:r>
            <a:r>
              <a:rPr lang="ru-RU" sz="2400" dirty="0" smtClean="0"/>
              <a:t>  «</a:t>
            </a:r>
            <a:r>
              <a:rPr lang="ru-RU" sz="2400" dirty="0" err="1" smtClean="0"/>
              <a:t>Тембот</a:t>
            </a:r>
            <a:r>
              <a:rPr lang="ru-RU" sz="2400" dirty="0" smtClean="0"/>
              <a:t> и </a:t>
            </a:r>
            <a:r>
              <a:rPr lang="ru-RU" sz="2400" dirty="0" err="1" smtClean="0"/>
              <a:t>дыгъуасэхэр</a:t>
            </a:r>
            <a:r>
              <a:rPr lang="ru-RU" sz="2400" dirty="0" smtClean="0"/>
              <a:t>»(1933), « Партизан  </a:t>
            </a:r>
            <a:r>
              <a:rPr lang="ru-RU" sz="2400" dirty="0" err="1" smtClean="0"/>
              <a:t>Жамбот</a:t>
            </a:r>
            <a:r>
              <a:rPr lang="ru-RU" sz="2400" dirty="0" smtClean="0"/>
              <a:t>»(1934), «</a:t>
            </a:r>
            <a:r>
              <a:rPr lang="ru-RU" sz="2400" dirty="0" err="1" smtClean="0"/>
              <a:t>Дыщэ</a:t>
            </a:r>
            <a:r>
              <a:rPr lang="ru-RU" sz="2400" dirty="0" smtClean="0"/>
              <a:t> </a:t>
            </a:r>
            <a:r>
              <a:rPr lang="ru-RU" sz="2400" dirty="0" err="1" smtClean="0"/>
              <a:t>нэпсейхэр</a:t>
            </a:r>
            <a:r>
              <a:rPr lang="ru-RU" sz="2400" dirty="0" smtClean="0"/>
              <a:t>»(1937), «</a:t>
            </a:r>
            <a:r>
              <a:rPr lang="ru-RU" sz="2400" dirty="0" err="1" smtClean="0"/>
              <a:t>Мадинэ</a:t>
            </a:r>
            <a:r>
              <a:rPr lang="ru-RU" sz="2400" dirty="0" smtClean="0"/>
              <a:t>»(1928), </a:t>
            </a:r>
            <a:r>
              <a:rPr lang="ru-RU" sz="2400" dirty="0" err="1" smtClean="0"/>
              <a:t>лъэпкъ</a:t>
            </a:r>
            <a:r>
              <a:rPr lang="ru-RU" sz="2400" dirty="0" smtClean="0"/>
              <a:t> </a:t>
            </a:r>
            <a:r>
              <a:rPr lang="ru-RU" sz="2400" dirty="0" err="1" smtClean="0"/>
              <a:t>усыгъэм</a:t>
            </a:r>
            <a:r>
              <a:rPr lang="ru-RU" sz="2400" dirty="0" smtClean="0"/>
              <a:t> и </a:t>
            </a:r>
            <a:r>
              <a:rPr lang="ru-RU" sz="2400" dirty="0" err="1" smtClean="0"/>
              <a:t>налкъут,адыгэ</a:t>
            </a:r>
            <a:r>
              <a:rPr lang="ru-RU" sz="2400" dirty="0" smtClean="0"/>
              <a:t>  1уэры1уатэрм и </a:t>
            </a:r>
            <a:r>
              <a:rPr lang="ru-RU" sz="2400" dirty="0" err="1" smtClean="0"/>
              <a:t>хъыбарыжьхэр</a:t>
            </a:r>
            <a:r>
              <a:rPr lang="ru-RU" sz="2400" dirty="0" smtClean="0"/>
              <a:t>  </a:t>
            </a:r>
            <a:r>
              <a:rPr lang="ru-RU" sz="2400" dirty="0" err="1" smtClean="0"/>
              <a:t>лъабжьэ</a:t>
            </a:r>
            <a:r>
              <a:rPr lang="ru-RU" sz="2400" dirty="0" smtClean="0"/>
              <a:t> </a:t>
            </a:r>
            <a:r>
              <a:rPr lang="ru-RU" sz="2400" dirty="0" err="1" smtClean="0"/>
              <a:t>зыхуэхъуа</a:t>
            </a:r>
            <a:r>
              <a:rPr lang="ru-RU" sz="2400" dirty="0" smtClean="0"/>
              <a:t>	 «</a:t>
            </a:r>
            <a:r>
              <a:rPr lang="ru-RU" sz="2400" dirty="0" err="1" smtClean="0"/>
              <a:t>Къэмботрэ</a:t>
            </a:r>
            <a:r>
              <a:rPr lang="ru-RU" sz="2400" dirty="0" smtClean="0"/>
              <a:t> </a:t>
            </a:r>
            <a:r>
              <a:rPr lang="ru-RU" sz="2400" dirty="0" err="1" smtClean="0"/>
              <a:t>Лацэрэ</a:t>
            </a:r>
            <a:r>
              <a:rPr lang="ru-RU" sz="2400" dirty="0" smtClean="0"/>
              <a:t>»</a:t>
            </a:r>
            <a:r>
              <a:rPr lang="ru-RU" sz="2400" dirty="0" err="1" smtClean="0"/>
              <a:t>романыр</a:t>
            </a:r>
            <a:r>
              <a:rPr lang="ru-RU" sz="2400" dirty="0" smtClean="0"/>
              <a:t>. «</a:t>
            </a:r>
            <a:r>
              <a:rPr lang="ru-RU" sz="2400" dirty="0" err="1" smtClean="0"/>
              <a:t>Къызбрун</a:t>
            </a:r>
            <a:r>
              <a:rPr lang="ru-RU" sz="2400" dirty="0" smtClean="0"/>
              <a:t>» </a:t>
            </a:r>
            <a:r>
              <a:rPr lang="ru-RU" sz="2400" dirty="0" err="1" smtClean="0"/>
              <a:t>оперэм</a:t>
            </a:r>
            <a:r>
              <a:rPr lang="ru-RU" sz="2400" dirty="0" smtClean="0"/>
              <a:t> </a:t>
            </a:r>
            <a:r>
              <a:rPr lang="ru-RU" sz="2400" dirty="0" err="1" smtClean="0"/>
              <a:t>либреттэр</a:t>
            </a:r>
            <a:r>
              <a:rPr lang="ru-RU" sz="2400" dirty="0" smtClean="0"/>
              <a:t> </a:t>
            </a:r>
            <a:r>
              <a:rPr lang="ru-RU" sz="2400" dirty="0" err="1" smtClean="0"/>
              <a:t>егъэхьэзыр</a:t>
            </a:r>
            <a:r>
              <a:rPr lang="ru-RU" sz="2400" dirty="0" smtClean="0"/>
              <a:t>.</a:t>
            </a:r>
          </a:p>
          <a:p>
            <a:pPr marL="274320" indent="-274320" eaLnBrk="1" fontAlgn="auto" hangingPunct="1">
              <a:spcAft>
                <a:spcPts val="0"/>
              </a:spcAft>
              <a:buClr>
                <a:schemeClr val="accent3"/>
              </a:buClr>
              <a:buFont typeface="Wingdings 2"/>
              <a:buChar char=""/>
              <a:defRPr/>
            </a:pPr>
            <a:r>
              <a:rPr lang="ru-RU" sz="2400" dirty="0" smtClean="0"/>
              <a:t>   </a:t>
            </a:r>
            <a:r>
              <a:rPr lang="ru-RU" sz="2400" dirty="0" err="1" smtClean="0"/>
              <a:t>Лэжьыгъэ</a:t>
            </a:r>
            <a:r>
              <a:rPr lang="ru-RU" sz="2400" dirty="0" smtClean="0"/>
              <a:t> </a:t>
            </a:r>
            <a:r>
              <a:rPr lang="ru-RU" sz="2400" dirty="0" err="1" smtClean="0"/>
              <a:t>хьэлэмэтхэм</a:t>
            </a:r>
            <a:r>
              <a:rPr lang="ru-RU" sz="2400" dirty="0" smtClean="0"/>
              <a:t> папщ1э</a:t>
            </a:r>
          </a:p>
          <a:p>
            <a:pPr marL="274320" indent="-274320" eaLnBrk="1" fontAlgn="auto" hangingPunct="1">
              <a:spcAft>
                <a:spcPts val="0"/>
              </a:spcAft>
              <a:buClr>
                <a:schemeClr val="accent3"/>
              </a:buClr>
              <a:buFont typeface="Wingdings" pitchFamily="2" charset="2"/>
              <a:buNone/>
              <a:defRPr/>
            </a:pPr>
            <a:r>
              <a:rPr lang="ru-RU" sz="2400" dirty="0" smtClean="0"/>
              <a:t>   1939 </a:t>
            </a:r>
            <a:r>
              <a:rPr lang="ru-RU" sz="2400" dirty="0" err="1" smtClean="0"/>
              <a:t>гъэм</a:t>
            </a:r>
            <a:r>
              <a:rPr lang="ru-RU" sz="2400" dirty="0" smtClean="0"/>
              <a:t> </a:t>
            </a:r>
            <a:r>
              <a:rPr lang="ru-RU" sz="2400" dirty="0" err="1" smtClean="0"/>
              <a:t>искусствэм</a:t>
            </a:r>
            <a:r>
              <a:rPr lang="ru-RU" sz="2400" dirty="0" smtClean="0"/>
              <a:t> и лэжьак1уэ </a:t>
            </a:r>
            <a:r>
              <a:rPr lang="ru-RU" sz="2400" dirty="0" err="1" smtClean="0"/>
              <a:t>пэрытым</a:t>
            </a:r>
            <a:r>
              <a:rPr lang="ru-RU" sz="2400" dirty="0" smtClean="0"/>
              <a:t> и ц1эр </a:t>
            </a:r>
            <a:r>
              <a:rPr lang="ru-RU" sz="2400" dirty="0" err="1" smtClean="0"/>
              <a:t>къыхуагъэфащэр,депутату</a:t>
            </a:r>
            <a:r>
              <a:rPr lang="ru-RU" sz="2400" dirty="0" smtClean="0"/>
              <a:t> </a:t>
            </a:r>
            <a:r>
              <a:rPr lang="ru-RU" sz="2400" dirty="0" err="1" smtClean="0"/>
              <a:t>хах</a:t>
            </a:r>
            <a:r>
              <a:rPr lang="ru-RU" sz="2400" dirty="0" smtClean="0"/>
              <a:t>.	</a:t>
            </a:r>
            <a:endParaRPr lang="ru-RU" sz="2400" dirty="0"/>
          </a:p>
        </p:txBody>
      </p:sp>
      <p:pic>
        <p:nvPicPr>
          <p:cNvPr id="9220" name="Picture 2" descr="C:\Users\comp3\Downloads\shogen2_files\sh14.jpg"/>
          <p:cNvPicPr>
            <a:picLocks noChangeAspect="1" noChangeArrowheads="1"/>
          </p:cNvPicPr>
          <p:nvPr/>
        </p:nvPicPr>
        <p:blipFill>
          <a:blip r:embed="rId2" cstate="print"/>
          <a:srcRect/>
          <a:stretch>
            <a:fillRect/>
          </a:stretch>
        </p:blipFill>
        <p:spPr bwMode="auto">
          <a:xfrm>
            <a:off x="1889760" y="2828543"/>
            <a:ext cx="1982216" cy="31089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1" name="Picture 5" descr="C:\Users\comp3\Downloads\shogen2_files\sh15.jpg"/>
          <p:cNvPicPr>
            <a:picLocks noChangeAspect="1" noChangeArrowheads="1"/>
          </p:cNvPicPr>
          <p:nvPr/>
        </p:nvPicPr>
        <p:blipFill>
          <a:blip r:embed="rId3" cstate="print"/>
          <a:srcRect/>
          <a:stretch>
            <a:fillRect/>
          </a:stretch>
        </p:blipFill>
        <p:spPr bwMode="auto">
          <a:xfrm rot="20760744">
            <a:off x="265359" y="1085068"/>
            <a:ext cx="2152650" cy="2459735"/>
          </a:xfrm>
          <a:prstGeom prst="rect">
            <a:avLst/>
          </a:prstGeom>
          <a:ln>
            <a:noFill/>
          </a:ln>
          <a:effectLst>
            <a:softEdge rad="112500"/>
          </a:effectLst>
        </p:spPr>
      </p:pic>
      <p:pic>
        <p:nvPicPr>
          <p:cNvPr id="9222" name="Picture 6" descr="C:\Users\comp3\Downloads\shogen2_files\sh16 - копия.jpg"/>
          <p:cNvPicPr>
            <a:picLocks noChangeAspect="1" noChangeArrowheads="1"/>
          </p:cNvPicPr>
          <p:nvPr/>
        </p:nvPicPr>
        <p:blipFill>
          <a:blip r:embed="rId4" cstate="print"/>
          <a:srcRect/>
          <a:stretch>
            <a:fillRect/>
          </a:stretch>
        </p:blipFill>
        <p:spPr bwMode="auto">
          <a:xfrm rot="20997274">
            <a:off x="56867" y="4061711"/>
            <a:ext cx="2145793" cy="28289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500" fill="hold"/>
                                        <p:tgtEl>
                                          <p:spTgt spid="9221"/>
                                        </p:tgtEl>
                                        <p:attrNameLst>
                                          <p:attrName>ppt_x</p:attrName>
                                        </p:attrNameLst>
                                      </p:cBhvr>
                                      <p:tavLst>
                                        <p:tav tm="0">
                                          <p:val>
                                            <p:strVal val="#ppt_x"/>
                                          </p:val>
                                        </p:tav>
                                        <p:tav tm="100000">
                                          <p:val>
                                            <p:strVal val="#ppt_x"/>
                                          </p:val>
                                        </p:tav>
                                      </p:tavLst>
                                    </p:anim>
                                    <p:anim calcmode="lin" valueType="num">
                                      <p:cBhvr additive="base">
                                        <p:cTn id="8"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additive="base">
                                        <p:cTn id="13" dur="500" fill="hold"/>
                                        <p:tgtEl>
                                          <p:spTgt spid="9220"/>
                                        </p:tgtEl>
                                        <p:attrNameLst>
                                          <p:attrName>ppt_x</p:attrName>
                                        </p:attrNameLst>
                                      </p:cBhvr>
                                      <p:tavLst>
                                        <p:tav tm="0">
                                          <p:val>
                                            <p:strVal val="#ppt_x"/>
                                          </p:val>
                                        </p:tav>
                                        <p:tav tm="100000">
                                          <p:val>
                                            <p:strVal val="#ppt_x"/>
                                          </p:val>
                                        </p:tav>
                                      </p:tavLst>
                                    </p:anim>
                                    <p:anim calcmode="lin" valueType="num">
                                      <p:cBhvr additive="base">
                                        <p:cTn id="14"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22"/>
                                        </p:tgtEl>
                                        <p:attrNameLst>
                                          <p:attrName>style.visibility</p:attrName>
                                        </p:attrNameLst>
                                      </p:cBhvr>
                                      <p:to>
                                        <p:strVal val="visible"/>
                                      </p:to>
                                    </p:set>
                                    <p:anim calcmode="lin" valueType="num">
                                      <p:cBhvr additive="base">
                                        <p:cTn id="19" dur="500" fill="hold"/>
                                        <p:tgtEl>
                                          <p:spTgt spid="9222"/>
                                        </p:tgtEl>
                                        <p:attrNameLst>
                                          <p:attrName>ppt_x</p:attrName>
                                        </p:attrNameLst>
                                      </p:cBhvr>
                                      <p:tavLst>
                                        <p:tav tm="0">
                                          <p:val>
                                            <p:strVal val="#ppt_x"/>
                                          </p:val>
                                        </p:tav>
                                        <p:tav tm="100000">
                                          <p:val>
                                            <p:strVal val="#ppt_x"/>
                                          </p:val>
                                        </p:tav>
                                      </p:tavLst>
                                    </p:anim>
                                    <p:anim calcmode="lin" valueType="num">
                                      <p:cBhvr additive="base">
                                        <p:cTn id="20" dur="500" fill="hold"/>
                                        <p:tgtEl>
                                          <p:spTgt spid="92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0" y="1204913"/>
            <a:ext cx="5638800" cy="5653087"/>
          </a:xfrm>
        </p:spPr>
        <p:txBody>
          <a:bodyPr/>
          <a:lstStyle/>
          <a:p>
            <a:pPr eaLnBrk="1" hangingPunct="1">
              <a:buFont typeface="Wingdings" pitchFamily="2" charset="2"/>
              <a:buNone/>
            </a:pPr>
            <a:r>
              <a:rPr lang="ru-RU" sz="2800" smtClean="0"/>
              <a:t>        Къыдолъытэ дэ, нобэрей щ1эблэми, дэ къытк1элъык1уэнухэми, мы дунейр щытыху,зы адыгэ дунейм тетыху, тщымыгъупщэу тщ1эн хуейуэ адыгэ усак1уэшхуэ Щоджэнц1ык1у Алий Хэку зауэшхуэ лъэхъэнэм и къек1уэк1ык1ар. </a:t>
            </a:r>
          </a:p>
        </p:txBody>
      </p:sp>
      <p:pic>
        <p:nvPicPr>
          <p:cNvPr id="10243" name="Picture 4" descr="object_96_1223288572_34025"/>
          <p:cNvPicPr>
            <a:picLocks noChangeAspect="1" noChangeArrowheads="1"/>
          </p:cNvPicPr>
          <p:nvPr/>
        </p:nvPicPr>
        <p:blipFill>
          <a:blip r:embed="rId2" cstate="print"/>
          <a:srcRect/>
          <a:stretch>
            <a:fillRect/>
          </a:stretch>
        </p:blipFill>
        <p:spPr bwMode="auto">
          <a:xfrm>
            <a:off x="5723143" y="643910"/>
            <a:ext cx="2919412" cy="3733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4" name="Picture 8" descr="zvz20070224-1645"/>
          <p:cNvPicPr>
            <a:picLocks noChangeAspect="1" noChangeArrowheads="1"/>
          </p:cNvPicPr>
          <p:nvPr/>
        </p:nvPicPr>
        <p:blipFill>
          <a:blip r:embed="rId3" cstate="print"/>
          <a:srcRect l="3926" b="5104"/>
          <a:stretch>
            <a:fillRect/>
          </a:stretch>
        </p:blipFill>
        <p:spPr bwMode="auto">
          <a:xfrm>
            <a:off x="5766619" y="3579812"/>
            <a:ext cx="3126658" cy="301271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ppt_x"/>
                                          </p:val>
                                        </p:tav>
                                        <p:tav tm="100000">
                                          <p:val>
                                            <p:strVal val="#ppt_x"/>
                                          </p:val>
                                        </p:tav>
                                      </p:tavLst>
                                    </p:anim>
                                    <p:anim calcmode="lin" valueType="num">
                                      <p:cBhvr additive="base">
                                        <p:cTn id="8"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0" y="1784350"/>
            <a:ext cx="5899150" cy="4498975"/>
          </a:xfrm>
        </p:spPr>
        <p:txBody>
          <a:bodyPr/>
          <a:lstStyle/>
          <a:p>
            <a:pPr eaLnBrk="1" hangingPunct="1">
              <a:buFont typeface="Wingdings" pitchFamily="2" charset="2"/>
              <a:buNone/>
            </a:pPr>
            <a:r>
              <a:rPr lang="ru-RU" sz="2800" smtClean="0"/>
              <a:t>       Хэку зауэшхуэм и маф1э лыгъейр къыдэзыдза нэмыцэ зэрапхъуэк1уэхэм зыл1 и быну пэщ1эуващ ди ц1ыхухэр. Абыхэм  япэ сэтырхэм итт адыгэ лъэпкъым и набдзэ,тхак1уэшхуэ Щоджэнц1ык1у Алий 1эсхьэд и къуэр. </a:t>
            </a:r>
          </a:p>
        </p:txBody>
      </p:sp>
      <p:sp>
        <p:nvSpPr>
          <p:cNvPr id="10243" name="Text Box 4"/>
          <p:cNvSpPr txBox="1">
            <a:spLocks noChangeArrowheads="1"/>
          </p:cNvSpPr>
          <p:nvPr/>
        </p:nvSpPr>
        <p:spPr bwMode="auto">
          <a:xfrm>
            <a:off x="457200" y="457200"/>
            <a:ext cx="7804150" cy="954088"/>
          </a:xfrm>
          <a:prstGeom prst="rect">
            <a:avLst/>
          </a:prstGeom>
          <a:noFill/>
          <a:ln w="9525">
            <a:noFill/>
            <a:miter lim="800000"/>
            <a:headEnd/>
            <a:tailEnd/>
          </a:ln>
        </p:spPr>
        <p:txBody>
          <a:bodyPr>
            <a:spAutoFit/>
          </a:bodyPr>
          <a:lstStyle/>
          <a:p>
            <a:r>
              <a:rPr lang="ru-RU" sz="2800" b="1" i="1">
                <a:solidFill>
                  <a:srgbClr val="FFC000"/>
                </a:solidFill>
                <a:latin typeface="Arial" charset="0"/>
              </a:rPr>
              <a:t>                                    </a:t>
            </a:r>
            <a:r>
              <a:rPr lang="ru-RU" sz="2800" b="1" i="1">
                <a:solidFill>
                  <a:schemeClr val="tx2"/>
                </a:solidFill>
                <a:latin typeface="Arial" charset="0"/>
              </a:rPr>
              <a:t>Зауэ…</a:t>
            </a:r>
          </a:p>
          <a:p>
            <a:r>
              <a:rPr lang="ru-RU" sz="2800" b="1" i="1">
                <a:solidFill>
                  <a:schemeClr val="tx2"/>
                </a:solidFill>
                <a:latin typeface="Arial" charset="0"/>
              </a:rPr>
              <a:t>           Псалъэ к1эщ1щ ар, зэзуи дыджщ…</a:t>
            </a:r>
          </a:p>
        </p:txBody>
      </p:sp>
      <p:pic>
        <p:nvPicPr>
          <p:cNvPr id="11268" name="Picture 4" descr="C:\Users\comp3\Downloads\shogen2_files\sh19.jpg"/>
          <p:cNvPicPr>
            <a:picLocks noChangeAspect="1" noChangeArrowheads="1"/>
          </p:cNvPicPr>
          <p:nvPr/>
        </p:nvPicPr>
        <p:blipFill>
          <a:blip r:embed="rId2" cstate="print"/>
          <a:srcRect/>
          <a:stretch>
            <a:fillRect/>
          </a:stretch>
        </p:blipFill>
        <p:spPr bwMode="auto">
          <a:xfrm>
            <a:off x="5781675" y="1739900"/>
            <a:ext cx="2611438" cy="4630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1150938"/>
            <a:ext cx="5653088" cy="5338762"/>
          </a:xfrm>
        </p:spPr>
        <p:txBody>
          <a:bodyPr>
            <a:normAutofit/>
          </a:bodyPr>
          <a:lstStyle/>
          <a:p>
            <a:pPr marL="274320" indent="-274320" eaLnBrk="1" fontAlgn="auto" hangingPunct="1">
              <a:lnSpc>
                <a:spcPct val="90000"/>
              </a:lnSpc>
              <a:spcAft>
                <a:spcPts val="0"/>
              </a:spcAft>
              <a:buClr>
                <a:schemeClr val="accent3"/>
              </a:buClr>
              <a:buFont typeface="Wingdings" pitchFamily="2" charset="2"/>
              <a:buNone/>
              <a:defRPr/>
            </a:pPr>
            <a:r>
              <a:rPr lang="ru-RU" sz="2800" dirty="0" smtClean="0"/>
              <a:t>        </a:t>
            </a:r>
            <a:r>
              <a:rPr lang="ru-RU" sz="2400" dirty="0" err="1" smtClean="0"/>
              <a:t>Мазэ</a:t>
            </a:r>
            <a:r>
              <a:rPr lang="ru-RU" sz="2400" dirty="0" smtClean="0"/>
              <a:t> </a:t>
            </a:r>
            <a:r>
              <a:rPr lang="ru-RU" sz="2400" dirty="0" err="1" smtClean="0"/>
              <a:t>бжыгъэщ</a:t>
            </a:r>
            <a:r>
              <a:rPr lang="ru-RU" sz="2400" dirty="0" smtClean="0"/>
              <a:t> </a:t>
            </a:r>
            <a:r>
              <a:rPr lang="ru-RU" sz="2400" dirty="0" err="1" smtClean="0"/>
              <a:t>Алий</a:t>
            </a:r>
            <a:r>
              <a:rPr lang="ru-RU" sz="2400" dirty="0" smtClean="0"/>
              <a:t> и гъащ1эм </a:t>
            </a:r>
            <a:r>
              <a:rPr lang="ru-RU" sz="2400" dirty="0" err="1" smtClean="0"/>
              <a:t>зауэм</a:t>
            </a:r>
            <a:r>
              <a:rPr lang="ru-RU" sz="2400" dirty="0" smtClean="0"/>
              <a:t> </a:t>
            </a:r>
            <a:r>
              <a:rPr lang="ru-RU" sz="2400" dirty="0" err="1" smtClean="0"/>
              <a:t>щиубыдар</a:t>
            </a:r>
            <a:r>
              <a:rPr lang="ru-RU" sz="2400" dirty="0" smtClean="0"/>
              <a:t>. А </a:t>
            </a:r>
            <a:r>
              <a:rPr lang="ru-RU" sz="2400" dirty="0" err="1" smtClean="0"/>
              <a:t>зэман</a:t>
            </a:r>
            <a:r>
              <a:rPr lang="ru-RU" sz="2400" dirty="0" smtClean="0"/>
              <a:t> к1эщ1ым </a:t>
            </a:r>
            <a:r>
              <a:rPr lang="ru-RU" sz="2400" dirty="0" err="1" smtClean="0"/>
              <a:t>усэ</a:t>
            </a:r>
            <a:r>
              <a:rPr lang="ru-RU" sz="2400" dirty="0" smtClean="0"/>
              <a:t> купщ1аф1эхэр и </a:t>
            </a:r>
            <a:r>
              <a:rPr lang="ru-RU" sz="2400" dirty="0" err="1" smtClean="0"/>
              <a:t>къалэмыпэм</a:t>
            </a:r>
            <a:r>
              <a:rPr lang="ru-RU" sz="2400" dirty="0" smtClean="0"/>
              <a:t> къыщ1эк1ащ.</a:t>
            </a:r>
            <a:r>
              <a:rPr lang="ru-RU" sz="2400" dirty="0" smtClean="0">
                <a:solidFill>
                  <a:schemeClr val="accent4">
                    <a:lumMod val="20000"/>
                    <a:lumOff val="80000"/>
                  </a:schemeClr>
                </a:solidFill>
              </a:rPr>
              <a:t> </a:t>
            </a:r>
            <a:r>
              <a:rPr lang="ru-RU" sz="2400" dirty="0" smtClean="0"/>
              <a:t>«1эщэр </a:t>
            </a:r>
            <a:r>
              <a:rPr lang="ru-RU" sz="2400" dirty="0" err="1" smtClean="0"/>
              <a:t>къафщтэ</a:t>
            </a:r>
            <a:r>
              <a:rPr lang="ru-RU" sz="2400" dirty="0" smtClean="0"/>
              <a:t>!»(1941) и </a:t>
            </a:r>
            <a:r>
              <a:rPr lang="ru-RU" sz="2400" dirty="0" err="1" smtClean="0"/>
              <a:t>усэм</a:t>
            </a:r>
            <a:r>
              <a:rPr lang="ru-RU" sz="2400" dirty="0" smtClean="0"/>
              <a:t> </a:t>
            </a:r>
            <a:r>
              <a:rPr lang="ru-RU" sz="2400" dirty="0" err="1" smtClean="0"/>
              <a:t>щетх</a:t>
            </a:r>
            <a:r>
              <a:rPr lang="ru-RU" sz="2400" dirty="0" smtClean="0"/>
              <a:t>:</a:t>
            </a:r>
          </a:p>
          <a:p>
            <a:pPr marL="274320" indent="-274320" eaLnBrk="1" fontAlgn="auto" hangingPunct="1">
              <a:lnSpc>
                <a:spcPct val="90000"/>
              </a:lnSpc>
              <a:spcAft>
                <a:spcPts val="0"/>
              </a:spcAft>
              <a:buClr>
                <a:schemeClr val="accent3"/>
              </a:buClr>
              <a:buFont typeface="Wingdings" pitchFamily="2" charset="2"/>
              <a:buNone/>
              <a:defRPr/>
            </a:pPr>
            <a:r>
              <a:rPr lang="ru-RU" sz="2400" i="1" dirty="0" smtClean="0"/>
              <a:t>Ук1к1э щык1ахэу </a:t>
            </a:r>
            <a:r>
              <a:rPr lang="ru-RU" sz="2400" i="1" dirty="0" err="1" smtClean="0"/>
              <a:t>фашистхэм</a:t>
            </a:r>
            <a:endParaRPr lang="ru-RU" sz="2400" i="1" dirty="0" smtClean="0"/>
          </a:p>
          <a:p>
            <a:pPr marL="274320" indent="-274320" eaLnBrk="1" fontAlgn="auto" hangingPunct="1">
              <a:spcAft>
                <a:spcPts val="0"/>
              </a:spcAft>
              <a:buClr>
                <a:schemeClr val="accent3"/>
              </a:buClr>
              <a:buFont typeface="Wingdings" pitchFamily="2" charset="2"/>
              <a:buNone/>
              <a:defRPr/>
            </a:pPr>
            <a:r>
              <a:rPr lang="ru-RU" sz="2400" i="1" dirty="0" err="1" smtClean="0"/>
              <a:t>Уэрщ</a:t>
            </a:r>
            <a:r>
              <a:rPr lang="ru-RU" sz="2400" i="1" dirty="0" smtClean="0"/>
              <a:t> я к1уэдып1эр, я </a:t>
            </a:r>
            <a:r>
              <a:rPr lang="ru-RU" sz="2400" i="1" dirty="0" err="1" smtClean="0"/>
              <a:t>лъапсэр</a:t>
            </a:r>
            <a:r>
              <a:rPr lang="ru-RU" sz="2400" i="1" dirty="0" smtClean="0"/>
              <a:t>.</a:t>
            </a:r>
            <a:endParaRPr lang="ru-RU" sz="2400" dirty="0" smtClean="0">
              <a:solidFill>
                <a:schemeClr val="accent4">
                  <a:lumMod val="20000"/>
                  <a:lumOff val="80000"/>
                </a:schemeClr>
              </a:solidFill>
            </a:endParaRPr>
          </a:p>
          <a:p>
            <a:pPr marL="274320" indent="-274320" eaLnBrk="1" fontAlgn="auto" hangingPunct="1">
              <a:spcAft>
                <a:spcPts val="0"/>
              </a:spcAft>
              <a:buClr>
                <a:schemeClr val="accent3"/>
              </a:buClr>
              <a:buFont typeface="Wingdings" pitchFamily="2" charset="2"/>
              <a:buNone/>
              <a:defRPr/>
            </a:pPr>
            <a:r>
              <a:rPr lang="ru-RU" sz="2400" dirty="0" smtClean="0"/>
              <a:t>усэщ1эр </a:t>
            </a:r>
            <a:r>
              <a:rPr lang="ru-RU" sz="2400" dirty="0" err="1" smtClean="0"/>
              <a:t>зауэр</a:t>
            </a:r>
            <a:r>
              <a:rPr lang="ru-RU" sz="2400" dirty="0" smtClean="0"/>
              <a:t> </a:t>
            </a:r>
            <a:r>
              <a:rPr lang="ru-RU" sz="2400" dirty="0" err="1" smtClean="0"/>
              <a:t>къыщыхъея</a:t>
            </a:r>
            <a:r>
              <a:rPr lang="ru-RU" sz="2400" dirty="0" smtClean="0"/>
              <a:t> </a:t>
            </a:r>
            <a:r>
              <a:rPr lang="ru-RU" sz="2400" dirty="0" err="1" smtClean="0"/>
              <a:t>махуэхэм</a:t>
            </a:r>
            <a:r>
              <a:rPr lang="ru-RU" sz="2400" dirty="0" smtClean="0"/>
              <a:t> </a:t>
            </a:r>
            <a:r>
              <a:rPr lang="ru-RU" sz="2400" dirty="0" err="1" smtClean="0"/>
              <a:t>Алий</a:t>
            </a:r>
            <a:r>
              <a:rPr lang="ru-RU" sz="2400" dirty="0" smtClean="0"/>
              <a:t> </a:t>
            </a:r>
            <a:r>
              <a:rPr lang="ru-RU" sz="2400" dirty="0" err="1" smtClean="0"/>
              <a:t>редакцэм</a:t>
            </a:r>
            <a:r>
              <a:rPr lang="ru-RU" sz="2400" dirty="0" smtClean="0"/>
              <a:t> </a:t>
            </a:r>
            <a:r>
              <a:rPr lang="ru-RU" sz="2400" dirty="0" err="1" smtClean="0"/>
              <a:t>ихьащ</a:t>
            </a:r>
            <a:r>
              <a:rPr lang="ru-RU" sz="2400" dirty="0" smtClean="0"/>
              <a:t>.</a:t>
            </a:r>
          </a:p>
          <a:p>
            <a:pPr marL="274320" indent="-274320" eaLnBrk="1" fontAlgn="auto" hangingPunct="1">
              <a:spcAft>
                <a:spcPts val="0"/>
              </a:spcAft>
              <a:buClr>
                <a:schemeClr val="accent3"/>
              </a:buClr>
              <a:buFont typeface="Wingdings" pitchFamily="2" charset="2"/>
              <a:buNone/>
              <a:defRPr/>
            </a:pPr>
            <a:r>
              <a:rPr lang="ru-RU" sz="2400" dirty="0" smtClean="0"/>
              <a:t>      Усак1уэм ц1ыхубэр </a:t>
            </a:r>
            <a:r>
              <a:rPr lang="ru-RU" sz="2400" dirty="0" err="1" smtClean="0"/>
              <a:t>къыхуриджэрт</a:t>
            </a:r>
            <a:r>
              <a:rPr lang="ru-RU" sz="2400" dirty="0" smtClean="0"/>
              <a:t> </a:t>
            </a:r>
            <a:r>
              <a:rPr lang="ru-RU" sz="2400" dirty="0" err="1" smtClean="0"/>
              <a:t>бэнэныгъэ</a:t>
            </a:r>
            <a:r>
              <a:rPr lang="ru-RU" sz="2400" dirty="0" smtClean="0"/>
              <a:t> гуащ1эм.</a:t>
            </a:r>
          </a:p>
        </p:txBody>
      </p:sp>
      <p:sp>
        <p:nvSpPr>
          <p:cNvPr id="3" name="Прямоугольник 2"/>
          <p:cNvSpPr/>
          <p:nvPr/>
        </p:nvSpPr>
        <p:spPr>
          <a:xfrm>
            <a:off x="0" y="457200"/>
            <a:ext cx="8820150" cy="646113"/>
          </a:xfrm>
          <a:prstGeom prst="rect">
            <a:avLst/>
          </a:prstGeom>
        </p:spPr>
        <p:txBody>
          <a:bodyPr>
            <a:spAutoFit/>
          </a:bodyPr>
          <a:lstStyle/>
          <a:p>
            <a:pPr>
              <a:defRPr/>
            </a:pPr>
            <a:r>
              <a:rPr lang="ru-RU" sz="3600" dirty="0" err="1">
                <a:solidFill>
                  <a:schemeClr val="tx2">
                    <a:lumMod val="50000"/>
                  </a:schemeClr>
                </a:solidFill>
              </a:rPr>
              <a:t>Зэманым</a:t>
            </a:r>
            <a:r>
              <a:rPr lang="ru-RU" sz="3600" dirty="0">
                <a:solidFill>
                  <a:schemeClr val="tx2">
                    <a:lumMod val="50000"/>
                  </a:schemeClr>
                </a:solidFill>
              </a:rPr>
              <a:t> </a:t>
            </a:r>
            <a:r>
              <a:rPr lang="ru-RU" sz="3600" dirty="0" err="1">
                <a:solidFill>
                  <a:schemeClr val="tx2">
                    <a:lumMod val="50000"/>
                  </a:schemeClr>
                </a:solidFill>
              </a:rPr>
              <a:t>пэджэжу</a:t>
            </a:r>
            <a:endParaRPr lang="ru-RU" sz="3600" dirty="0">
              <a:solidFill>
                <a:schemeClr val="tx2">
                  <a:lumMod val="50000"/>
                </a:schemeClr>
              </a:solidFill>
            </a:endParaRPr>
          </a:p>
        </p:txBody>
      </p:sp>
      <p:sp>
        <p:nvSpPr>
          <p:cNvPr id="4" name="Прямоугольник 3"/>
          <p:cNvSpPr/>
          <p:nvPr/>
        </p:nvSpPr>
        <p:spPr>
          <a:xfrm>
            <a:off x="4395788" y="427038"/>
            <a:ext cx="5722937" cy="646112"/>
          </a:xfrm>
          <a:prstGeom prst="rect">
            <a:avLst/>
          </a:prstGeom>
        </p:spPr>
        <p:txBody>
          <a:bodyPr>
            <a:spAutoFit/>
          </a:bodyPr>
          <a:lstStyle/>
          <a:p>
            <a:pPr>
              <a:defRPr/>
            </a:pPr>
            <a:r>
              <a:rPr lang="ru-RU" sz="3600" dirty="0">
                <a:solidFill>
                  <a:schemeClr val="tx2">
                    <a:lumMod val="50000"/>
                  </a:schemeClr>
                </a:solidFill>
              </a:rPr>
              <a:t>«1эщэр </a:t>
            </a:r>
            <a:r>
              <a:rPr lang="ru-RU" sz="3600" dirty="0" err="1">
                <a:solidFill>
                  <a:schemeClr val="tx2">
                    <a:lumMod val="50000"/>
                  </a:schemeClr>
                </a:solidFill>
              </a:rPr>
              <a:t>къафщтэ</a:t>
            </a:r>
            <a:r>
              <a:rPr lang="ru-RU" sz="3600" dirty="0">
                <a:solidFill>
                  <a:schemeClr val="tx2">
                    <a:lumMod val="50000"/>
                  </a:schemeClr>
                </a:solidFill>
              </a:rPr>
              <a:t>!» </a:t>
            </a:r>
            <a:endParaRPr lang="ru-RU" sz="3600" dirty="0"/>
          </a:p>
        </p:txBody>
      </p:sp>
      <p:pic>
        <p:nvPicPr>
          <p:cNvPr id="12293" name="Picture 8" descr="e15266934e10"/>
          <p:cNvPicPr>
            <a:picLocks noChangeAspect="1" noChangeArrowheads="1"/>
          </p:cNvPicPr>
          <p:nvPr/>
        </p:nvPicPr>
        <p:blipFill>
          <a:blip r:embed="rId2" cstate="print"/>
          <a:srcRect/>
          <a:stretch>
            <a:fillRect/>
          </a:stretch>
        </p:blipFill>
        <p:spPr bwMode="auto">
          <a:xfrm>
            <a:off x="5751513" y="1403350"/>
            <a:ext cx="3111500" cy="42592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ppt_x"/>
                                          </p:val>
                                        </p:tav>
                                        <p:tav tm="100000">
                                          <p:val>
                                            <p:strVal val="#ppt_x"/>
                                          </p:val>
                                        </p:tav>
                                      </p:tavLst>
                                    </p:anim>
                                    <p:anim calcmode="lin" valueType="num">
                                      <p:cBhvr additive="base">
                                        <p:cTn id="8"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1693</TotalTime>
  <Words>646</Words>
  <Application>Microsoft Office PowerPoint</Application>
  <PresentationFormat>Экран (4:3)</PresentationFormat>
  <Paragraphs>64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Адыгэ усыгъэм и дыгъэ</vt:lpstr>
      <vt:lpstr>Лъэпкъ  литературэм и лъабжьэр зыгъэт1ылъа</vt:lpstr>
      <vt:lpstr>Адэшхуэм и гъэф1эн</vt:lpstr>
      <vt:lpstr>  Щ1эныгъэм хуэпабгъэ</vt:lpstr>
      <vt:lpstr>Егъэджак1уэ,къэхутак1уэ,лъэпкъ щ1эныгъэл1.</vt:lpstr>
      <vt:lpstr>Лъэпкъ усыгъэм и налкъут</vt:lpstr>
      <vt:lpstr>Слайд 7</vt:lpstr>
      <vt:lpstr>Слайд 8</vt:lpstr>
      <vt:lpstr>Слайд 9</vt:lpstr>
      <vt:lpstr>Слайд 10</vt:lpstr>
      <vt:lpstr>Слайд 11</vt:lpstr>
      <vt:lpstr>Бобруйск къалэм дэта нэмыцэ1уэм</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comp3</dc:creator>
  <cp:lastModifiedBy>wuork</cp:lastModifiedBy>
  <cp:revision>53</cp:revision>
  <cp:lastPrinted>1601-01-01T00:00:00Z</cp:lastPrinted>
  <dcterms:created xsi:type="dcterms:W3CDTF">1601-01-01T00:00:00Z</dcterms:created>
  <dcterms:modified xsi:type="dcterms:W3CDTF">2020-04-26T23:58:56Z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