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8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" y="188645"/>
            <a:ext cx="9180511" cy="864095"/>
          </a:xfrm>
        </p:spPr>
        <p:txBody>
          <a:bodyPr>
            <a:normAutofit/>
          </a:bodyPr>
          <a:lstStyle/>
          <a:p>
            <a:r>
              <a:rPr lang="ru-RU" b="1" dirty="0" smtClean="0"/>
              <a:t>Русь в середине </a:t>
            </a:r>
            <a:r>
              <a:rPr lang="en-US" b="1" dirty="0" smtClean="0"/>
              <a:t>XII </a:t>
            </a:r>
            <a:r>
              <a:rPr lang="ru-RU" b="1" dirty="0" smtClean="0"/>
              <a:t>– начале </a:t>
            </a:r>
            <a:r>
              <a:rPr lang="en-US" b="1" dirty="0" smtClean="0"/>
              <a:t>XIII </a:t>
            </a:r>
            <a:r>
              <a:rPr lang="ru-RU" b="1" dirty="0" smtClean="0"/>
              <a:t>в. </a:t>
            </a:r>
            <a:endParaRPr lang="ru-RU" b="1" dirty="0"/>
          </a:p>
        </p:txBody>
      </p:sp>
      <p:pic>
        <p:nvPicPr>
          <p:cNvPr id="1026" name="Picture 2" descr="http://russian7.ru/wp-content/uploads/2015/03/11076077_10202431087017698_140748878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96752"/>
            <a:ext cx="756794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941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/>
              <a:t>Утверждение княжеской власти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Юрий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844824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1. Вел успешные войны с Новгородом и Волжской </a:t>
            </a:r>
            <a:r>
              <a:rPr lang="ru-RU" sz="2800" b="1" dirty="0" err="1" smtClean="0">
                <a:solidFill>
                  <a:srgbClr val="1F497D"/>
                </a:solidFill>
              </a:rPr>
              <a:t>Булгарией</a:t>
            </a:r>
            <a:r>
              <a:rPr lang="ru-RU" sz="2800" b="1" dirty="0" smtClean="0">
                <a:solidFill>
                  <a:srgbClr val="1F497D"/>
                </a:solidFill>
              </a:rPr>
              <a:t>.</a:t>
            </a:r>
          </a:p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2. Основал 14 крепостей в </a:t>
            </a:r>
            <a:r>
              <a:rPr lang="ru-RU" sz="2800" b="1" dirty="0" err="1" smtClean="0">
                <a:solidFill>
                  <a:srgbClr val="1F497D"/>
                </a:solidFill>
              </a:rPr>
              <a:t>т.ч</a:t>
            </a:r>
            <a:r>
              <a:rPr lang="ru-RU" sz="2800" b="1" dirty="0" smtClean="0">
                <a:solidFill>
                  <a:srgbClr val="1F497D"/>
                </a:solidFill>
              </a:rPr>
              <a:t>. Кострома, </a:t>
            </a:r>
            <a:r>
              <a:rPr lang="ru-RU" sz="2800" b="1" dirty="0" err="1" smtClean="0">
                <a:solidFill>
                  <a:srgbClr val="1F497D"/>
                </a:solidFill>
              </a:rPr>
              <a:t>Переяславль</a:t>
            </a:r>
            <a:r>
              <a:rPr lang="ru-RU" sz="2800" b="1" dirty="0" smtClean="0">
                <a:solidFill>
                  <a:srgbClr val="1F497D"/>
                </a:solidFill>
              </a:rPr>
              <a:t>, Дмитров, Москва (1147г.)</a:t>
            </a:r>
          </a:p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3. Захватил Киев, но был убит киевлянами.</a:t>
            </a:r>
            <a:endParaRPr lang="ru-RU" sz="2800" b="1" dirty="0">
              <a:solidFill>
                <a:srgbClr val="1F497D"/>
              </a:solidFill>
            </a:endParaRPr>
          </a:p>
        </p:txBody>
      </p:sp>
      <p:pic>
        <p:nvPicPr>
          <p:cNvPr id="2050" name="Picture 2" descr="http://infoogle.ru/upload/infoogle.ru/e7/45/16/e745162e7e4c16490930d90a32301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5070415" cy="46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07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пути к единовластию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1157 г. великим князем киевским стал сын Юрия Андрей </a:t>
            </a:r>
            <a:r>
              <a:rPr lang="ru-RU" sz="2800" b="1" dirty="0" err="1" smtClean="0">
                <a:solidFill>
                  <a:schemeClr val="tx2"/>
                </a:solidFill>
              </a:rPr>
              <a:t>Боголюбский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151733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Однако Андрей не поехал в Киев.</a:t>
            </a:r>
          </a:p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Он перенес столицу своего княжества в новый город Владимир.</a:t>
            </a:r>
          </a:p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Андрей стремился сделать Владимир главным городом на Руси.</a:t>
            </a:r>
            <a:endParaRPr lang="ru-RU" sz="2800" b="1" dirty="0">
              <a:solidFill>
                <a:srgbClr val="1F497D"/>
              </a:solidFill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678468"/>
            <a:ext cx="3670470" cy="52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43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пути к единовластию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1158-1160 гг. построил Успенский собор во Владимире.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6684" y="2471644"/>
            <a:ext cx="6558136" cy="424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4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пути к единовластию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3779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1164 г. построил каменные Золотые ворота во Владимире.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416" y="1722399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083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пути к единовластию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Князь Андрей построил около Владимира себе резиденцию – замок Боголюбово.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" y="1889247"/>
            <a:ext cx="6625001" cy="49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974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пути к единовластию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 1165 г. в честь победы над половцами был заложен храм Покрова на Нерли</a:t>
            </a: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00" y="1916832"/>
            <a:ext cx="7802880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11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На пути к единовластию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183" y="92233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262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Укрепление княжеской власти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8300" y="1196752"/>
            <a:ext cx="8452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Андрей </a:t>
            </a:r>
            <a:r>
              <a:rPr lang="ru-RU" sz="3600" b="1" dirty="0" err="1">
                <a:solidFill>
                  <a:schemeClr val="tx2"/>
                </a:solidFill>
              </a:rPr>
              <a:t>Боголюбский</a:t>
            </a:r>
            <a:r>
              <a:rPr lang="ru-RU" sz="3600" b="1" dirty="0">
                <a:solidFill>
                  <a:schemeClr val="tx2"/>
                </a:solidFill>
              </a:rPr>
              <a:t> сделал опорой своей власти – </a:t>
            </a:r>
            <a:r>
              <a:rPr lang="ru-RU" sz="3600" b="1" dirty="0" err="1">
                <a:solidFill>
                  <a:schemeClr val="tx2"/>
                </a:solidFill>
              </a:rPr>
              <a:t>милостников</a:t>
            </a:r>
            <a:r>
              <a:rPr lang="ru-RU" sz="3600" b="1" dirty="0">
                <a:solidFill>
                  <a:schemeClr val="tx2"/>
                </a:solidFill>
              </a:rPr>
              <a:t> (дворовых холопов) в противовес старой дружине</a:t>
            </a:r>
            <a:r>
              <a:rPr lang="ru-RU" sz="3600" b="1" dirty="0" smtClean="0">
                <a:solidFill>
                  <a:schemeClr val="tx2"/>
                </a:solidFill>
              </a:rPr>
              <a:t>.</a:t>
            </a:r>
          </a:p>
          <a:p>
            <a:endParaRPr lang="ru-RU" sz="3600" b="1" dirty="0">
              <a:solidFill>
                <a:schemeClr val="tx2"/>
              </a:solidFill>
            </a:endParaRPr>
          </a:p>
          <a:p>
            <a:r>
              <a:rPr lang="ru-RU" sz="3600" b="1" dirty="0" smtClean="0">
                <a:solidFill>
                  <a:schemeClr val="tx2"/>
                </a:solidFill>
              </a:rPr>
              <a:t>К чему могли привести такие изменения?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09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Смерть Андрея </a:t>
            </a:r>
            <a:r>
              <a:rPr lang="ru-RU" b="1" dirty="0" err="1" smtClean="0">
                <a:solidFill>
                  <a:schemeClr val="tx2"/>
                </a:solidFill>
              </a:rPr>
              <a:t>Боголюбского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8300" y="922338"/>
            <a:ext cx="845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В 1174 г. князь Андрей был убит в Боголюбово группой заговорщиков.</a:t>
            </a:r>
          </a:p>
          <a:p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679" y="2073915"/>
            <a:ext cx="8330125" cy="48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67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Смерть Андрея </a:t>
            </a:r>
            <a:r>
              <a:rPr lang="ru-RU" b="1" dirty="0" err="1" smtClean="0">
                <a:solidFill>
                  <a:schemeClr val="tx2"/>
                </a:solidFill>
              </a:rPr>
              <a:t>Боголюбского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8300" y="922338"/>
            <a:ext cx="8452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После смуты на престол взошел Всеволод Большое Гнездо (1176-1212 г.) Он утвердил за владимирским князем титул великого князя!</a:t>
            </a:r>
          </a:p>
          <a:p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780928"/>
            <a:ext cx="304027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66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404664"/>
            <a:ext cx="8352928" cy="792088"/>
          </a:xfrm>
        </p:spPr>
        <p:txBody>
          <a:bodyPr>
            <a:noAutofit/>
          </a:bodyPr>
          <a:lstStyle/>
          <a:p>
            <a:r>
              <a:rPr lang="ru-RU" b="1" dirty="0" smtClean="0"/>
              <a:t>Княжества Северо-Восточной Руси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3" y="1518684"/>
            <a:ext cx="6096148" cy="52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61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253" y="332656"/>
            <a:ext cx="8729235" cy="1152128"/>
          </a:xfrm>
        </p:spPr>
        <p:txBody>
          <a:bodyPr>
            <a:noAutofit/>
          </a:bodyPr>
          <a:lstStyle/>
          <a:p>
            <a:r>
              <a:rPr lang="ru-RU" sz="4800" b="1" dirty="0"/>
              <a:t>Что мы должны знать по теме:</a:t>
            </a:r>
            <a:r>
              <a:rPr lang="ru-RU" sz="4800" b="1" dirty="0">
                <a:solidFill>
                  <a:srgbClr val="00B050"/>
                </a:solidFill>
              </a:rPr>
              <a:t/>
            </a:r>
            <a:br>
              <a:rPr lang="ru-RU" sz="4800" b="1" dirty="0">
                <a:solidFill>
                  <a:srgbClr val="00B050"/>
                </a:solidFill>
              </a:rPr>
            </a:b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1947" y="1177475"/>
            <a:ext cx="90364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Историческая </a:t>
            </a:r>
            <a:r>
              <a:rPr lang="ru-RU" sz="2400" b="1" dirty="0" smtClean="0">
                <a:solidFill>
                  <a:prstClr val="black"/>
                </a:solidFill>
              </a:rPr>
              <a:t>география: </a:t>
            </a:r>
            <a:r>
              <a:rPr lang="ru-RU" sz="2400" dirty="0" smtClean="0">
                <a:solidFill>
                  <a:prstClr val="black"/>
                </a:solidFill>
              </a:rPr>
              <a:t>Волга, Ока, </a:t>
            </a:r>
            <a:r>
              <a:rPr lang="ru-RU" sz="2400" dirty="0" err="1" smtClean="0">
                <a:solidFill>
                  <a:prstClr val="black"/>
                </a:solidFill>
              </a:rPr>
              <a:t>Клязьма</a:t>
            </a:r>
            <a:r>
              <a:rPr lang="ru-RU" sz="2400" dirty="0" smtClean="0">
                <a:solidFill>
                  <a:prstClr val="black"/>
                </a:solidFill>
              </a:rPr>
              <a:t>, Балтийское море, Каспийское море, Ростов, Суздаль, Владимир-на-</a:t>
            </a:r>
            <a:r>
              <a:rPr lang="ru-RU" sz="2400" dirty="0" err="1" smtClean="0">
                <a:solidFill>
                  <a:prstClr val="black"/>
                </a:solidFill>
              </a:rPr>
              <a:t>Клязьме</a:t>
            </a:r>
            <a:r>
              <a:rPr lang="ru-RU" sz="2400" dirty="0" smtClean="0">
                <a:solidFill>
                  <a:prstClr val="black"/>
                </a:solidFill>
              </a:rPr>
              <a:t>, Москва.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Исторические </a:t>
            </a:r>
            <a:r>
              <a:rPr lang="ru-RU" sz="2400" b="1" dirty="0">
                <a:solidFill>
                  <a:prstClr val="black"/>
                </a:solidFill>
              </a:rPr>
              <a:t>личности: </a:t>
            </a:r>
            <a:r>
              <a:rPr lang="ru-RU" sz="2400" dirty="0">
                <a:solidFill>
                  <a:prstClr val="black"/>
                </a:solidFill>
              </a:rPr>
              <a:t>Юрий Долгорукий, Андрей </a:t>
            </a:r>
            <a:r>
              <a:rPr lang="ru-RU" sz="2400" dirty="0" err="1">
                <a:solidFill>
                  <a:prstClr val="black"/>
                </a:solidFill>
              </a:rPr>
              <a:t>Боголюбский</a:t>
            </a:r>
            <a:r>
              <a:rPr lang="ru-RU" sz="2400" dirty="0">
                <a:solidFill>
                  <a:prstClr val="black"/>
                </a:solidFill>
              </a:rPr>
              <a:t>, Всеволод Большое Гнездо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Исторические </a:t>
            </a:r>
            <a:r>
              <a:rPr lang="ru-RU" sz="2400" b="1" dirty="0">
                <a:solidFill>
                  <a:prstClr val="black"/>
                </a:solidFill>
              </a:rPr>
              <a:t>события: </a:t>
            </a:r>
            <a:r>
              <a:rPr lang="ru-RU" sz="2400" dirty="0">
                <a:solidFill>
                  <a:prstClr val="black"/>
                </a:solidFill>
              </a:rPr>
              <a:t>1132 г., 1147 г., 1157 г., 1174 г.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Исторические </a:t>
            </a:r>
            <a:r>
              <a:rPr lang="ru-RU" sz="2400" b="1" dirty="0">
                <a:solidFill>
                  <a:prstClr val="black"/>
                </a:solidFill>
              </a:rPr>
              <a:t>понятия и явления</a:t>
            </a:r>
            <a:r>
              <a:rPr lang="ru-RU" sz="2400" b="1" dirty="0" smtClean="0">
                <a:solidFill>
                  <a:prstClr val="black"/>
                </a:solidFill>
              </a:rPr>
              <a:t>: </a:t>
            </a:r>
            <a:r>
              <a:rPr lang="ru-RU" sz="2400" dirty="0" err="1">
                <a:solidFill>
                  <a:prstClr val="black"/>
                </a:solidFill>
              </a:rPr>
              <a:t>милостники</a:t>
            </a:r>
            <a:r>
              <a:rPr lang="ru-RU" sz="2400" dirty="0">
                <a:solidFill>
                  <a:prstClr val="black"/>
                </a:solidFill>
              </a:rPr>
              <a:t>, дворяне, великое киевское княжение.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Шедевры культуры:  </a:t>
            </a:r>
            <a:r>
              <a:rPr lang="ru-RU" sz="2400" dirty="0">
                <a:solidFill>
                  <a:prstClr val="black"/>
                </a:solidFill>
              </a:rPr>
              <a:t>Успенский собор во Владимире, Боголюбово, Золотые ворота во Владимире                                     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Необходимо </a:t>
            </a:r>
            <a:r>
              <a:rPr lang="ru-RU" sz="2400" b="1" dirty="0">
                <a:solidFill>
                  <a:prstClr val="black"/>
                </a:solidFill>
              </a:rPr>
              <a:t>понимать</a:t>
            </a:r>
            <a:r>
              <a:rPr lang="ru-RU" sz="2400" b="1" dirty="0" smtClean="0">
                <a:solidFill>
                  <a:prstClr val="black"/>
                </a:solidFill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prstClr val="black"/>
                </a:solidFill>
              </a:rPr>
              <a:t>В отличие политики Андрея </a:t>
            </a:r>
            <a:r>
              <a:rPr lang="ru-RU" sz="2400" b="1" dirty="0" err="1" smtClean="0">
                <a:solidFill>
                  <a:prstClr val="black"/>
                </a:solidFill>
              </a:rPr>
              <a:t>Боголюбского</a:t>
            </a:r>
            <a:r>
              <a:rPr lang="ru-RU" sz="2400" b="1" dirty="0" smtClean="0">
                <a:solidFill>
                  <a:prstClr val="black"/>
                </a:solidFill>
              </a:rPr>
              <a:t> от политики Юрия Долгорукого?</a:t>
            </a:r>
          </a:p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prstClr val="black"/>
                </a:solidFill>
              </a:rPr>
              <a:t>Как изменилась система княжеской власти при Андрее </a:t>
            </a:r>
            <a:r>
              <a:rPr lang="ru-RU" sz="2400" b="1" dirty="0" err="1" smtClean="0">
                <a:solidFill>
                  <a:prstClr val="black"/>
                </a:solidFill>
              </a:rPr>
              <a:t>Боголюбском</a:t>
            </a:r>
            <a:r>
              <a:rPr lang="ru-RU" sz="2400" b="1" dirty="0">
                <a:solidFill>
                  <a:prstClr val="black"/>
                </a:solidFill>
              </a:rPr>
              <a:t>?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7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3851920" cy="792088"/>
          </a:xfrm>
        </p:spPr>
        <p:txBody>
          <a:bodyPr>
            <a:noAutofit/>
          </a:bodyPr>
          <a:lstStyle/>
          <a:p>
            <a:r>
              <a:rPr lang="ru-RU" b="1" dirty="0" smtClean="0"/>
              <a:t>Историческая география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6" t="12593" r="6542" b="8606"/>
          <a:stretch/>
        </p:blipFill>
        <p:spPr>
          <a:xfrm>
            <a:off x="3923928" y="-1"/>
            <a:ext cx="5198609" cy="699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347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23" t="1207" r="11565"/>
          <a:stretch/>
        </p:blipFill>
        <p:spPr>
          <a:xfrm>
            <a:off x="1475656" y="-47077"/>
            <a:ext cx="6627457" cy="69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52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7" t="6481" r="3951" b="5669"/>
          <a:stretch/>
        </p:blipFill>
        <p:spPr>
          <a:xfrm>
            <a:off x="1835696" y="-10634"/>
            <a:ext cx="5292080" cy="671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9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2699792" cy="1728192"/>
          </a:xfrm>
        </p:spPr>
        <p:txBody>
          <a:bodyPr>
            <a:noAutofit/>
          </a:bodyPr>
          <a:lstStyle/>
          <a:p>
            <a:r>
              <a:rPr lang="ru-RU" b="1" dirty="0" smtClean="0"/>
              <a:t>Залесский край</a:t>
            </a:r>
            <a:endParaRPr lang="ru-RU" b="1" dirty="0"/>
          </a:p>
        </p:txBody>
      </p:sp>
      <p:pic>
        <p:nvPicPr>
          <p:cNvPr id="1026" name="Picture 2" descr="http://istoriarusi.ru/img/vl-suzd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30638"/>
            <a:ext cx="6552728" cy="690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075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Залесский край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istoriarusi.ru/img/vl-suzd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21388"/>
            <a:ext cx="4320480" cy="4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19675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Земля в междуречье Оки и Волги в средние века носила название Залесский край.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3691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Русские активно заселяли эту землю.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Самые крупные города: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Ростов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Суздаль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Владимир-на-</a:t>
            </a:r>
            <a:r>
              <a:rPr lang="ru-RU" sz="2800" b="1" dirty="0" err="1" smtClean="0">
                <a:solidFill>
                  <a:schemeClr val="tx2"/>
                </a:solidFill>
              </a:rPr>
              <a:t>Клязьме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6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745"/>
            <a:ext cx="9144000" cy="95698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Утверждение княжеской власти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1132 г. умер сын Владимира Мономаха Мстислав Великий.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420888"/>
            <a:ext cx="43104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1F497D"/>
                </a:solidFill>
              </a:rPr>
              <a:t>Ростово-Суздальская </a:t>
            </a:r>
            <a:r>
              <a:rPr lang="ru-RU" sz="2800" b="1" dirty="0" smtClean="0">
                <a:solidFill>
                  <a:srgbClr val="1F497D"/>
                </a:solidFill>
              </a:rPr>
              <a:t>земля отделилась от Киева. </a:t>
            </a:r>
          </a:p>
          <a:p>
            <a:pPr lvl="0"/>
            <a:endParaRPr lang="ru-RU" sz="2800" b="1" dirty="0">
              <a:solidFill>
                <a:srgbClr val="1F497D"/>
              </a:solidFill>
            </a:endParaRPr>
          </a:p>
          <a:p>
            <a:pPr lvl="0"/>
            <a:r>
              <a:rPr lang="ru-RU" sz="2800" b="1" dirty="0" smtClean="0">
                <a:solidFill>
                  <a:srgbClr val="1F497D"/>
                </a:solidFill>
              </a:rPr>
              <a:t>Князем стал сын Владимира Мономаха Юрий Долгорукий</a:t>
            </a:r>
            <a:endParaRPr lang="ru-RU" sz="2800" b="1" dirty="0">
              <a:solidFill>
                <a:srgbClr val="1F497D"/>
              </a:solidFill>
            </a:endParaRPr>
          </a:p>
        </p:txBody>
      </p:sp>
      <p:pic>
        <p:nvPicPr>
          <p:cNvPr id="2050" name="Picture 2" descr="http://infoogle.ru/upload/infoogle.ru/e7/45/16/e745162e7e4c16490930d90a32301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5070415" cy="46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431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397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Русь в середине XII – начале XIII в. </vt:lpstr>
      <vt:lpstr>Княжества Северо-Восточной Руси</vt:lpstr>
      <vt:lpstr>Что мы должны знать по теме: </vt:lpstr>
      <vt:lpstr>Историческая география</vt:lpstr>
      <vt:lpstr>Слайд 5</vt:lpstr>
      <vt:lpstr>Слайд 6</vt:lpstr>
      <vt:lpstr>Залесский край</vt:lpstr>
      <vt:lpstr>Залесский край</vt:lpstr>
      <vt:lpstr>Утверждение княжеской власти</vt:lpstr>
      <vt:lpstr>Утверждение княжеской власти</vt:lpstr>
      <vt:lpstr>На пути к единовластию</vt:lpstr>
      <vt:lpstr>На пути к единовластию</vt:lpstr>
      <vt:lpstr>На пути к единовластию</vt:lpstr>
      <vt:lpstr>На пути к единовластию</vt:lpstr>
      <vt:lpstr>На пути к единовластию</vt:lpstr>
      <vt:lpstr>На пути к единовластию</vt:lpstr>
      <vt:lpstr>Укрепление княжеской власти</vt:lpstr>
      <vt:lpstr>Смерть Андрея Боголюбского</vt:lpstr>
      <vt:lpstr>Смерть Андрея Боголюбского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 в середине XII – начале XIII в.</dc:title>
  <dc:creator>Антон</dc:creator>
  <cp:lastModifiedBy>РЕЗУАН</cp:lastModifiedBy>
  <cp:revision>18</cp:revision>
  <dcterms:created xsi:type="dcterms:W3CDTF">2018-02-26T21:31:45Z</dcterms:created>
  <dcterms:modified xsi:type="dcterms:W3CDTF">2020-04-02T16:23:10Z</dcterms:modified>
</cp:coreProperties>
</file>