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5" r:id="rId2"/>
    <p:sldId id="307" r:id="rId3"/>
    <p:sldId id="306" r:id="rId4"/>
    <p:sldId id="257" r:id="rId5"/>
    <p:sldId id="308" r:id="rId6"/>
    <p:sldId id="256" r:id="rId7"/>
    <p:sldId id="258" r:id="rId8"/>
    <p:sldId id="259" r:id="rId9"/>
    <p:sldId id="260" r:id="rId10"/>
    <p:sldId id="261" r:id="rId11"/>
    <p:sldId id="268" r:id="rId12"/>
    <p:sldId id="304" r:id="rId13"/>
    <p:sldId id="263" r:id="rId14"/>
    <p:sldId id="264" r:id="rId15"/>
    <p:sldId id="265" r:id="rId16"/>
    <p:sldId id="266" r:id="rId17"/>
    <p:sldId id="267" r:id="rId18"/>
    <p:sldId id="262" r:id="rId19"/>
    <p:sldId id="322" r:id="rId20"/>
    <p:sldId id="338" r:id="rId21"/>
    <p:sldId id="339" r:id="rId22"/>
    <p:sldId id="317" r:id="rId23"/>
    <p:sldId id="318" r:id="rId24"/>
    <p:sldId id="340" r:id="rId25"/>
    <p:sldId id="341" r:id="rId26"/>
    <p:sldId id="342" r:id="rId27"/>
    <p:sldId id="343" r:id="rId28"/>
    <p:sldId id="344" r:id="rId29"/>
    <p:sldId id="314" r:id="rId30"/>
    <p:sldId id="353" r:id="rId31"/>
    <p:sldId id="269" r:id="rId32"/>
    <p:sldId id="270" r:id="rId33"/>
    <p:sldId id="355" r:id="rId34"/>
    <p:sldId id="354" r:id="rId35"/>
    <p:sldId id="272" r:id="rId36"/>
    <p:sldId id="273" r:id="rId37"/>
    <p:sldId id="274" r:id="rId38"/>
    <p:sldId id="275" r:id="rId39"/>
    <p:sldId id="276" r:id="rId40"/>
    <p:sldId id="277" r:id="rId41"/>
    <p:sldId id="278" r:id="rId42"/>
    <p:sldId id="279" r:id="rId43"/>
    <p:sldId id="305" r:id="rId44"/>
    <p:sldId id="280" r:id="rId45"/>
    <p:sldId id="281" r:id="rId46"/>
    <p:sldId id="282" r:id="rId47"/>
    <p:sldId id="283" r:id="rId48"/>
    <p:sldId id="284" r:id="rId49"/>
    <p:sldId id="285" r:id="rId50"/>
    <p:sldId id="286" r:id="rId51"/>
    <p:sldId id="287" r:id="rId52"/>
    <p:sldId id="288" r:id="rId53"/>
    <p:sldId id="289" r:id="rId54"/>
    <p:sldId id="323" r:id="rId55"/>
    <p:sldId id="290" r:id="rId56"/>
    <p:sldId id="291" r:id="rId57"/>
    <p:sldId id="294" r:id="rId58"/>
    <p:sldId id="346" r:id="rId59"/>
    <p:sldId id="345" r:id="rId60"/>
    <p:sldId id="292" r:id="rId61"/>
    <p:sldId id="293" r:id="rId62"/>
    <p:sldId id="350" r:id="rId63"/>
    <p:sldId id="349" r:id="rId64"/>
    <p:sldId id="347" r:id="rId65"/>
    <p:sldId id="348" r:id="rId66"/>
    <p:sldId id="296" r:id="rId67"/>
    <p:sldId id="319" r:id="rId68"/>
    <p:sldId id="297" r:id="rId69"/>
    <p:sldId id="298" r:id="rId70"/>
    <p:sldId id="299" r:id="rId71"/>
    <p:sldId id="300" r:id="rId72"/>
    <p:sldId id="301" r:id="rId73"/>
    <p:sldId id="324" r:id="rId74"/>
    <p:sldId id="302" r:id="rId75"/>
    <p:sldId id="303" r:id="rId76"/>
    <p:sldId id="309" r:id="rId77"/>
    <p:sldId id="310" r:id="rId78"/>
    <p:sldId id="311" r:id="rId79"/>
    <p:sldId id="325" r:id="rId80"/>
    <p:sldId id="326" r:id="rId81"/>
    <p:sldId id="328" r:id="rId82"/>
    <p:sldId id="327" r:id="rId83"/>
    <p:sldId id="329" r:id="rId84"/>
    <p:sldId id="330" r:id="rId85"/>
    <p:sldId id="331" r:id="rId86"/>
    <p:sldId id="332" r:id="rId87"/>
    <p:sldId id="333" r:id="rId88"/>
    <p:sldId id="334" r:id="rId89"/>
    <p:sldId id="320" r:id="rId90"/>
    <p:sldId id="335" r:id="rId91"/>
    <p:sldId id="337" r:id="rId92"/>
    <p:sldId id="336" r:id="rId93"/>
    <p:sldId id="351" r:id="rId94"/>
    <p:sldId id="352" r:id="rId95"/>
    <p:sldId id="359" r:id="rId96"/>
    <p:sldId id="356" r:id="rId97"/>
    <p:sldId id="357" r:id="rId98"/>
    <p:sldId id="358" r:id="rId99"/>
    <p:sldId id="360" r:id="rId100"/>
    <p:sldId id="361" r:id="rId101"/>
    <p:sldId id="362" r:id="rId102"/>
    <p:sldId id="363" r:id="rId103"/>
    <p:sldId id="367" r:id="rId10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7" d="100"/>
          <a:sy n="57" d="100"/>
        </p:scale>
        <p:origin x="6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406673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2744455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682247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91640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156577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830617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E9823A0-ED92-4915-A8DD-39DD46A265BD}" type="datetimeFigureOut">
              <a:rPr lang="ru-RU" smtClean="0"/>
              <a:t>08.02.2019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429105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E9823A0-ED92-4915-A8DD-39DD46A265BD}" type="datetimeFigureOut">
              <a:rPr lang="ru-RU" smtClean="0"/>
              <a:t>08.02.2019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2442931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9823A0-ED92-4915-A8DD-39DD46A265BD}" type="datetimeFigureOut">
              <a:rPr lang="ru-RU" smtClean="0"/>
              <a:t>08.02.2019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179925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92162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E9823A0-ED92-4915-A8DD-39DD46A265BD}" type="datetimeFigureOut">
              <a:rPr lang="ru-RU" smtClean="0"/>
              <a:t>08.02.2019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AD85D44-3A9D-4770-9561-60E53EE61D14}" type="slidenum">
              <a:rPr lang="ru-RU" smtClean="0"/>
              <a:t>‹#›</a:t>
            </a:fld>
            <a:endParaRPr lang="ru-RU"/>
          </a:p>
        </p:txBody>
      </p:sp>
    </p:spTree>
    <p:extLst>
      <p:ext uri="{BB962C8B-B14F-4D97-AF65-F5344CB8AC3E}">
        <p14:creationId xmlns:p14="http://schemas.microsoft.com/office/powerpoint/2010/main" val="3804861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823A0-ED92-4915-A8DD-39DD46A265BD}" type="datetimeFigureOut">
              <a:rPr lang="ru-RU" smtClean="0"/>
              <a:t>08.02.2019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D85D44-3A9D-4770-9561-60E53EE61D14}" type="slidenum">
              <a:rPr lang="ru-RU" smtClean="0"/>
              <a:t>‹#›</a:t>
            </a:fld>
            <a:endParaRPr lang="ru-RU"/>
          </a:p>
        </p:txBody>
      </p:sp>
    </p:spTree>
    <p:extLst>
      <p:ext uri="{BB962C8B-B14F-4D97-AF65-F5344CB8AC3E}">
        <p14:creationId xmlns:p14="http://schemas.microsoft.com/office/powerpoint/2010/main" val="227880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infourok.ru/site/go?href=http://gorodnalchik.ru/foto/2011200809090006"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685084" y="2069073"/>
            <a:ext cx="9144000" cy="1655762"/>
          </a:xfrm>
        </p:spPr>
        <p:txBody>
          <a:bodyPr>
            <a:normAutofit/>
          </a:bodyPr>
          <a:lstStyle/>
          <a:p>
            <a:r>
              <a:rPr lang="ru-RU" sz="4400" b="1" dirty="0" smtClean="0">
                <a:solidFill>
                  <a:srgbClr val="C00000"/>
                </a:solidFill>
              </a:rPr>
              <a:t>Путешествие по местам боевой славы города Нальчика</a:t>
            </a:r>
            <a:endParaRPr lang="ru-RU" sz="4400" b="1" dirty="0">
              <a:solidFill>
                <a:srgbClr val="C00000"/>
              </a:solidFill>
            </a:endParaRPr>
          </a:p>
        </p:txBody>
      </p:sp>
      <p:sp>
        <p:nvSpPr>
          <p:cNvPr id="2" name="Заголовок 1"/>
          <p:cNvSpPr>
            <a:spLocks noGrp="1"/>
          </p:cNvSpPr>
          <p:nvPr>
            <p:ph type="ctrTitle"/>
          </p:nvPr>
        </p:nvSpPr>
        <p:spPr>
          <a:xfrm>
            <a:off x="2942384" y="400746"/>
            <a:ext cx="6629400" cy="1219201"/>
          </a:xfrm>
        </p:spPr>
        <p:txBody>
          <a:bodyPr/>
          <a:lstStyle/>
          <a:p>
            <a:r>
              <a:rPr lang="ru-RU" b="1" dirty="0" smtClean="0">
                <a:solidFill>
                  <a:srgbClr val="C00000"/>
                </a:solidFill>
              </a:rPr>
              <a:t>Виртуальный гид</a:t>
            </a:r>
            <a:endParaRPr lang="ru-RU" b="1" dirty="0">
              <a:solidFill>
                <a:srgbClr val="C00000"/>
              </a:solidFill>
            </a:endParaRPr>
          </a:p>
        </p:txBody>
      </p:sp>
    </p:spTree>
    <p:extLst>
      <p:ext uri="{BB962C8B-B14F-4D97-AF65-F5344CB8AC3E}">
        <p14:creationId xmlns:p14="http://schemas.microsoft.com/office/powerpoint/2010/main" val="921300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g-fotki.yandex.ru/get/6206/78948279.5f/0_68ecc_119200f4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351" y="312737"/>
            <a:ext cx="8701181" cy="633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87056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n2000.ru/photogalleries/monuments/WP_20150813_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070" y="443752"/>
            <a:ext cx="8283388" cy="621254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82634" y="811777"/>
            <a:ext cx="2649071" cy="5632311"/>
          </a:xfrm>
          <a:prstGeom prst="rect">
            <a:avLst/>
          </a:prstGeom>
        </p:spPr>
        <p:txBody>
          <a:bodyPr wrap="square">
            <a:spAutoFit/>
          </a:bodyPr>
          <a:lstStyle/>
          <a:p>
            <a:r>
              <a:rPr lang="ru-RU" sz="2400" b="1" dirty="0">
                <a:solidFill>
                  <a:srgbClr val="C00000"/>
                </a:solidFill>
                <a:latin typeface="Georgia" panose="02040502050405020303" pitchFamily="18" charset="0"/>
              </a:rPr>
              <a:t>Монумент так же носит название «Памятник жертвам белогвардейского террора 1918–1919 годов»</a:t>
            </a:r>
            <a:r>
              <a:rPr lang="ru-RU" sz="2400" dirty="0">
                <a:latin typeface="Georgia" panose="02040502050405020303" pitchFamily="18" charset="0"/>
              </a:rPr>
              <a:t>,</a:t>
            </a:r>
            <a:r>
              <a:rPr lang="ru-RU" sz="2400" dirty="0"/>
              <a:t/>
            </a:r>
            <a:br>
              <a:rPr lang="ru-RU" sz="2400" dirty="0"/>
            </a:br>
            <a:r>
              <a:rPr lang="ru-RU" sz="2400" dirty="0">
                <a:latin typeface="Georgia" panose="02040502050405020303" pitchFamily="18" charset="0"/>
              </a:rPr>
              <a:t>в память о расстрелянных на этом месте борцах за Советскую власть.</a:t>
            </a:r>
            <a:endParaRPr lang="ru-RU" sz="2400" dirty="0"/>
          </a:p>
        </p:txBody>
      </p:sp>
    </p:spTree>
    <p:extLst>
      <p:ext uri="{BB962C8B-B14F-4D97-AF65-F5344CB8AC3E}">
        <p14:creationId xmlns:p14="http://schemas.microsoft.com/office/powerpoint/2010/main" val="315940600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n2000.ru/photogalleries/monuments/WP_20150813_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4" y="161365"/>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28117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n2000.ru/photogalleries/monuments/WP_20150813_5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692" y="147918"/>
            <a:ext cx="8606117" cy="645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606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n2000.ru/photogalleries/monuments/20080107_IMG_58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033" y="274967"/>
            <a:ext cx="4687743" cy="62503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59986" y="372413"/>
            <a:ext cx="5871720" cy="4154984"/>
          </a:xfrm>
          <a:prstGeom prst="rect">
            <a:avLst/>
          </a:prstGeom>
        </p:spPr>
        <p:txBody>
          <a:bodyPr wrap="square">
            <a:spAutoFit/>
          </a:bodyPr>
          <a:lstStyle/>
          <a:p>
            <a:pPr algn="ctr"/>
            <a:r>
              <a:rPr lang="ru-RU" sz="2400" b="1" dirty="0">
                <a:solidFill>
                  <a:srgbClr val="C00000"/>
                </a:solidFill>
                <a:latin typeface="Times New Roman" panose="02020603050405020304" pitchFamily="18" charset="0"/>
                <a:cs typeface="Times New Roman" panose="02020603050405020304" pitchFamily="18" charset="0"/>
              </a:rPr>
              <a:t>Памятник на территории санатория имени Б. Э. Калмыкова.</a:t>
            </a:r>
          </a:p>
          <a:p>
            <a:pPr algn="ctr"/>
            <a:r>
              <a:rPr lang="ru-RU" sz="2400" b="1" dirty="0">
                <a:solidFill>
                  <a:srgbClr val="C00000"/>
                </a:solidFill>
                <a:latin typeface="Times New Roman" panose="02020603050405020304" pitchFamily="18" charset="0"/>
                <a:cs typeface="Times New Roman" panose="02020603050405020304" pitchFamily="18" charset="0"/>
              </a:rPr>
              <a:t>«Здесь похоронены павшие смертью храбрых в боях с немецкими</a:t>
            </a:r>
          </a:p>
          <a:p>
            <a:pPr algn="ctr"/>
            <a:r>
              <a:rPr lang="ru-RU" sz="2400" b="1" dirty="0">
                <a:solidFill>
                  <a:srgbClr val="C00000"/>
                </a:solidFill>
                <a:latin typeface="Times New Roman" panose="02020603050405020304" pitchFamily="18" charset="0"/>
                <a:cs typeface="Times New Roman" panose="02020603050405020304" pitchFamily="18" charset="0"/>
              </a:rPr>
              <a:t>захватчиками 30 сентября 1942 года старший политрук Коровин И. С.,</a:t>
            </a:r>
          </a:p>
          <a:p>
            <a:pPr algn="ctr"/>
            <a:r>
              <a:rPr lang="ru-RU" sz="2400" b="1" dirty="0">
                <a:solidFill>
                  <a:srgbClr val="C00000"/>
                </a:solidFill>
                <a:latin typeface="Times New Roman" panose="02020603050405020304" pitchFamily="18" charset="0"/>
                <a:cs typeface="Times New Roman" panose="02020603050405020304" pitchFamily="18" charset="0"/>
              </a:rPr>
              <a:t>лейтенант Севостьянов К. С., </a:t>
            </a:r>
            <a:r>
              <a:rPr lang="ru-RU" sz="2400" b="1" dirty="0" err="1">
                <a:solidFill>
                  <a:srgbClr val="C00000"/>
                </a:solidFill>
                <a:latin typeface="Times New Roman" panose="02020603050405020304" pitchFamily="18" charset="0"/>
                <a:cs typeface="Times New Roman" panose="02020603050405020304" pitchFamily="18" charset="0"/>
              </a:rPr>
              <a:t>замполитрука</a:t>
            </a:r>
            <a:r>
              <a:rPr lang="ru-RU" sz="2400" b="1" dirty="0">
                <a:solidFill>
                  <a:srgbClr val="C00000"/>
                </a:solidFill>
                <a:latin typeface="Times New Roman" panose="02020603050405020304" pitchFamily="18" charset="0"/>
                <a:cs typeface="Times New Roman" panose="02020603050405020304" pitchFamily="18" charset="0"/>
              </a:rPr>
              <a:t> Лемешев (неразборчиво), </a:t>
            </a:r>
          </a:p>
          <a:p>
            <a:pPr algn="ctr"/>
            <a:r>
              <a:rPr lang="ru-RU" sz="2400" b="1" dirty="0">
                <a:solidFill>
                  <a:srgbClr val="C00000"/>
                </a:solidFill>
                <a:latin typeface="Times New Roman" panose="02020603050405020304" pitchFamily="18" charset="0"/>
                <a:cs typeface="Times New Roman" panose="02020603050405020304" pitchFamily="18" charset="0"/>
              </a:rPr>
              <a:t>красноармейцы </a:t>
            </a:r>
            <a:r>
              <a:rPr lang="ru-RU" sz="2400" b="1" dirty="0" err="1">
                <a:solidFill>
                  <a:srgbClr val="C00000"/>
                </a:solidFill>
                <a:latin typeface="Times New Roman" panose="02020603050405020304" pitchFamily="18" charset="0"/>
                <a:cs typeface="Times New Roman" panose="02020603050405020304" pitchFamily="18" charset="0"/>
              </a:rPr>
              <a:t>Гавриш</a:t>
            </a:r>
            <a:r>
              <a:rPr lang="ru-RU" sz="2400" b="1" dirty="0">
                <a:solidFill>
                  <a:srgbClr val="C00000"/>
                </a:solidFill>
                <a:latin typeface="Times New Roman" panose="02020603050405020304" pitchFamily="18" charset="0"/>
                <a:cs typeface="Times New Roman" panose="02020603050405020304" pitchFamily="18" charset="0"/>
              </a:rPr>
              <a:t> (неразборчиво), </a:t>
            </a:r>
            <a:r>
              <a:rPr lang="ru-RU" sz="2400" b="1" dirty="0" err="1">
                <a:solidFill>
                  <a:srgbClr val="C00000"/>
                </a:solidFill>
                <a:latin typeface="Times New Roman" panose="02020603050405020304" pitchFamily="18" charset="0"/>
                <a:cs typeface="Times New Roman" panose="02020603050405020304" pitchFamily="18" charset="0"/>
              </a:rPr>
              <a:t>Сахатов</a:t>
            </a:r>
            <a:r>
              <a:rPr lang="ru-RU" sz="2400" b="1" dirty="0">
                <a:solidFill>
                  <a:srgbClr val="C00000"/>
                </a:solidFill>
                <a:latin typeface="Times New Roman" panose="02020603050405020304" pitchFamily="18" charset="0"/>
                <a:cs typeface="Times New Roman" panose="02020603050405020304" pitchFamily="18" charset="0"/>
              </a:rPr>
              <a:t> (неразборчиво),</a:t>
            </a:r>
          </a:p>
          <a:p>
            <a:pPr algn="ctr"/>
            <a:r>
              <a:rPr lang="ru-RU" sz="2400" b="1" dirty="0">
                <a:solidFill>
                  <a:srgbClr val="C00000"/>
                </a:solidFill>
                <a:latin typeface="Times New Roman" panose="02020603050405020304" pitchFamily="18" charset="0"/>
                <a:cs typeface="Times New Roman" panose="02020603050405020304" pitchFamily="18" charset="0"/>
              </a:rPr>
              <a:t>Чулков И. В.».</a:t>
            </a:r>
          </a:p>
        </p:txBody>
      </p:sp>
    </p:spTree>
    <p:extLst>
      <p:ext uri="{BB962C8B-B14F-4D97-AF65-F5344CB8AC3E}">
        <p14:creationId xmlns:p14="http://schemas.microsoft.com/office/powerpoint/2010/main" val="1405970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0669" y="0"/>
            <a:ext cx="11770659" cy="7478970"/>
          </a:xfrm>
          <a:prstGeom prst="rect">
            <a:avLst/>
          </a:prstGeom>
        </p:spPr>
        <p:txBody>
          <a:bodyPr wrap="square">
            <a:spAutoFit/>
          </a:bodyPr>
          <a:lstStyle/>
          <a:p>
            <a:r>
              <a:rPr lang="ru-RU" sz="2400" b="1" dirty="0" smtClean="0">
                <a:solidFill>
                  <a:srgbClr val="C00000"/>
                </a:solidFill>
                <a:latin typeface="Arial" panose="020B0604020202020204" pitchFamily="34" charset="0"/>
                <a:ea typeface="Times New Roman" panose="02020603050405020304" pitchFamily="18" charset="0"/>
              </a:rPr>
              <a:t>Обелиск </a:t>
            </a:r>
            <a:r>
              <a:rPr lang="ru-RU" sz="2400" b="1" dirty="0">
                <a:solidFill>
                  <a:srgbClr val="C00000"/>
                </a:solidFill>
                <a:latin typeface="Arial" panose="020B0604020202020204" pitchFamily="34" charset="0"/>
                <a:ea typeface="Times New Roman" panose="02020603050405020304" pitchFamily="18" charset="0"/>
              </a:rPr>
              <a:t>Славы на братской могиле советских воинов </a:t>
            </a:r>
            <a:r>
              <a:rPr lang="ru-RU" sz="2400" dirty="0">
                <a:solidFill>
                  <a:srgbClr val="000000"/>
                </a:solidFill>
                <a:latin typeface="Arial" panose="020B0604020202020204" pitchFamily="34" charset="0"/>
                <a:ea typeface="Times New Roman" panose="02020603050405020304" pitchFamily="18" charset="0"/>
              </a:rPr>
              <a:t>- один из многочисленных памятников, посвященных памяти погибшим в годы Великой Отечественной войны, находится в городе Нальчике, столице Кабардино-Балкарской Республики.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Кто эти герои, похороненные в братской могиле? В октябре 1942 года Нальчик был осажден немецкими войсками. В бой с ними вступила 11-я стрелковая дивизия ВВ НКВД, защищавшая этот город. Малочисленная дивизия скорее напоминала бригаду, т.к. состояла не из шести полков, положенных по штату, а лишь из 278-го стрелкового и 17-го кавалерийского полков. Общее число солдат было всего 1 956 человек, вместо положенных по штату 11 314.</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И хотя их численность была в несколько раз меньше, чем у противника, советские стрелки и кавалеристы самоотверженно сражались с врагом. К сожалению, силы все же оказались не равны, многие были убиты, к тому же немцы превосходили их по количеству оружия. И самое главное, немцам также осуществляли авиационную поддержку бомбардировщики немецкой эскадры "Эдельвейс". После многочисленных боев Нальчик был захвачен оккупантами.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4972454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729" y="58847"/>
            <a:ext cx="11712389" cy="6370975"/>
          </a:xfrm>
          <a:prstGeom prst="rect">
            <a:avLst/>
          </a:prstGeom>
        </p:spPr>
        <p:txBody>
          <a:bodyPr wrap="square">
            <a:spAutoFit/>
          </a:bodyPr>
          <a:lstStyle/>
          <a:p>
            <a:r>
              <a:rPr lang="ru-RU" sz="2400" dirty="0" smtClean="0">
                <a:solidFill>
                  <a:srgbClr val="000000"/>
                </a:solidFill>
                <a:latin typeface="Arial" panose="020B0604020202020204" pitchFamily="34" charset="0"/>
                <a:ea typeface="Times New Roman" panose="02020603050405020304" pitchFamily="18" charset="0"/>
              </a:rPr>
              <a:t>Остатки советской дивизии были вынуждены отходить по лесной дороге в сторону </a:t>
            </a:r>
            <a:r>
              <a:rPr lang="ru-RU" sz="2400" dirty="0" err="1" smtClean="0">
                <a:solidFill>
                  <a:srgbClr val="000000"/>
                </a:solidFill>
                <a:latin typeface="Arial" panose="020B0604020202020204" pitchFamily="34" charset="0"/>
                <a:ea typeface="Times New Roman" panose="02020603050405020304" pitchFamily="18" charset="0"/>
              </a:rPr>
              <a:t>Черекского</a:t>
            </a:r>
            <a:r>
              <a:rPr lang="ru-RU" sz="2400" dirty="0" smtClean="0">
                <a:solidFill>
                  <a:srgbClr val="000000"/>
                </a:solidFill>
                <a:latin typeface="Arial" panose="020B0604020202020204" pitchFamily="34" charset="0"/>
                <a:ea typeface="Times New Roman" panose="02020603050405020304" pitchFamily="18" charset="0"/>
              </a:rPr>
              <a:t> ущелья. Но уйти удалось совсем немногим. Бомбы немецких бомбардировщиков градом посыпались на людей. Все поле было усыпано трупами наших бойцов. 11 декабря 1942 года из-за больших потерь остатки 17-го кавалерийского полка были переданы для пополнения 2-й гвардейской стрелковой дивизии РККА. Именно эта дивизия 4 января 1943 года полностью освободила город от врага. </a:t>
            </a:r>
            <a:br>
              <a:rPr lang="ru-RU" sz="2400" dirty="0" smtClean="0">
                <a:solidFill>
                  <a:srgbClr val="000000"/>
                </a:solidFill>
                <a:latin typeface="Arial" panose="020B0604020202020204" pitchFamily="34" charset="0"/>
                <a:ea typeface="Times New Roman" panose="02020603050405020304" pitchFamily="18" charset="0"/>
              </a:rPr>
            </a:br>
            <a:r>
              <a:rPr lang="ru-RU" sz="2400" dirty="0" smtClean="0">
                <a:solidFill>
                  <a:srgbClr val="000000"/>
                </a:solidFill>
                <a:latin typeface="Arial" panose="020B0604020202020204" pitchFamily="34" charset="0"/>
                <a:ea typeface="Times New Roman" panose="02020603050405020304" pitchFamily="18" charset="0"/>
              </a:rPr>
              <a:t/>
            </a:r>
            <a:br>
              <a:rPr lang="ru-RU" sz="2400" dirty="0" smtClean="0">
                <a:solidFill>
                  <a:srgbClr val="000000"/>
                </a:solidFill>
                <a:latin typeface="Arial" panose="020B0604020202020204" pitchFamily="34" charset="0"/>
                <a:ea typeface="Times New Roman" panose="02020603050405020304" pitchFamily="18" charset="0"/>
              </a:rPr>
            </a:br>
            <a:r>
              <a:rPr lang="ru-RU" sz="2400" dirty="0" smtClean="0">
                <a:solidFill>
                  <a:srgbClr val="000000"/>
                </a:solidFill>
                <a:latin typeface="Arial" panose="020B0604020202020204" pitchFamily="34" charset="0"/>
                <a:ea typeface="Times New Roman" panose="02020603050405020304" pitchFamily="18" charset="0"/>
              </a:rPr>
              <a:t>В 1949 году в Нальчике на братской могиле советских солдат, павших в боях за город, был установлен обелиск Славы "Вечный огонь", автором которого стал архитектор Павел </a:t>
            </a:r>
            <a:r>
              <a:rPr lang="ru-RU" sz="2400" dirty="0" err="1" smtClean="0">
                <a:solidFill>
                  <a:srgbClr val="000000"/>
                </a:solidFill>
                <a:latin typeface="Arial" panose="020B0604020202020204" pitchFamily="34" charset="0"/>
                <a:ea typeface="Times New Roman" panose="02020603050405020304" pitchFamily="18" charset="0"/>
              </a:rPr>
              <a:t>Казанчев</a:t>
            </a:r>
            <a:r>
              <a:rPr lang="ru-RU" sz="2400" dirty="0" smtClean="0">
                <a:solidFill>
                  <a:srgbClr val="000000"/>
                </a:solidFill>
                <a:latin typeface="Arial" panose="020B0604020202020204" pitchFamily="34" charset="0"/>
                <a:ea typeface="Times New Roman" panose="02020603050405020304" pitchFamily="18" charset="0"/>
              </a:rPr>
              <a:t>. Стоит обелиск в городском парке Нальчика - именно там, где был последний рубеж обороны города. Братскую могилу обустроили 28 июля 1946 года. В нее перенесли останки 128 солдат из 32 захоронений на территории Нальчика. В настоящее время на плите выбиты имена 88 солдат, а еще 40 остались неизвестными. В 1965 году возле обелиска зажегся Вечный огонь. Если вы когда-нибудь будете в этом парке, не проходите мимо, почтите минутой молчания память этих героев.</a:t>
            </a:r>
            <a:endParaRPr lang="ru-RU" sz="2400" dirty="0"/>
          </a:p>
        </p:txBody>
      </p:sp>
    </p:spTree>
    <p:extLst>
      <p:ext uri="{BB962C8B-B14F-4D97-AF65-F5344CB8AC3E}">
        <p14:creationId xmlns:p14="http://schemas.microsoft.com/office/powerpoint/2010/main" val="6274027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mg-fotki.yandex.ru/get/6206/78948279.5f/0_68ed2_571c3f5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09" y="228600"/>
            <a:ext cx="8480611" cy="6360458"/>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descr="https://rutraveller.ru/icache/u_k/o/ko3o4ka/al888211/1681163_1140x820.JPG"/>
          <p:cNvPicPr/>
          <p:nvPr/>
        </p:nvPicPr>
        <p:blipFill>
          <a:blip r:embed="rId3">
            <a:extLst>
              <a:ext uri="{28A0092B-C50C-407E-A947-70E740481C1C}">
                <a14:useLocalDpi xmlns:a14="http://schemas.microsoft.com/office/drawing/2010/main" val="0"/>
              </a:ext>
            </a:extLst>
          </a:blip>
          <a:srcRect/>
          <a:stretch>
            <a:fillRect/>
          </a:stretch>
        </p:blipFill>
        <p:spPr bwMode="auto">
          <a:xfrm>
            <a:off x="8970981" y="222997"/>
            <a:ext cx="2943113" cy="6366061"/>
          </a:xfrm>
          <a:prstGeom prst="rect">
            <a:avLst/>
          </a:prstGeom>
          <a:noFill/>
          <a:ln>
            <a:noFill/>
          </a:ln>
        </p:spPr>
      </p:pic>
    </p:spTree>
    <p:extLst>
      <p:ext uri="{BB962C8B-B14F-4D97-AF65-F5344CB8AC3E}">
        <p14:creationId xmlns:p14="http://schemas.microsoft.com/office/powerpoint/2010/main" val="317718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mg-fotki.yandex.ru/get/6206/78948279.5f/0_68ed5_ad360f1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904" y="215153"/>
            <a:ext cx="8677835" cy="65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7188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g-fotki.yandex.ru/get/6107/78948279.5f/0_68ed4_5f8bf070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63" y="180694"/>
            <a:ext cx="9630280" cy="636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142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mg-fotki.yandex.ru/get/6106/78948279.5f/0_68ed3_f70e9fe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233" y="182749"/>
            <a:ext cx="9413620" cy="646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676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mg-fotki.yandex.ru/get/6206/78948279.5f/0_68ed8_c72987a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327" y="161363"/>
            <a:ext cx="8641977" cy="6481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82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4811" y="188259"/>
            <a:ext cx="11846859" cy="6124754"/>
          </a:xfrm>
          <a:prstGeom prst="rect">
            <a:avLst/>
          </a:prstGeom>
        </p:spPr>
        <p:txBody>
          <a:bodyPr wrap="square">
            <a:spAutoFit/>
          </a:bodyPr>
          <a:lstStyle/>
          <a:p>
            <a:pPr algn="ctr">
              <a:spcAft>
                <a:spcPts val="0"/>
              </a:spcAft>
            </a:pPr>
            <a:r>
              <a:rPr lang="ru-RU" sz="2800" b="1" dirty="0">
                <a:solidFill>
                  <a:srgbClr val="C00000"/>
                </a:solidFill>
                <a:latin typeface="Times New Roman" panose="02020603050405020304" pitchFamily="18" charset="0"/>
                <a:ea typeface="Times New Roman" panose="02020603050405020304" pitchFamily="18" charset="0"/>
              </a:rPr>
              <a:t>Памятная стела в честь награждения города орденом Отечественной войны 1 степени.</a:t>
            </a:r>
            <a:endParaRPr lang="ru-RU" sz="2800" dirty="0" smtClean="0">
              <a:solidFill>
                <a:srgbClr val="C00000"/>
              </a:solidFill>
              <a:effectLst/>
              <a:latin typeface="Times New Roman" panose="02020603050405020304" pitchFamily="18" charset="0"/>
              <a:ea typeface="Times New Roman" panose="02020603050405020304" pitchFamily="18" charset="0"/>
            </a:endParaRPr>
          </a:p>
          <a:p>
            <a:endParaRPr lang="ru-RU" sz="2800" dirty="0" smtClean="0">
              <a:solidFill>
                <a:srgbClr val="C00000"/>
              </a:solidFill>
              <a:latin typeface="Times New Roman" panose="02020603050405020304" pitchFamily="18" charset="0"/>
              <a:ea typeface="Times New Roman" panose="02020603050405020304" pitchFamily="18" charset="0"/>
            </a:endParaRPr>
          </a:p>
          <a:p>
            <a:r>
              <a:rPr lang="ru-RU" sz="2800" dirty="0" smtClean="0">
                <a:solidFill>
                  <a:srgbClr val="000000"/>
                </a:solidFill>
                <a:latin typeface="Times New Roman" panose="02020603050405020304" pitchFamily="18" charset="0"/>
                <a:ea typeface="Times New Roman" panose="02020603050405020304" pitchFamily="18" charset="0"/>
              </a:rPr>
              <a:t>В </a:t>
            </a:r>
            <a:r>
              <a:rPr lang="ru-RU" sz="2800" dirty="0">
                <a:solidFill>
                  <a:srgbClr val="000000"/>
                </a:solidFill>
                <a:latin typeface="Times New Roman" panose="02020603050405020304" pitchFamily="18" charset="0"/>
                <a:ea typeface="Times New Roman" panose="02020603050405020304" pitchFamily="18" charset="0"/>
              </a:rPr>
              <a:t>1985 году 7 Мая был подписан Указ Президиума Верховного Совета СССР наградить город Нальчик орденом Отечественной войны 1 степени. Это было большое событие для города, тем более произошло оно в канун 40-летия Великой Победы. Жители город достойно прошли и годы Великой Отечественной Войны, и годы большого строительства в послевоенное время. Орден отражает также все успехи, достигнутые в хозяйственном и культурном строительстве. </a:t>
            </a:r>
            <a:br>
              <a:rPr lang="ru-RU" sz="2800" dirty="0">
                <a:solidFill>
                  <a:srgbClr val="000000"/>
                </a:solidFill>
                <a:latin typeface="Times New Roman" panose="02020603050405020304" pitchFamily="18" charset="0"/>
                <a:ea typeface="Times New Roman" panose="02020603050405020304" pitchFamily="18" charset="0"/>
              </a:rPr>
            </a:br>
            <a:r>
              <a:rPr lang="ru-RU" sz="2800" dirty="0">
                <a:solidFill>
                  <a:srgbClr val="000000"/>
                </a:solidFill>
                <a:latin typeface="Times New Roman" panose="02020603050405020304" pitchFamily="18" charset="0"/>
                <a:ea typeface="Times New Roman" panose="02020603050405020304" pitchFamily="18" charset="0"/>
              </a:rPr>
              <a:t>В честь этого события в городе была воздвигнута Памятная стела. Она находится возле здания Парламента, на проспекте Ленина. Была установлена сразу в 1985 году в год получения городом ордена.</a:t>
            </a:r>
            <a:br>
              <a:rPr lang="ru-RU" sz="2800" dirty="0">
                <a:solidFill>
                  <a:srgbClr val="000000"/>
                </a:solidFill>
                <a:latin typeface="Times New Roman" panose="02020603050405020304" pitchFamily="18" charset="0"/>
                <a:ea typeface="Times New Roman" panose="02020603050405020304" pitchFamily="18" charset="0"/>
              </a:rPr>
            </a:br>
            <a:endParaRPr lang="ru-RU"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8019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n2000.ru/photogalleries/monuments/WP_20150812_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15" y="309686"/>
            <a:ext cx="4618131" cy="61575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n2000.ru/photogalleries/monuments/20120624_PICT6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104" y="309686"/>
            <a:ext cx="4631578" cy="6175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991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047" y="307043"/>
            <a:ext cx="12192000" cy="6740307"/>
          </a:xfrm>
          <a:prstGeom prst="rect">
            <a:avLst/>
          </a:prstGeom>
        </p:spPr>
        <p:txBody>
          <a:bodyPr wrap="square">
            <a:spAutoFit/>
          </a:bodyPr>
          <a:lstStyle/>
          <a:p>
            <a:r>
              <a:rPr lang="ru-RU" sz="2400" b="1" dirty="0" smtClean="0">
                <a:solidFill>
                  <a:srgbClr val="C00000"/>
                </a:solidFill>
                <a:latin typeface="Arial" panose="020B0604020202020204" pitchFamily="34" charset="0"/>
                <a:ea typeface="Times New Roman" panose="02020603050405020304" pitchFamily="18" charset="0"/>
              </a:rPr>
              <a:t>Памятник </a:t>
            </a:r>
            <a:r>
              <a:rPr lang="ru-RU" sz="2400" b="1" dirty="0">
                <a:solidFill>
                  <a:srgbClr val="C00000"/>
                </a:solidFill>
                <a:latin typeface="Arial" panose="020B0604020202020204" pitchFamily="34" charset="0"/>
                <a:ea typeface="Times New Roman" panose="02020603050405020304" pitchFamily="18" charset="0"/>
              </a:rPr>
              <a:t>героям 115-й кавалерийской дивизии</a:t>
            </a:r>
            <a:r>
              <a:rPr lang="ru-RU" sz="2400" dirty="0">
                <a:solidFill>
                  <a:srgbClr val="000000"/>
                </a:solidFill>
                <a:latin typeface="Arial" panose="020B0604020202020204" pitchFamily="34" charset="0"/>
                <a:ea typeface="Times New Roman" panose="02020603050405020304" pitchFamily="18" charset="0"/>
              </a:rPr>
              <a:t> расположен при въезде в город Нальчик, со стороны Пятигорска и находится на площади, между улицами </a:t>
            </a:r>
            <a:r>
              <a:rPr lang="ru-RU" sz="2400" dirty="0" err="1">
                <a:solidFill>
                  <a:srgbClr val="000000"/>
                </a:solidFill>
                <a:latin typeface="Arial" panose="020B0604020202020204" pitchFamily="34" charset="0"/>
                <a:ea typeface="Times New Roman" panose="02020603050405020304" pitchFamily="18" charset="0"/>
              </a:rPr>
              <a:t>Мальбахова</a:t>
            </a:r>
            <a:r>
              <a:rPr lang="ru-RU" sz="2400" dirty="0">
                <a:solidFill>
                  <a:srgbClr val="000000"/>
                </a:solidFill>
                <a:latin typeface="Arial" panose="020B0604020202020204" pitchFamily="34" charset="0"/>
                <a:ea typeface="Times New Roman" panose="02020603050405020304" pitchFamily="18" charset="0"/>
              </a:rPr>
              <a:t> и Темрюка </a:t>
            </a:r>
            <a:r>
              <a:rPr lang="ru-RU" sz="2400" dirty="0" err="1">
                <a:solidFill>
                  <a:srgbClr val="000000"/>
                </a:solidFill>
                <a:latin typeface="Arial" panose="020B0604020202020204" pitchFamily="34" charset="0"/>
                <a:ea typeface="Times New Roman" panose="02020603050405020304" pitchFamily="18" charset="0"/>
              </a:rPr>
              <a:t>Идарова</a:t>
            </a:r>
            <a:r>
              <a:rPr lang="ru-RU" sz="2400" dirty="0">
                <a:solidFill>
                  <a:srgbClr val="000000"/>
                </a:solidFill>
                <a:latin typeface="Arial" panose="020B0604020202020204" pitchFamily="34" charset="0"/>
                <a:ea typeface="Times New Roman" panose="02020603050405020304" pitchFamily="18" charset="0"/>
              </a:rPr>
              <a:t>. Первый памятник был открыт в 1970 году, но со временем его снесли, и на месте старого одноименного памятника был возведен величественный монумент с наездником.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Открытие нового монумента состоялось в 2005 году, он был выполнен по проекту скульптора М. </a:t>
            </a:r>
            <a:r>
              <a:rPr lang="ru-RU" sz="2400" dirty="0" err="1">
                <a:solidFill>
                  <a:srgbClr val="000000"/>
                </a:solidFill>
                <a:latin typeface="Arial" panose="020B0604020202020204" pitchFamily="34" charset="0"/>
                <a:ea typeface="Times New Roman" panose="02020603050405020304" pitchFamily="18" charset="0"/>
              </a:rPr>
              <a:t>Тхакумашева</a:t>
            </a:r>
            <a:r>
              <a:rPr lang="ru-RU" sz="2400" dirty="0">
                <a:solidFill>
                  <a:srgbClr val="000000"/>
                </a:solidFill>
                <a:latin typeface="Arial" panose="020B0604020202020204" pitchFamily="34" charset="0"/>
                <a:ea typeface="Times New Roman" panose="02020603050405020304" pitchFamily="18" charset="0"/>
              </a:rPr>
              <a:t>. Во время войны 115-я кавалерийская дивизия отважно сражалась в боях и держала оборону города.Раньше монумент был представлен в виде мужественного солдата, обнимающего своего коня, но власти города решили возвести новый памятник, и на его месте появился лихой наездник - джигит.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В 115-ю кавалерийскую дивизию входили практически одни жители Кавказа и Кабардино-Балкарской республики. На фронт кавалерийскую дивизию собирали всем городом, им предоставили лучших жеребцов, заводы обеспечивали их одеждой, оружием и едой.</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5006776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n2000.ru/photogalleries/monuments/WP_20150812_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729" y="125365"/>
            <a:ext cx="8727141" cy="654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030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n2000.ru/photogalleries/monuments/WP_20150812_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350" y="134470"/>
            <a:ext cx="8679143" cy="65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6616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7576" y="178724"/>
            <a:ext cx="12084424" cy="5016758"/>
          </a:xfrm>
          <a:prstGeom prst="rect">
            <a:avLst/>
          </a:prstGeom>
        </p:spPr>
        <p:txBody>
          <a:bodyPr wrap="square">
            <a:spAutoFit/>
          </a:bodyPr>
          <a:lstStyle/>
          <a:p>
            <a:pPr>
              <a:spcAft>
                <a:spcPts val="0"/>
              </a:spcAft>
            </a:pPr>
            <a:r>
              <a:rPr lang="ru-RU" sz="2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Памятная стела в честь присвоению городу Нальчик звания "Город воинской славы»</a:t>
            </a:r>
            <a:endParaRPr lang="ru-RU" sz="20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25 декабря 2010 года Президентом России был подписан Указ о присвоении г. Нальчику почётного звания «Город воинской славы». Борьба (а была именно борьба) за присвоение Нальчику звания Города воинской славы продолжалась четыре года. Идея выдвижения Нальчика на звание «Города воинской славы» возникла в год учреждения этого почётного звания. Совет ветеранов г. Нальчика под руководством Полищука Ивана Ильича и городской Совет местного самоуправления вышли с обращением в Парламент Кабардино-Балкарской Республики о присвоении городу Нальчику почётного звания Российской Федерации «Город воинской славы».</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городах воинской славы устанавливаются памятные стелы. Архитектурно-скульптурное решение памятной стелы «Город воинской славы» утверждено Российским Организационным Комитетом «Победа» по результатам открытого всероссийского конкурса.</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 Нальчике уже установлена стела с изображением герба города и текстом указа Президента Российской Федерации о присвоении городу звания «Город воинской славы»</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Почетное и долгожданное присвоение звания </a:t>
            </a:r>
            <a:r>
              <a:rPr lang="ru-RU" sz="2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г.Нальчику</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«Города воинской славы» — заслуга тех, кто защищал Нальчик, возрождал город из руин в послевоенное время, трудился и трудится на его благо сейчас, заслуга тех, кто хранил и собирал память о защитниках</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0937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2000.ru/photogalleries/monuments/WP_20150812_0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6" y="94129"/>
            <a:ext cx="8785412" cy="658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040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2000.ru/photogalleries/monuments/WP_20150812_0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3728" y="0"/>
            <a:ext cx="8892988" cy="6669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46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2000.ru/photogalleries/monuments/WP_20150812_0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727" y="147917"/>
            <a:ext cx="6602505" cy="660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52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n2000.ru/photogalleries/monuments/WP_20150812_0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787" y="0"/>
            <a:ext cx="7168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79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2000.ru/photogalleries/monuments/WP_20150812_0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834" y="74893"/>
            <a:ext cx="6783107" cy="6783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962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2000.ru/photogalleries/monuments/WP_20150812_0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445" y="161365"/>
            <a:ext cx="4843673" cy="64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24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9623" y="268941"/>
            <a:ext cx="11631705" cy="5262979"/>
          </a:xfrm>
          <a:prstGeom prst="rect">
            <a:avLst/>
          </a:prstGeom>
        </p:spPr>
        <p:txBody>
          <a:bodyPr wrap="square">
            <a:spAutoFit/>
          </a:bodyPr>
          <a:lstStyle/>
          <a:p>
            <a:r>
              <a:rPr lang="ru-RU" sz="4800" b="1" dirty="0" smtClean="0">
                <a:solidFill>
                  <a:srgbClr val="C00000"/>
                </a:solidFill>
                <a:latin typeface="Georgia" panose="02040502050405020303" pitchFamily="18" charset="0"/>
              </a:rPr>
              <a:t>Стела </a:t>
            </a:r>
            <a:r>
              <a:rPr lang="ru-RU" sz="4800" b="1" dirty="0">
                <a:solidFill>
                  <a:srgbClr val="C00000"/>
                </a:solidFill>
                <a:latin typeface="Georgia" panose="02040502050405020303" pitchFamily="18" charset="0"/>
              </a:rPr>
              <a:t>Победы на площади Чести</a:t>
            </a:r>
            <a:r>
              <a:rPr lang="ru-RU" sz="4800" dirty="0">
                <a:latin typeface="Georgia" panose="02040502050405020303" pitchFamily="18" charset="0"/>
              </a:rPr>
              <a:t> на въезде в Нальчик со стороны Владикавказа в Дубках.</a:t>
            </a:r>
            <a:r>
              <a:rPr lang="ru-RU" sz="4800" dirty="0"/>
              <a:t/>
            </a:r>
            <a:br>
              <a:rPr lang="ru-RU" sz="4800" dirty="0"/>
            </a:br>
            <a:r>
              <a:rPr lang="ru-RU" sz="4800" dirty="0">
                <a:latin typeface="Georgia" panose="02040502050405020303" pitchFamily="18" charset="0"/>
              </a:rPr>
              <a:t>Открыта 9 мая 2007 года. </a:t>
            </a:r>
            <a:endParaRPr lang="ru-RU" sz="4800" dirty="0" smtClean="0">
              <a:latin typeface="Georgia" panose="02040502050405020303" pitchFamily="18" charset="0"/>
            </a:endParaRPr>
          </a:p>
          <a:p>
            <a:r>
              <a:rPr lang="ru-RU" sz="4800" dirty="0" smtClean="0">
                <a:latin typeface="Georgia" panose="02040502050405020303" pitchFamily="18" charset="0"/>
              </a:rPr>
              <a:t>Архитекторы </a:t>
            </a:r>
          </a:p>
          <a:p>
            <a:r>
              <a:rPr lang="ru-RU" sz="4800" dirty="0" smtClean="0">
                <a:latin typeface="Georgia" panose="02040502050405020303" pitchFamily="18" charset="0"/>
              </a:rPr>
              <a:t>Василий </a:t>
            </a:r>
            <a:r>
              <a:rPr lang="ru-RU" sz="4800" dirty="0" err="1">
                <a:latin typeface="Georgia" panose="02040502050405020303" pitchFamily="18" charset="0"/>
              </a:rPr>
              <a:t>Техин</a:t>
            </a:r>
            <a:r>
              <a:rPr lang="ru-RU" sz="4800" dirty="0">
                <a:latin typeface="Georgia" panose="02040502050405020303" pitchFamily="18" charset="0"/>
              </a:rPr>
              <a:t> и </a:t>
            </a:r>
            <a:endParaRPr lang="ru-RU" sz="4800" dirty="0" smtClean="0">
              <a:latin typeface="Georgia" panose="02040502050405020303" pitchFamily="18" charset="0"/>
            </a:endParaRPr>
          </a:p>
          <a:p>
            <a:r>
              <a:rPr lang="ru-RU" sz="4800" dirty="0" smtClean="0">
                <a:latin typeface="Georgia" panose="02040502050405020303" pitchFamily="18" charset="0"/>
              </a:rPr>
              <a:t>Юрий </a:t>
            </a:r>
            <a:r>
              <a:rPr lang="ru-RU" sz="4800" dirty="0" err="1">
                <a:latin typeface="Georgia" panose="02040502050405020303" pitchFamily="18" charset="0"/>
              </a:rPr>
              <a:t>Логоватовский</a:t>
            </a:r>
            <a:r>
              <a:rPr lang="ru-RU" sz="4800" dirty="0">
                <a:latin typeface="Georgia" panose="02040502050405020303" pitchFamily="18" charset="0"/>
              </a:rPr>
              <a:t>.</a:t>
            </a:r>
            <a:endParaRPr lang="ru-RU" sz="4800" dirty="0"/>
          </a:p>
        </p:txBody>
      </p:sp>
    </p:spTree>
    <p:extLst>
      <p:ext uri="{BB962C8B-B14F-4D97-AF65-F5344CB8AC3E}">
        <p14:creationId xmlns:p14="http://schemas.microsoft.com/office/powerpoint/2010/main" val="2519965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84094" y="739588"/>
            <a:ext cx="11909612" cy="4893647"/>
          </a:xfrm>
          <a:prstGeom prst="rect">
            <a:avLst/>
          </a:prstGeom>
        </p:spPr>
        <p:txBody>
          <a:bodyPr wrap="square">
            <a:spAutoFit/>
          </a:bodyPr>
          <a:lstStyle/>
          <a:p>
            <a:r>
              <a:rPr lang="ru-RU" sz="2400" dirty="0">
                <a:solidFill>
                  <a:srgbClr val="000000"/>
                </a:solidFill>
                <a:latin typeface="Arial" panose="020B0604020202020204" pitchFamily="34" charset="0"/>
                <a:ea typeface="Times New Roman" panose="02020603050405020304" pitchFamily="18" charset="0"/>
              </a:rPr>
              <a:t>Солдаты кавалерийской дивизии держали оборону и принимали участие в неравных боях против фашистов, с мая по октябрь 1942 года. На сегодняшний день, память погибших солдат 115-й кавалерийской дивизии чтут и ветераны войны и более молодое поколение, постоянно к монументу возлагают цветы, выражая свою благодарность героям, отдавшим за наше будущее жизнь.</a:t>
            </a:r>
            <a:br>
              <a:rPr lang="ru-RU" sz="2400" dirty="0">
                <a:solidFill>
                  <a:srgbClr val="000000"/>
                </a:solidFill>
                <a:latin typeface="Arial" panose="020B0604020202020204" pitchFamily="34" charset="0"/>
                <a:ea typeface="Times New Roman" panose="02020603050405020304" pitchFamily="18" charset="0"/>
              </a:rPr>
            </a:br>
            <a:endParaRPr lang="ru-RU" sz="2400" dirty="0"/>
          </a:p>
          <a:p>
            <a:endParaRPr lang="ru-RU" sz="2400" dirty="0" smtClean="0">
              <a:solidFill>
                <a:srgbClr val="000000"/>
              </a:solidFill>
              <a:latin typeface="Arial" panose="020B0604020202020204" pitchFamily="34" charset="0"/>
              <a:ea typeface="Times New Roman" panose="02020603050405020304" pitchFamily="18" charset="0"/>
            </a:endParaRPr>
          </a:p>
          <a:p>
            <a:r>
              <a:rPr lang="ru-RU" sz="2400" dirty="0" smtClean="0">
                <a:solidFill>
                  <a:srgbClr val="000000"/>
                </a:solidFill>
                <a:latin typeface="Arial" panose="020B0604020202020204" pitchFamily="34" charset="0"/>
                <a:ea typeface="Times New Roman" panose="02020603050405020304" pitchFamily="18" charset="0"/>
              </a:rPr>
              <a:t>115-я </a:t>
            </a:r>
            <a:r>
              <a:rPr lang="ru-RU" sz="2400" dirty="0">
                <a:solidFill>
                  <a:srgbClr val="000000"/>
                </a:solidFill>
                <a:latin typeface="Arial" panose="020B0604020202020204" pitchFamily="34" charset="0"/>
                <a:ea typeface="Times New Roman" panose="02020603050405020304" pitchFamily="18" charset="0"/>
              </a:rPr>
              <a:t>Кабардино-Балкарская кавалерийская дивизия защищала подступы к Сталинграду. Ее судьба сложилась трагически. Она вступила в неравный бой с немецкими танками. В результате чего погибло около 4000 солдат республики. В память о погибших воинах 115-й дивизии в 2005 году был открыт памятник.</a:t>
            </a:r>
            <a:br>
              <a:rPr lang="ru-RU" sz="2400" dirty="0">
                <a:solidFill>
                  <a:srgbClr val="000000"/>
                </a:solidFill>
                <a:latin typeface="Arial" panose="020B0604020202020204" pitchFamily="34" charset="0"/>
                <a:ea typeface="Times New Roman" panose="02020603050405020304" pitchFamily="18" charset="0"/>
              </a:rPr>
            </a:br>
            <a:r>
              <a:rPr lang="ru-RU" sz="2400" dirty="0">
                <a:solidFill>
                  <a:srgbClr val="000000"/>
                </a:solidFill>
                <a:latin typeface="Arial" panose="020B0604020202020204" pitchFamily="34" charset="0"/>
                <a:ea typeface="Times New Roman" panose="02020603050405020304" pitchFamily="18" charset="0"/>
              </a:rPr>
              <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30427435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2000.ru/photogalleries/monuments/20070815_IMG_37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575" y="121023"/>
            <a:ext cx="8638801" cy="647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61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img-fotki.yandex.ru/get/6308/78948279.62/0_6a8f3_455d669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600" y="0"/>
            <a:ext cx="50215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1174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mg-fotki.yandex.ru/get/6301/78948279.62/0_6a8f2_48343b1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6" y="215153"/>
            <a:ext cx="8641975" cy="648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9334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n2000.ru/photogalleries/monuments/20070815_IMG_37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92" y="161364"/>
            <a:ext cx="8695764" cy="652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583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n2000.ru/photogalleries/monuments/20070815_IMG_37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138" y="242048"/>
            <a:ext cx="6393143" cy="639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740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365" y="0"/>
            <a:ext cx="11873753" cy="6494085"/>
          </a:xfrm>
          <a:prstGeom prst="rect">
            <a:avLst/>
          </a:prstGeom>
        </p:spPr>
        <p:txBody>
          <a:bodyPr wrap="square">
            <a:spAutoFit/>
          </a:bodyPr>
          <a:lstStyle/>
          <a:p>
            <a:r>
              <a:rPr lang="ru-RU" sz="3200" b="1" dirty="0"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Памятник </a:t>
            </a:r>
            <a:r>
              <a:rPr lang="ru-RU"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Великой Отечественной войне «Зенитка» в Нальчике </a:t>
            </a: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это монумент, установленный как дань памяти отважным зенитчикам, защищавшим город. Памятник находится напротив Национального Музея Кабардино-Балкарской республики на улице Горького. </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Данная монументальная композиция состоит из настоящего боевого зенитного орудия, которое использовалось для борьбы с фашистской авиацией и впоследствии было восстановлено и отреставрировано, а также двух противотанковых ежей. Орудие установлено на бетонном постаменте, а ежи располагаются на некотором расстоянии от него.</a:t>
            </a:r>
            <a:br>
              <a:rPr lang="ru-RU"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135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mg-fotki.yandex.ru/get/6409/78948279.6c/0_70142_500bc03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52" y="0"/>
            <a:ext cx="9497918" cy="6648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751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mg-fotki.yandex.ru/get/6504/78948279.6c/0_70143_3d7737c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857" y="188258"/>
            <a:ext cx="8606116" cy="6454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9564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mg-fotki.yandex.ru/get/6606/78948279.6c/0_70144_42c3b445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315" y="147918"/>
            <a:ext cx="10052557" cy="67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5371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img-fotki.yandex.ru/get/6408/78948279.6c/0_70145_e75d2b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669" y="147917"/>
            <a:ext cx="8785412" cy="6589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728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fotki.yandex.ru/get/6103/157209284.0/0_7dc8e_e816af91_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98" y="242046"/>
            <a:ext cx="4026461" cy="640816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961964" y="591235"/>
            <a:ext cx="6414247" cy="2554545"/>
          </a:xfrm>
          <a:prstGeom prst="rect">
            <a:avLst/>
          </a:prstGeom>
        </p:spPr>
        <p:txBody>
          <a:bodyPr wrap="square">
            <a:spAutoFit/>
          </a:bodyPr>
          <a:lstStyle/>
          <a:p>
            <a:r>
              <a:rPr lang="ru-RU" sz="4000" dirty="0" smtClean="0">
                <a:latin typeface="Arial" panose="020B0604020202020204" pitchFamily="34" charset="0"/>
                <a:ea typeface="Times New Roman" panose="02020603050405020304" pitchFamily="18" charset="0"/>
              </a:rPr>
              <a:t>Раньше </a:t>
            </a:r>
            <a:r>
              <a:rPr lang="ru-RU" sz="4000" dirty="0">
                <a:latin typeface="Arial" panose="020B0604020202020204" pitchFamily="34" charset="0"/>
                <a:ea typeface="Times New Roman" panose="02020603050405020304" pitchFamily="18" charset="0"/>
              </a:rPr>
              <a:t>монумент был представлен в виде мужественного солдата, обнимающего своего коня</a:t>
            </a:r>
            <a:endParaRPr lang="ru-RU" sz="4000" dirty="0"/>
          </a:p>
        </p:txBody>
      </p:sp>
    </p:spTree>
    <p:extLst>
      <p:ext uri="{BB962C8B-B14F-4D97-AF65-F5344CB8AC3E}">
        <p14:creationId xmlns:p14="http://schemas.microsoft.com/office/powerpoint/2010/main" val="16414669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img-fotki.yandex.ru/get/6504/78948279.6c/0_70146_f6c9dcc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86" y="107577"/>
            <a:ext cx="9000564" cy="675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36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mg-fotki.yandex.ru/get/6604/78948279.6c/0_70147_62f8bc3b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6" y="0"/>
            <a:ext cx="8946776" cy="6710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318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8940" y="0"/>
            <a:ext cx="11739283" cy="6124754"/>
          </a:xfrm>
          <a:prstGeom prst="rect">
            <a:avLst/>
          </a:prstGeom>
        </p:spPr>
        <p:txBody>
          <a:bodyPr wrap="square">
            <a:spAutoFit/>
          </a:bodyPr>
          <a:lstStyle/>
          <a:p>
            <a:r>
              <a:rPr lang="ru-RU" sz="2800" b="1" dirty="0" smtClean="0">
                <a:solidFill>
                  <a:srgbClr val="C00000"/>
                </a:solidFill>
                <a:latin typeface="Arial" panose="020B0604020202020204" pitchFamily="34" charset="0"/>
                <a:ea typeface="Times New Roman" panose="02020603050405020304" pitchFamily="18" charset="0"/>
              </a:rPr>
              <a:t>Памятник </a:t>
            </a:r>
            <a:r>
              <a:rPr lang="ru-RU" sz="2800" b="1" dirty="0">
                <a:solidFill>
                  <a:srgbClr val="C00000"/>
                </a:solidFill>
                <a:latin typeface="Arial" panose="020B0604020202020204" pitchFamily="34" charset="0"/>
                <a:ea typeface="Times New Roman" panose="02020603050405020304" pitchFamily="18" charset="0"/>
              </a:rPr>
              <a:t>жителям Нальчика, погибшим в годы Великой Отечественной войны</a:t>
            </a:r>
            <a:r>
              <a:rPr lang="ru-RU" sz="2800" dirty="0">
                <a:solidFill>
                  <a:srgbClr val="000000"/>
                </a:solidFill>
                <a:latin typeface="Arial" panose="020B0604020202020204" pitchFamily="34" charset="0"/>
                <a:ea typeface="Times New Roman" panose="02020603050405020304" pitchFamily="18" charset="0"/>
              </a:rPr>
              <a:t>, находится в городе Нальчике. Открыт памятник в 1981 году.</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Архитекторами памятника являются В. Асанов, </a:t>
            </a:r>
            <a:r>
              <a:rPr lang="ru-RU" sz="2800" dirty="0" err="1">
                <a:solidFill>
                  <a:srgbClr val="000000"/>
                </a:solidFill>
                <a:latin typeface="Arial" panose="020B0604020202020204" pitchFamily="34" charset="0"/>
                <a:ea typeface="Times New Roman" panose="02020603050405020304" pitchFamily="18" charset="0"/>
              </a:rPr>
              <a:t>В.Чурилов</a:t>
            </a:r>
            <a:r>
              <a:rPr lang="ru-RU" sz="2800" dirty="0">
                <a:solidFill>
                  <a:srgbClr val="000000"/>
                </a:solidFill>
                <a:latin typeface="Arial" panose="020B0604020202020204" pitchFamily="34" charset="0"/>
                <a:ea typeface="Times New Roman" panose="02020603050405020304" pitchFamily="18" charset="0"/>
              </a:rPr>
              <a:t>. Памятник расположен напротив национального музея.</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Вокруг памятника вся территория выложена тротуарной </a:t>
            </a:r>
            <a:r>
              <a:rPr lang="ru-RU" sz="2800" dirty="0" err="1">
                <a:solidFill>
                  <a:srgbClr val="000000"/>
                </a:solidFill>
                <a:latin typeface="Arial" panose="020B0604020202020204" pitchFamily="34" charset="0"/>
                <a:ea typeface="Times New Roman" panose="02020603050405020304" pitchFamily="18" charset="0"/>
              </a:rPr>
              <a:t>плиткой,бежевым</a:t>
            </a:r>
            <a:r>
              <a:rPr lang="ru-RU" sz="2800" dirty="0">
                <a:solidFill>
                  <a:srgbClr val="000000"/>
                </a:solidFill>
                <a:latin typeface="Arial" panose="020B0604020202020204" pitchFamily="34" charset="0"/>
                <a:ea typeface="Times New Roman" panose="02020603050405020304" pitchFamily="18" charset="0"/>
              </a:rPr>
              <a:t> цветом и цветом красного кирпича. Территория у памятника всегда чистая, власти города следят за состоянием памятника.</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
            </a:r>
            <a:br>
              <a:rPr lang="ru-RU" sz="2800" dirty="0">
                <a:solidFill>
                  <a:srgbClr val="000000"/>
                </a:solidFill>
                <a:latin typeface="Arial" panose="020B0604020202020204" pitchFamily="34" charset="0"/>
                <a:ea typeface="Times New Roman" panose="02020603050405020304" pitchFamily="18" charset="0"/>
              </a:rPr>
            </a:br>
            <a:r>
              <a:rPr lang="ru-RU" sz="2800" dirty="0">
                <a:solidFill>
                  <a:srgbClr val="000000"/>
                </a:solidFill>
                <a:latin typeface="Arial" panose="020B0604020202020204" pitchFamily="34" charset="0"/>
                <a:ea typeface="Times New Roman" panose="02020603050405020304" pitchFamily="18" charset="0"/>
              </a:rPr>
              <a:t>Памятник жителям Нальчика, погибшим в годы Великой Отечественной войны, является местом возложения цветов у молодоженов.</a:t>
            </a:r>
            <a:endParaRPr lang="ru-RU" sz="2800" dirty="0"/>
          </a:p>
        </p:txBody>
      </p:sp>
    </p:spTree>
    <p:extLst>
      <p:ext uri="{BB962C8B-B14F-4D97-AF65-F5344CB8AC3E}">
        <p14:creationId xmlns:p14="http://schemas.microsoft.com/office/powerpoint/2010/main" val="883117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1/194/049/119449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268941" y="0"/>
            <a:ext cx="11564470" cy="6656294"/>
          </a:xfrm>
          <a:prstGeom prst="rect">
            <a:avLst/>
          </a:prstGeom>
          <a:noFill/>
          <a:ln>
            <a:noFill/>
          </a:ln>
        </p:spPr>
      </p:pic>
    </p:spTree>
    <p:extLst>
      <p:ext uri="{BB962C8B-B14F-4D97-AF65-F5344CB8AC3E}">
        <p14:creationId xmlns:p14="http://schemas.microsoft.com/office/powerpoint/2010/main" val="1210303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img-fotki.yandex.ru/get/6408/78948279.6c/0_7014b_1d8e503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68" y="188259"/>
            <a:ext cx="8767483" cy="657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17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img-fotki.yandex.ru/get/6509/78948279.6c/0_7014c_19996fc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68" y="215152"/>
            <a:ext cx="8713695" cy="653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859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mg-fotki.yandex.ru/get/6504/78948279.6c/0_7014a_b08913c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422" y="0"/>
            <a:ext cx="10417786" cy="6732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570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img-fotki.yandex.ru/get/6505/78948279.6c/0_70148_373fdd50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774" y="215152"/>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4767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s://img-fotki.yandex.ru/get/6408/78948279.6c/0_70149_f2d1b08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433" y="147918"/>
            <a:ext cx="8677835" cy="650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3645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75" y="215152"/>
            <a:ext cx="11940989" cy="4801314"/>
          </a:xfrm>
          <a:prstGeom prst="rect">
            <a:avLst/>
          </a:prstGeom>
        </p:spPr>
        <p:txBody>
          <a:bodyPr wrap="square">
            <a:spAutoFit/>
          </a:bodyPr>
          <a:lstStyle/>
          <a:p>
            <a:r>
              <a:rPr lang="ru-RU" sz="3600" dirty="0" smtClean="0">
                <a:solidFill>
                  <a:srgbClr val="000000"/>
                </a:solidFill>
                <a:latin typeface="Arial" panose="020B0604020202020204" pitchFamily="34" charset="0"/>
                <a:ea typeface="Times New Roman" panose="02020603050405020304" pitchFamily="18" charset="0"/>
              </a:rPr>
              <a:t>Нальчик </a:t>
            </a:r>
            <a:r>
              <a:rPr lang="ru-RU" sz="3600" dirty="0">
                <a:solidFill>
                  <a:srgbClr val="000000"/>
                </a:solidFill>
                <a:latin typeface="Arial" panose="020B0604020202020204" pitchFamily="34" charset="0"/>
                <a:ea typeface="Times New Roman" panose="02020603050405020304" pitchFamily="18" charset="0"/>
              </a:rPr>
              <a:t>богат на разные памятники и мемориалы погибшим в годы Великой Отечественной войны. </a:t>
            </a:r>
            <a:r>
              <a:rPr lang="ru-RU" sz="3600" b="1" dirty="0">
                <a:solidFill>
                  <a:srgbClr val="C00000"/>
                </a:solidFill>
                <a:latin typeface="Arial" panose="020B0604020202020204" pitchFamily="34" charset="0"/>
                <a:ea typeface="Times New Roman" panose="02020603050405020304" pitchFamily="18" charset="0"/>
              </a:rPr>
              <a:t>Монумент защитникам и освободителям города Нальчика</a:t>
            </a:r>
            <a:r>
              <a:rPr lang="ru-RU" sz="3600" dirty="0">
                <a:solidFill>
                  <a:srgbClr val="000000"/>
                </a:solidFill>
                <a:latin typeface="Arial" panose="020B0604020202020204" pitchFamily="34" charset="0"/>
                <a:ea typeface="Times New Roman" panose="02020603050405020304" pitchFamily="18" charset="0"/>
              </a:rPr>
              <a:t> установлен в 1971 году, в городском сквере у автовокзала. Это танк Т-34-85, установленный на большой бетонный постамент. Впереди на постаменте цифры "1943". Хотя модель этого танка не участвовала в боях под Нальчиком.</a:t>
            </a:r>
            <a:r>
              <a:rPr lang="ru-RU" dirty="0">
                <a:solidFill>
                  <a:srgbClr val="000000"/>
                </a:solidFill>
                <a:latin typeface="Arial" panose="020B0604020202020204" pitchFamily="34" charset="0"/>
                <a:ea typeface="Times New Roman" panose="02020603050405020304" pitchFamily="18" charset="0"/>
              </a:rPr>
              <a:t/>
            </a:r>
            <a:br>
              <a:rPr lang="ru-RU" dirty="0">
                <a:solidFill>
                  <a:srgbClr val="000000"/>
                </a:solidFill>
                <a:latin typeface="Arial" panose="020B0604020202020204" pitchFamily="34" charset="0"/>
                <a:ea typeface="Times New Roman" panose="02020603050405020304" pitchFamily="18" charset="0"/>
              </a:rPr>
            </a:br>
            <a:endParaRPr lang="ru-RU" dirty="0"/>
          </a:p>
        </p:txBody>
      </p:sp>
    </p:spTree>
    <p:extLst>
      <p:ext uri="{BB962C8B-B14F-4D97-AF65-F5344CB8AC3E}">
        <p14:creationId xmlns:p14="http://schemas.microsoft.com/office/powerpoint/2010/main" val="2166446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9/878/001/98781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0" y="104438"/>
            <a:ext cx="11994328" cy="6524961"/>
          </a:xfrm>
          <a:prstGeom prst="rect">
            <a:avLst/>
          </a:prstGeom>
          <a:noFill/>
          <a:ln>
            <a:noFill/>
          </a:ln>
        </p:spPr>
      </p:pic>
    </p:spTree>
    <p:extLst>
      <p:ext uri="{BB962C8B-B14F-4D97-AF65-F5344CB8AC3E}">
        <p14:creationId xmlns:p14="http://schemas.microsoft.com/office/powerpoint/2010/main" val="1187421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img-fotki.yandex.ru/get/6504/78948279.6c/0_7014d_108a398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2668" y="228599"/>
            <a:ext cx="8516471" cy="638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2466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img-fotki.yandex.ru/get/6505/78948279.6c/0_7014e_ec562c5d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586" y="161364"/>
            <a:ext cx="8767481" cy="6575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46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img-fotki.yandex.ru/get/6406/78948279.6c/0_7014f_ccbff60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5092" y="-1"/>
            <a:ext cx="9018495" cy="6763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94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img-fotki.yandex.ru/get/6505/78948279.6c/0_70150_973426ac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39" y="201706"/>
            <a:ext cx="8713693" cy="6535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796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2000.ru/photogalleries/monuments/20080812_IMG_869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9256" y="187278"/>
            <a:ext cx="8894296" cy="6670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02355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2729" y="408366"/>
            <a:ext cx="11268636" cy="3170099"/>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воинам-интернационалистам, погибшим в Афганистане </a:t>
            </a:r>
            <a:r>
              <a:rPr lang="ru-RU" sz="4000" dirty="0">
                <a:latin typeface="Georgia" panose="02040502050405020303" pitchFamily="18" charset="0"/>
              </a:rPr>
              <a:t>в Ореховой роще.</a:t>
            </a:r>
            <a:r>
              <a:rPr lang="ru-RU" sz="4000" dirty="0"/>
              <a:t/>
            </a:r>
            <a:br>
              <a:rPr lang="ru-RU" sz="4000" dirty="0"/>
            </a:br>
            <a:r>
              <a:rPr lang="ru-RU" sz="4000" dirty="0">
                <a:latin typeface="Georgia" panose="02040502050405020303" pitchFamily="18" charset="0"/>
              </a:rPr>
              <a:t>Открыт в 2005 году. Скульптор С. </a:t>
            </a:r>
            <a:r>
              <a:rPr lang="ru-RU" sz="4000" dirty="0" err="1">
                <a:latin typeface="Georgia" panose="02040502050405020303" pitchFamily="18" charset="0"/>
              </a:rPr>
              <a:t>Катони</a:t>
            </a:r>
            <a:r>
              <a:rPr lang="ru-RU" sz="4000" dirty="0">
                <a:latin typeface="Georgia" panose="02040502050405020303" pitchFamily="18" charset="0"/>
              </a:rPr>
              <a:t>, архитектор В. Бублик.</a:t>
            </a:r>
            <a:endParaRPr lang="ru-RU" sz="4000" dirty="0"/>
          </a:p>
        </p:txBody>
      </p:sp>
    </p:spTree>
    <p:extLst>
      <p:ext uri="{BB962C8B-B14F-4D97-AF65-F5344CB8AC3E}">
        <p14:creationId xmlns:p14="http://schemas.microsoft.com/office/powerpoint/2010/main" val="42280093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img-fotki.yandex.ru/get/5708/shauey.31/0_55437_ac629bab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87" y="232099"/>
            <a:ext cx="8619380" cy="646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2723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img-fotki.yandex.ru/get/5506/shauey.31/0_55438_c9d2bad1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094" y="118642"/>
            <a:ext cx="8673353" cy="650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3379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4812" y="134471"/>
            <a:ext cx="12017188" cy="3539430"/>
          </a:xfrm>
          <a:prstGeom prst="rect">
            <a:avLst/>
          </a:prstGeom>
        </p:spPr>
        <p:txBody>
          <a:bodyPr wrap="square">
            <a:spAutoFit/>
          </a:bodyPr>
          <a:lstStyle/>
          <a:p>
            <a:r>
              <a:rPr lang="ru-RU" sz="3200" b="1" dirty="0">
                <a:solidFill>
                  <a:srgbClr val="C00000"/>
                </a:solidFill>
                <a:latin typeface="Georgia" panose="02040502050405020303" pitchFamily="18" charset="0"/>
              </a:rPr>
              <a:t>Памятник комсомольцам Кабардино-Балкарии, павшим в боях в годы Гражданской и Великой</a:t>
            </a:r>
            <a:r>
              <a:rPr lang="ru-RU" sz="3200" b="1" dirty="0">
                <a:solidFill>
                  <a:srgbClr val="C00000"/>
                </a:solidFill>
              </a:rPr>
              <a:t/>
            </a:r>
            <a:br>
              <a:rPr lang="ru-RU" sz="3200" b="1" dirty="0">
                <a:solidFill>
                  <a:srgbClr val="C00000"/>
                </a:solidFill>
              </a:rPr>
            </a:br>
            <a:r>
              <a:rPr lang="ru-RU" sz="3200" b="1" dirty="0">
                <a:solidFill>
                  <a:srgbClr val="C00000"/>
                </a:solidFill>
                <a:latin typeface="Georgia" panose="02040502050405020303" pitchFamily="18" charset="0"/>
              </a:rPr>
              <a:t>Отечественной войн.</a:t>
            </a:r>
            <a:r>
              <a:rPr lang="ru-RU" sz="3200" dirty="0">
                <a:latin typeface="Georgia" panose="02040502050405020303" pitchFamily="18" charset="0"/>
              </a:rPr>
              <a:t> </a:t>
            </a:r>
            <a:endParaRPr lang="ru-RU" sz="3200" dirty="0" smtClean="0">
              <a:latin typeface="Georgia" panose="02040502050405020303" pitchFamily="18" charset="0"/>
            </a:endParaRPr>
          </a:p>
          <a:p>
            <a:endParaRPr lang="ru-RU" sz="3200" dirty="0">
              <a:latin typeface="Georgia" panose="02040502050405020303" pitchFamily="18" charset="0"/>
            </a:endParaRPr>
          </a:p>
          <a:p>
            <a:r>
              <a:rPr lang="ru-RU" sz="3200" dirty="0" smtClean="0">
                <a:latin typeface="Georgia" panose="02040502050405020303" pitchFamily="18" charset="0"/>
              </a:rPr>
              <a:t>Установлен </a:t>
            </a:r>
            <a:r>
              <a:rPr lang="ru-RU" sz="3200" dirty="0">
                <a:latin typeface="Georgia" panose="02040502050405020303" pitchFamily="18" charset="0"/>
              </a:rPr>
              <a:t>на площади имени 50-летия ВЛКСМ в 1968 году.</a:t>
            </a:r>
            <a:r>
              <a:rPr lang="ru-RU" sz="3200" dirty="0"/>
              <a:t/>
            </a:r>
            <a:br>
              <a:rPr lang="ru-RU" sz="3200" dirty="0"/>
            </a:br>
            <a:r>
              <a:rPr lang="ru-RU" sz="3200" dirty="0">
                <a:latin typeface="Georgia" panose="02040502050405020303" pitchFamily="18" charset="0"/>
              </a:rPr>
              <a:t>Скульптор Г. X. </a:t>
            </a:r>
            <a:r>
              <a:rPr lang="ru-RU" sz="3200" dirty="0" err="1">
                <a:latin typeface="Georgia" panose="02040502050405020303" pitchFamily="18" charset="0"/>
              </a:rPr>
              <a:t>Бжеумыхов</a:t>
            </a:r>
            <a:r>
              <a:rPr lang="ru-RU" sz="3200" dirty="0">
                <a:latin typeface="Georgia" panose="02040502050405020303" pitchFamily="18" charset="0"/>
              </a:rPr>
              <a:t>, художник В. М. Абаев, архитекторы М. К. </a:t>
            </a:r>
            <a:r>
              <a:rPr lang="ru-RU" sz="3200" dirty="0" err="1">
                <a:latin typeface="Georgia" panose="02040502050405020303" pitchFamily="18" charset="0"/>
              </a:rPr>
              <a:t>Каркаев</a:t>
            </a:r>
            <a:r>
              <a:rPr lang="ru-RU" sz="3200" dirty="0">
                <a:latin typeface="Georgia" panose="02040502050405020303" pitchFamily="18" charset="0"/>
              </a:rPr>
              <a:t>, Р. М. </a:t>
            </a:r>
            <a:r>
              <a:rPr lang="ru-RU" sz="3200" dirty="0" err="1">
                <a:latin typeface="Georgia" panose="02040502050405020303" pitchFamily="18" charset="0"/>
              </a:rPr>
              <a:t>Гокадзе</a:t>
            </a:r>
            <a:r>
              <a:rPr lang="ru-RU" sz="3200" dirty="0">
                <a:latin typeface="Georgia" panose="02040502050405020303" pitchFamily="18" charset="0"/>
              </a:rPr>
              <a:t>.</a:t>
            </a:r>
            <a:endParaRPr lang="ru-RU" sz="3200" dirty="0"/>
          </a:p>
        </p:txBody>
      </p:sp>
    </p:spTree>
    <p:extLst>
      <p:ext uri="{BB962C8B-B14F-4D97-AF65-F5344CB8AC3E}">
        <p14:creationId xmlns:p14="http://schemas.microsoft.com/office/powerpoint/2010/main" val="28955902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2000.ru/photogalleries/monuments/20150812_WP_20150812_0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173" y="134471"/>
            <a:ext cx="8964705" cy="672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93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fotki.yandex.ru/get/6207/78948279.5f/0_68eca_6ac69b69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17" y="295834"/>
            <a:ext cx="8853954" cy="613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02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mg-fotki.yandex.ru/get/4911/shauey.33/0_55470_145ee39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4670" y="134471"/>
            <a:ext cx="8754035" cy="656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88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img-fotki.yandex.ru/get/4515/shauey.33/0_5546f_c0f8faba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541" y="183746"/>
            <a:ext cx="4867835" cy="6490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img-fotki.yandex.ru/get/5507/shauey.32/0_5543c_b405d68a_XX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478" y="183745"/>
            <a:ext cx="4867835" cy="649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502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2000.ru/photogalleries/monuments/20071308_IMG_3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538" y="161363"/>
            <a:ext cx="8679143" cy="650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0350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n2000.ru/photogalleries/monuments/20121025_5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516" y="215153"/>
            <a:ext cx="8677835" cy="650837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152965" y="591235"/>
            <a:ext cx="3039035" cy="2246769"/>
          </a:xfrm>
          <a:prstGeom prst="rect">
            <a:avLst/>
          </a:prstGeom>
        </p:spPr>
        <p:txBody>
          <a:bodyPr wrap="square">
            <a:spAutoFit/>
          </a:bodyPr>
          <a:lstStyle/>
          <a:p>
            <a:r>
              <a:rPr lang="ru-RU" sz="2800" dirty="0">
                <a:latin typeface="Georgia" panose="02040502050405020303" pitchFamily="18" charset="0"/>
              </a:rPr>
              <a:t>Надпись на памятнике комсомольцам Кабардино-Балкарии.</a:t>
            </a:r>
            <a:endParaRPr lang="ru-RU" sz="2800" dirty="0"/>
          </a:p>
        </p:txBody>
      </p:sp>
    </p:spTree>
    <p:extLst>
      <p:ext uri="{BB962C8B-B14F-4D97-AF65-F5344CB8AC3E}">
        <p14:creationId xmlns:p14="http://schemas.microsoft.com/office/powerpoint/2010/main" val="19444760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2000.ru/photogalleries/monuments/20100831_PICT4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45" y="349623"/>
            <a:ext cx="8157883" cy="611841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606118" y="873624"/>
            <a:ext cx="3455894" cy="2862322"/>
          </a:xfrm>
          <a:prstGeom prst="rect">
            <a:avLst/>
          </a:prstGeom>
        </p:spPr>
        <p:txBody>
          <a:bodyPr wrap="square">
            <a:spAutoFit/>
          </a:bodyPr>
          <a:lstStyle/>
          <a:p>
            <a:r>
              <a:rPr lang="ru-RU" sz="3600" dirty="0">
                <a:latin typeface="Georgia" panose="02040502050405020303" pitchFamily="18" charset="0"/>
              </a:rPr>
              <a:t>Стелы с наградами ВЛКСМ рядом с памятником комсомольцам</a:t>
            </a:r>
            <a:r>
              <a:rPr lang="ru-RU" dirty="0">
                <a:latin typeface="Georgia" panose="02040502050405020303" pitchFamily="18" charset="0"/>
              </a:rPr>
              <a:t>.</a:t>
            </a:r>
            <a:endParaRPr lang="ru-RU" dirty="0"/>
          </a:p>
        </p:txBody>
      </p:sp>
    </p:spTree>
    <p:extLst>
      <p:ext uri="{BB962C8B-B14F-4D97-AF65-F5344CB8AC3E}">
        <p14:creationId xmlns:p14="http://schemas.microsoft.com/office/powerpoint/2010/main" val="29957297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2000.ru/photogalleries/monuments/20100831_PICT42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69" y="309282"/>
            <a:ext cx="6320118" cy="63201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557246" y="1008529"/>
            <a:ext cx="3872753" cy="2800767"/>
          </a:xfrm>
          <a:prstGeom prst="rect">
            <a:avLst/>
          </a:prstGeom>
        </p:spPr>
        <p:txBody>
          <a:bodyPr wrap="square">
            <a:spAutoFit/>
          </a:bodyPr>
          <a:lstStyle/>
          <a:p>
            <a:r>
              <a:rPr lang="ru-RU" sz="4400" dirty="0">
                <a:latin typeface="Georgia" panose="02040502050405020303" pitchFamily="18" charset="0"/>
              </a:rPr>
              <a:t>Стела с Орденом Октябрьской революции</a:t>
            </a:r>
            <a:r>
              <a:rPr lang="ru-RU" sz="4400" dirty="0">
                <a:solidFill>
                  <a:srgbClr val="C0C0C0"/>
                </a:solidFill>
                <a:latin typeface="Georgia" panose="02040502050405020303" pitchFamily="18" charset="0"/>
              </a:rPr>
              <a:t>.</a:t>
            </a:r>
            <a:endParaRPr lang="ru-RU" sz="4400" dirty="0"/>
          </a:p>
        </p:txBody>
      </p:sp>
    </p:spTree>
    <p:extLst>
      <p:ext uri="{BB962C8B-B14F-4D97-AF65-F5344CB8AC3E}">
        <p14:creationId xmlns:p14="http://schemas.microsoft.com/office/powerpoint/2010/main" val="28714452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1706" y="183952"/>
            <a:ext cx="11806518" cy="6247864"/>
          </a:xfrm>
          <a:prstGeom prst="rect">
            <a:avLst/>
          </a:prstGeom>
        </p:spPr>
        <p:txBody>
          <a:bodyPr wrap="square">
            <a:spAutoFit/>
          </a:bodyPr>
          <a:lstStyle/>
          <a:p>
            <a:pPr>
              <a:spcAft>
                <a:spcPts val="0"/>
              </a:spcAft>
            </a:pPr>
            <a:r>
              <a:rPr lang="ru-RU" sz="2000" b="1" dirty="0">
                <a:solidFill>
                  <a:srgbClr val="C00000"/>
                </a:solidFill>
                <a:latin typeface="Times New Roman" panose="02020603050405020304" pitchFamily="18" charset="0"/>
                <a:ea typeface="Times New Roman" panose="02020603050405020304" pitchFamily="18" charset="0"/>
              </a:rPr>
              <a:t>Памятник-бюст Герою Советского Союза </a:t>
            </a:r>
            <a:r>
              <a:rPr lang="ru-RU" sz="2000" b="1" dirty="0" err="1">
                <a:solidFill>
                  <a:srgbClr val="C00000"/>
                </a:solidFill>
                <a:latin typeface="Times New Roman" panose="02020603050405020304" pitchFamily="18" charset="0"/>
                <a:ea typeface="Times New Roman" panose="02020603050405020304" pitchFamily="18" charset="0"/>
              </a:rPr>
              <a:t>А.Байсултанову</a:t>
            </a:r>
            <a:endParaRPr lang="ru-RU" sz="2000" dirty="0">
              <a:solidFill>
                <a:srgbClr val="C00000"/>
              </a:solidFill>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Первоначально на козырьке здания школа № 19 г. Нальчика был установлен истребитель времен Великой Отечественной войны. Затем, в 1980 году, был установлен был установлен </a:t>
            </a:r>
            <a:r>
              <a:rPr lang="ru-RU" sz="2000" dirty="0">
                <a:solidFill>
                  <a:srgbClr val="C00000"/>
                </a:solidFill>
                <a:latin typeface="Times New Roman" panose="02020603050405020304" pitchFamily="18" charset="0"/>
                <a:ea typeface="Times New Roman" panose="02020603050405020304" pitchFamily="18" charset="0"/>
                <a:hlinkClick r:id="rId2"/>
              </a:rPr>
              <a:t>бюст Героя Советского Союза летчика </a:t>
            </a:r>
            <a:r>
              <a:rPr lang="ru-RU" sz="2000" dirty="0" err="1">
                <a:solidFill>
                  <a:srgbClr val="C00000"/>
                </a:solidFill>
                <a:latin typeface="Times New Roman" panose="02020603050405020304" pitchFamily="18" charset="0"/>
                <a:ea typeface="Times New Roman" panose="02020603050405020304" pitchFamily="18" charset="0"/>
                <a:hlinkClick r:id="rId2"/>
              </a:rPr>
              <a:t>Алима</a:t>
            </a:r>
            <a:r>
              <a:rPr lang="ru-RU" sz="2000" dirty="0">
                <a:solidFill>
                  <a:srgbClr val="C00000"/>
                </a:solidFill>
                <a:latin typeface="Times New Roman" panose="02020603050405020304" pitchFamily="18" charset="0"/>
                <a:ea typeface="Times New Roman" panose="02020603050405020304" pitchFamily="18" charset="0"/>
                <a:hlinkClick r:id="rId2"/>
              </a:rPr>
              <a:t> </a:t>
            </a:r>
            <a:r>
              <a:rPr lang="ru-RU" sz="2000" dirty="0" err="1">
                <a:solidFill>
                  <a:srgbClr val="C00000"/>
                </a:solidFill>
                <a:latin typeface="Times New Roman" panose="02020603050405020304" pitchFamily="18" charset="0"/>
                <a:ea typeface="Times New Roman" panose="02020603050405020304" pitchFamily="18" charset="0"/>
                <a:hlinkClick r:id="rId2"/>
              </a:rPr>
              <a:t>Байсултанова</a:t>
            </a:r>
            <a:r>
              <a:rPr lang="ru-RU" sz="2000" dirty="0">
                <a:solidFill>
                  <a:srgbClr val="C00000"/>
                </a:solidFill>
                <a:latin typeface="Times New Roman" panose="02020603050405020304" pitchFamily="18" charset="0"/>
                <a:ea typeface="Times New Roman" panose="02020603050405020304" pitchFamily="18" charset="0"/>
              </a:rPr>
              <a:t> (автор </a:t>
            </a:r>
            <a:r>
              <a:rPr lang="ru-RU" sz="2000" dirty="0" err="1">
                <a:solidFill>
                  <a:srgbClr val="C00000"/>
                </a:solidFill>
                <a:latin typeface="Times New Roman" panose="02020603050405020304" pitchFamily="18" charset="0"/>
                <a:ea typeface="Times New Roman" panose="02020603050405020304" pitchFamily="18" charset="0"/>
              </a:rPr>
              <a:t>Хамзат</a:t>
            </a:r>
            <a:r>
              <a:rPr lang="ru-RU" sz="2000" dirty="0">
                <a:solidFill>
                  <a:srgbClr val="C00000"/>
                </a:solidFill>
                <a:latin typeface="Times New Roman" panose="02020603050405020304" pitchFamily="18" charset="0"/>
                <a:ea typeface="Times New Roman" panose="02020603050405020304" pitchFamily="18" charset="0"/>
              </a:rPr>
              <a:t> </a:t>
            </a:r>
            <a:r>
              <a:rPr lang="ru-RU" sz="2000" dirty="0" err="1">
                <a:solidFill>
                  <a:srgbClr val="C00000"/>
                </a:solidFill>
                <a:latin typeface="Times New Roman" panose="02020603050405020304" pitchFamily="18" charset="0"/>
                <a:ea typeface="Times New Roman" panose="02020603050405020304" pitchFamily="18" charset="0"/>
              </a:rPr>
              <a:t>Крымшамхалов</a:t>
            </a:r>
            <a:r>
              <a:rPr lang="ru-RU" sz="2000" dirty="0">
                <a:solidFill>
                  <a:srgbClr val="C00000"/>
                </a:solidFill>
                <a:latin typeface="Times New Roman" panose="02020603050405020304" pitchFamily="18" charset="0"/>
                <a:ea typeface="Times New Roman" panose="02020603050405020304" pitchFamily="18" charset="0"/>
              </a:rPr>
              <a:t>).</a:t>
            </a: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А. </a:t>
            </a:r>
            <a:r>
              <a:rPr lang="ru-RU" sz="2000" dirty="0" err="1">
                <a:solidFill>
                  <a:srgbClr val="000000"/>
                </a:solidFill>
                <a:latin typeface="Times New Roman" panose="02020603050405020304" pitchFamily="18" charset="0"/>
                <a:ea typeface="Times New Roman" panose="02020603050405020304" pitchFamily="18" charset="0"/>
              </a:rPr>
              <a:t>Б</a:t>
            </a:r>
            <a:r>
              <a:rPr lang="ru-RU" sz="2000" dirty="0" err="1" smtClean="0">
                <a:solidFill>
                  <a:srgbClr val="000000"/>
                </a:solidFill>
                <a:latin typeface="Times New Roman" panose="02020603050405020304" pitchFamily="18" charset="0"/>
                <a:ea typeface="Times New Roman" panose="02020603050405020304" pitchFamily="18" charset="0"/>
              </a:rPr>
              <a:t>айсултанов</a:t>
            </a:r>
            <a:r>
              <a:rPr lang="ru-RU" sz="2000" dirty="0" smtClean="0">
                <a:solidFill>
                  <a:srgbClr val="000000"/>
                </a:solidFill>
                <a:latin typeface="Times New Roman" panose="02020603050405020304" pitchFamily="18" charset="0"/>
                <a:ea typeface="Times New Roman" panose="02020603050405020304" pitchFamily="18" charset="0"/>
              </a:rPr>
              <a:t> </a:t>
            </a:r>
            <a:r>
              <a:rPr lang="ru-RU" sz="2000" dirty="0">
                <a:solidFill>
                  <a:srgbClr val="000000"/>
                </a:solidFill>
                <a:latin typeface="Times New Roman" panose="02020603050405020304" pitchFamily="18" charset="0"/>
                <a:ea typeface="Times New Roman" panose="02020603050405020304" pitchFamily="18" charset="0"/>
              </a:rPr>
              <a:t>родился в 1919 году в селе </a:t>
            </a:r>
            <a:r>
              <a:rPr lang="ru-RU" sz="2000" dirty="0" err="1">
                <a:solidFill>
                  <a:srgbClr val="000000"/>
                </a:solidFill>
                <a:latin typeface="Times New Roman" panose="02020603050405020304" pitchFamily="18" charset="0"/>
                <a:ea typeface="Times New Roman" panose="02020603050405020304" pitchFamily="18" charset="0"/>
              </a:rPr>
              <a:t>Яникой</a:t>
            </a:r>
            <a:r>
              <a:rPr lang="ru-RU" sz="2000" dirty="0">
                <a:solidFill>
                  <a:srgbClr val="000000"/>
                </a:solidFill>
                <a:latin typeface="Times New Roman" panose="02020603050405020304" pitchFamily="18" charset="0"/>
                <a:ea typeface="Times New Roman" panose="02020603050405020304" pitchFamily="18" charset="0"/>
              </a:rPr>
              <a:t>, ныне Чегемского района </a:t>
            </a:r>
            <a:r>
              <a:rPr lang="ru-RU" sz="2000" dirty="0" err="1">
                <a:solidFill>
                  <a:srgbClr val="000000"/>
                </a:solidFill>
                <a:latin typeface="Times New Roman" panose="02020603050405020304" pitchFamily="18" charset="0"/>
                <a:ea typeface="Times New Roman" panose="02020603050405020304" pitchFamily="18" charset="0"/>
              </a:rPr>
              <a:t>Кабардино</a:t>
            </a:r>
            <a:r>
              <a:rPr lang="ru-RU" sz="2000" dirty="0">
                <a:solidFill>
                  <a:srgbClr val="000000"/>
                </a:solidFill>
                <a:latin typeface="Times New Roman" panose="02020603050405020304" pitchFamily="18" charset="0"/>
                <a:ea typeface="Times New Roman" panose="02020603050405020304" pitchFamily="18" charset="0"/>
              </a:rPr>
              <a:t> - Балкарии, в семье крестьянина. В 1937 году окончил педагогическое училище и аэроклуб в Нальчике. В том же году был призван на службу в ВМФ. В 1939 году окончил </a:t>
            </a:r>
            <a:r>
              <a:rPr lang="ru-RU" sz="2000" dirty="0" err="1">
                <a:solidFill>
                  <a:srgbClr val="000000"/>
                </a:solidFill>
                <a:latin typeface="Times New Roman" panose="02020603050405020304" pitchFamily="18" charset="0"/>
                <a:ea typeface="Times New Roman" panose="02020603050405020304" pitchFamily="18" charset="0"/>
              </a:rPr>
              <a:t>Ейское</a:t>
            </a:r>
            <a:r>
              <a:rPr lang="ru-RU" sz="2000" dirty="0">
                <a:solidFill>
                  <a:srgbClr val="000000"/>
                </a:solidFill>
                <a:latin typeface="Times New Roman" panose="02020603050405020304" pitchFamily="18" charset="0"/>
                <a:ea typeface="Times New Roman" panose="02020603050405020304" pitchFamily="18" charset="0"/>
              </a:rPr>
              <a:t> </a:t>
            </a:r>
            <a:r>
              <a:rPr lang="ru-RU" sz="2000" dirty="0" err="1">
                <a:solidFill>
                  <a:srgbClr val="000000"/>
                </a:solidFill>
                <a:latin typeface="Times New Roman" panose="02020603050405020304" pitchFamily="18" charset="0"/>
                <a:ea typeface="Times New Roman" panose="02020603050405020304" pitchFamily="18" charset="0"/>
              </a:rPr>
              <a:t>военно</a:t>
            </a:r>
            <a:r>
              <a:rPr lang="ru-RU" sz="2000" dirty="0">
                <a:solidFill>
                  <a:srgbClr val="000000"/>
                </a:solidFill>
                <a:latin typeface="Times New Roman" panose="02020603050405020304" pitchFamily="18" charset="0"/>
                <a:ea typeface="Times New Roman" panose="02020603050405020304" pitchFamily="18" charset="0"/>
              </a:rPr>
              <a:t> - морское авиационное училище лётчиков.</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С началом Великой Отечественной войны на фронте. К июню 1942 года заместитель командира эскадрильи 4-го Гвардейского истребительного авиационного полка ( 61-я истребительная авиационная бригада, ВВС Балтийского Флота ) Гвардии Капитан А. Ю. </a:t>
            </a:r>
            <a:r>
              <a:rPr lang="ru-RU" sz="2000" dirty="0" err="1">
                <a:solidFill>
                  <a:srgbClr val="000000"/>
                </a:solidFill>
                <a:latin typeface="Times New Roman" panose="02020603050405020304" pitchFamily="18" charset="0"/>
                <a:ea typeface="Times New Roman" panose="02020603050405020304" pitchFamily="18" charset="0"/>
              </a:rPr>
              <a:t>Байсултанов</a:t>
            </a:r>
            <a:r>
              <a:rPr lang="ru-RU" sz="2000" dirty="0">
                <a:solidFill>
                  <a:srgbClr val="000000"/>
                </a:solidFill>
                <a:latin typeface="Times New Roman" panose="02020603050405020304" pitchFamily="18" charset="0"/>
                <a:ea typeface="Times New Roman" panose="02020603050405020304" pitchFamily="18" charset="0"/>
              </a:rPr>
              <a:t> совершил 277 боевых вылетов, участвуя в 45 воздушных боях лично сбил 7 самолётов противника и ещё 2 уничтожил на земле. 23 Октября 1942 года за мужество и отвагу, проявленные в боях с врагами, ему было присвоено звание Героя Советского Союза.</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28 Октября 1943 года, сопровождая штурмовики на остров </a:t>
            </a:r>
            <a:r>
              <a:rPr lang="ru-RU" sz="2000" dirty="0" err="1">
                <a:solidFill>
                  <a:srgbClr val="000000"/>
                </a:solidFill>
                <a:latin typeface="Times New Roman" panose="02020603050405020304" pitchFamily="18" charset="0"/>
                <a:ea typeface="Times New Roman" panose="02020603050405020304" pitchFamily="18" charset="0"/>
              </a:rPr>
              <a:t>Сескар</a:t>
            </a:r>
            <a:r>
              <a:rPr lang="ru-RU" sz="2000" dirty="0">
                <a:solidFill>
                  <a:srgbClr val="000000"/>
                </a:solidFill>
                <a:latin typeface="Times New Roman" panose="02020603050405020304" pitchFamily="18" charset="0"/>
                <a:ea typeface="Times New Roman" panose="02020603050405020304" pitchFamily="18" charset="0"/>
              </a:rPr>
              <a:t> ( Финский залив ), погиб в воздушном бою. За период боевой деятельности был награждён орденами Ленина, Красного Знамени ( дважды ) и медалями.</a:t>
            </a:r>
            <a:endParaRPr lang="ru-RU" sz="2000" dirty="0">
              <a:latin typeface="Times New Roman" panose="02020603050405020304" pitchFamily="18" charset="0"/>
              <a:ea typeface="Times New Roman" panose="02020603050405020304" pitchFamily="18" charset="0"/>
            </a:endParaRPr>
          </a:p>
          <a:p>
            <a:pPr>
              <a:spcAft>
                <a:spcPts val="0"/>
              </a:spcAft>
            </a:pPr>
            <a:r>
              <a:rPr lang="ru-RU" sz="2000" dirty="0">
                <a:solidFill>
                  <a:srgbClr val="000000"/>
                </a:solidFill>
                <a:latin typeface="Times New Roman" panose="02020603050405020304" pitchFamily="18" charset="0"/>
                <a:ea typeface="Times New Roman" panose="02020603050405020304" pitchFamily="18" charset="0"/>
              </a:rPr>
              <a:t>В селе </a:t>
            </a:r>
            <a:r>
              <a:rPr lang="ru-RU" sz="2000" dirty="0" err="1">
                <a:solidFill>
                  <a:srgbClr val="000000"/>
                </a:solidFill>
                <a:latin typeface="Times New Roman" panose="02020603050405020304" pitchFamily="18" charset="0"/>
                <a:ea typeface="Times New Roman" panose="02020603050405020304" pitchFamily="18" charset="0"/>
              </a:rPr>
              <a:t>Яникой</a:t>
            </a:r>
            <a:r>
              <a:rPr lang="ru-RU" sz="2000" dirty="0">
                <a:solidFill>
                  <a:srgbClr val="000000"/>
                </a:solidFill>
                <a:latin typeface="Times New Roman" panose="02020603050405020304" pitchFamily="18" charset="0"/>
                <a:ea typeface="Times New Roman" panose="02020603050405020304" pitchFamily="18" charset="0"/>
              </a:rPr>
              <a:t> установлен памятник Герою, а бюст - в школе, где он учился. Его имя носит школа и улица в Нальчике, улица в селе Гунделен </a:t>
            </a:r>
            <a:r>
              <a:rPr lang="ru-RU" sz="2000" dirty="0" err="1">
                <a:solidFill>
                  <a:srgbClr val="000000"/>
                </a:solidFill>
                <a:latin typeface="Times New Roman" panose="02020603050405020304" pitchFamily="18" charset="0"/>
                <a:ea typeface="Times New Roman" panose="02020603050405020304" pitchFamily="18" charset="0"/>
              </a:rPr>
              <a:t>Баксанского</a:t>
            </a:r>
            <a:r>
              <a:rPr lang="ru-RU" sz="2000" dirty="0">
                <a:solidFill>
                  <a:srgbClr val="000000"/>
                </a:solidFill>
                <a:latin typeface="Times New Roman" panose="02020603050405020304" pitchFamily="18" charset="0"/>
                <a:ea typeface="Times New Roman" panose="02020603050405020304" pitchFamily="18" charset="0"/>
              </a:rPr>
              <a:t> района. Мемориальная доска установлена в Нальчике и деревне Борки ( ныне в черте посёлка Лебяжье ) Ломоносовского района Ленинградской области.</a:t>
            </a:r>
            <a:endParaRPr lang="ru-RU"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02651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n2000.ru/photogalleries/monuments/20070813_IMG_34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80" y="147917"/>
            <a:ext cx="8659905" cy="6494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5487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img-fotki.yandex.ru/get/5706/shauey.32/0_55440_23fe7148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458" y="123125"/>
            <a:ext cx="8836399" cy="662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7466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img-fotki.yandex.ru/get/5606/shauey.32/0_55444_2cc9cbad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8117" y="250872"/>
            <a:ext cx="8552330" cy="641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66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fotki.yandex.ru/get/6207/78948279.5f/0_68ecd_76626b9e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15" y="242047"/>
            <a:ext cx="8319247" cy="623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54848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s://img-fotki.yandex.ru/get/4407/shauey.32/0_55442_8a441407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059" y="321469"/>
            <a:ext cx="8673354" cy="650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4548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img-fotki.yandex.ru/get/5708/shauey.32/0_55443_2cfd949_XX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458" y="330571"/>
            <a:ext cx="8541871" cy="6406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6475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047" y="407870"/>
            <a:ext cx="11645153" cy="5867760"/>
          </a:xfrm>
          <a:prstGeom prst="rect">
            <a:avLst/>
          </a:prstGeom>
        </p:spPr>
        <p:txBody>
          <a:bodyPr wrap="square">
            <a:spAutoFit/>
          </a:bodyPr>
          <a:lstStyle/>
          <a:p>
            <a:pPr marR="142875" fontAlgn="base">
              <a:lnSpc>
                <a:spcPct val="107000"/>
              </a:lnSpc>
              <a:spcAft>
                <a:spcPts val="1500"/>
              </a:spcAft>
            </a:pPr>
            <a:r>
              <a:rPr lang="ru-RU" sz="2000" b="1" dirty="0" smtClean="0">
                <a:solidFill>
                  <a:srgbClr val="C00000"/>
                </a:solidFill>
              </a:rPr>
              <a:t>Памятник </a:t>
            </a:r>
            <a:r>
              <a:rPr lang="ru-RU" sz="2000" b="1" dirty="0">
                <a:solidFill>
                  <a:srgbClr val="C00000"/>
                </a:solidFill>
              </a:rPr>
              <a:t>на территории КБГУ сотрудникам, погибшим в годы Великой Отечественной войны.</a:t>
            </a:r>
            <a:br>
              <a:rPr lang="ru-RU" sz="2000" b="1" dirty="0">
                <a:solidFill>
                  <a:srgbClr val="C00000"/>
                </a:solidFill>
              </a:rPr>
            </a:br>
            <a:r>
              <a:rPr lang="ru-RU" sz="2000" dirty="0"/>
              <a:t>Авторы — Ф. </a:t>
            </a:r>
            <a:r>
              <a:rPr lang="ru-RU" sz="2000" dirty="0" err="1"/>
              <a:t>Яббаров</a:t>
            </a:r>
            <a:r>
              <a:rPr lang="ru-RU" sz="2000" dirty="0"/>
              <a:t>, Л. Карданов, М. </a:t>
            </a:r>
            <a:r>
              <a:rPr lang="ru-RU" sz="2000" dirty="0" err="1"/>
              <a:t>Орквасов</a:t>
            </a:r>
            <a:r>
              <a:rPr lang="ru-RU" sz="2000" dirty="0"/>
              <a:t>, М. Ахматов, 1957 год.</a:t>
            </a:r>
            <a:endParaRPr lang="ru-RU" sz="20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ru-RU" sz="2000" dirty="0">
                <a:latin typeface="Arial" panose="020B0604020202020204" pitchFamily="34" charset="0"/>
                <a:ea typeface="Times New Roman" panose="02020603050405020304" pitchFamily="18" charset="0"/>
              </a:rPr>
              <a:t>Создание мемориала было поручено специалистам факультета инженеров-техников, а в группу разработчиков вошли университетские преподаватели черчения, художественного конструирования, рисования, архитектуры. Так, в результате коллективных усилий, родился общий проект памятника – в виде факела, опирающегося на кольца. Дальнейшие расчёты, конструирование и установка монумента происходили в очень сжатые сроки – полтора месяца. Интересные детали: работы велись круглосуточно, причём пример подавал лично ректор университета В.К. </a:t>
            </a:r>
            <a:r>
              <a:rPr lang="ru-RU" sz="2000" dirty="0" err="1">
                <a:latin typeface="Arial" panose="020B0604020202020204" pitchFamily="34" charset="0"/>
                <a:ea typeface="Times New Roman" panose="02020603050405020304" pitchFamily="18" charset="0"/>
              </a:rPr>
              <a:t>Тлостанов</a:t>
            </a:r>
            <a:r>
              <a:rPr lang="ru-RU" sz="2000" dirty="0">
                <a:latin typeface="Arial" panose="020B0604020202020204" pitchFamily="34" charset="0"/>
                <a:ea typeface="Times New Roman" panose="02020603050405020304" pitchFamily="18" charset="0"/>
              </a:rPr>
              <a:t> – ежедневно он приходил на стройку и смешивал бетон </a:t>
            </a:r>
            <a:r>
              <a:rPr lang="ru-RU" sz="2000" dirty="0" err="1">
                <a:latin typeface="Arial" panose="020B0604020202020204" pitchFamily="34" charset="0"/>
                <a:ea typeface="Times New Roman" panose="02020603050405020304" pitchFamily="18" charset="0"/>
              </a:rPr>
              <a:t>шуфельной</a:t>
            </a:r>
            <a:r>
              <a:rPr lang="ru-RU" sz="2000" dirty="0">
                <a:latin typeface="Arial" panose="020B0604020202020204" pitchFamily="34" charset="0"/>
                <a:ea typeface="Times New Roman" panose="02020603050405020304" pitchFamily="18" charset="0"/>
              </a:rPr>
              <a:t> лопатой. Сдача памятника произошла в канун Дня Победы – в ночь с 8 на 9 мая.</a:t>
            </a:r>
            <a:br>
              <a:rPr lang="ru-RU" sz="2000" dirty="0">
                <a:latin typeface="Arial" panose="020B0604020202020204" pitchFamily="34" charset="0"/>
                <a:ea typeface="Times New Roman" panose="02020603050405020304" pitchFamily="18" charset="0"/>
              </a:rPr>
            </a:br>
            <a:r>
              <a:rPr lang="ru-RU" sz="2000" dirty="0">
                <a:latin typeface="Arial" panose="020B0604020202020204" pitchFamily="34" charset="0"/>
                <a:ea typeface="Times New Roman" panose="02020603050405020304" pitchFamily="18" charset="0"/>
              </a:rPr>
              <a:t/>
            </a:r>
            <a:br>
              <a:rPr lang="ru-RU" sz="2000" dirty="0">
                <a:latin typeface="Arial" panose="020B0604020202020204" pitchFamily="34" charset="0"/>
                <a:ea typeface="Times New Roman" panose="02020603050405020304" pitchFamily="18" charset="0"/>
              </a:rPr>
            </a:br>
            <a:r>
              <a:rPr lang="ru-RU" sz="2000" dirty="0">
                <a:latin typeface="Arial" panose="020B0604020202020204" pitchFamily="34" charset="0"/>
                <a:ea typeface="Times New Roman" panose="02020603050405020304" pitchFamily="18" charset="0"/>
              </a:rPr>
              <a:t>В основе планировки – пятиугольник, символизирующий пятиконечную звезду. Кольца, перекрещивающиеся и словно скреплённые белым факелом – это символ тридцатилетия победы. Кроме того, три кольца олицетворяют мир и неразделимость между тремя основными народами Кабардино-Балкарской республики – балкарцев, кабардинцев и русских. Монумент принимал участие в посвящённой 30-летнему юбилею победы выставке проектов молодых архитекторов. Минстрой СССР принял его и включил его в общий каталог памятников.</a:t>
            </a:r>
            <a:br>
              <a:rPr lang="ru-RU" sz="2000" dirty="0">
                <a:latin typeface="Arial" panose="020B0604020202020204" pitchFamily="34" charset="0"/>
                <a:ea typeface="Times New Roman" panose="02020603050405020304" pitchFamily="18" charset="0"/>
              </a:rPr>
            </a:br>
            <a:endParaRPr lang="ru-RU" sz="2000" dirty="0"/>
          </a:p>
        </p:txBody>
      </p:sp>
    </p:spTree>
    <p:extLst>
      <p:ext uri="{BB962C8B-B14F-4D97-AF65-F5344CB8AC3E}">
        <p14:creationId xmlns:p14="http://schemas.microsoft.com/office/powerpoint/2010/main" val="2727777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n2000.ru/photogalleries/monuments/20110902_020920111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151" y="106596"/>
            <a:ext cx="9001872" cy="675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579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place/1/157/073/115773_603x354.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38529" cy="6750424"/>
          </a:xfrm>
          <a:prstGeom prst="rect">
            <a:avLst/>
          </a:prstGeom>
          <a:noFill/>
          <a:ln>
            <a:noFill/>
          </a:ln>
        </p:spPr>
      </p:pic>
    </p:spTree>
    <p:extLst>
      <p:ext uri="{BB962C8B-B14F-4D97-AF65-F5344CB8AC3E}">
        <p14:creationId xmlns:p14="http://schemas.microsoft.com/office/powerpoint/2010/main" val="25962652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1365" y="180579"/>
            <a:ext cx="11752729" cy="5262979"/>
          </a:xfrm>
          <a:prstGeom prst="rect">
            <a:avLst/>
          </a:prstGeom>
        </p:spPr>
        <p:txBody>
          <a:bodyPr wrap="square">
            <a:spAutoFit/>
          </a:bodyPr>
          <a:lstStyle/>
          <a:p>
            <a:r>
              <a:rPr lang="ru-RU" sz="2400" dirty="0" smtClean="0">
                <a:solidFill>
                  <a:srgbClr val="000000"/>
                </a:solidFill>
                <a:latin typeface="Arial" panose="020B0604020202020204" pitchFamily="34" charset="0"/>
                <a:ea typeface="Times New Roman" panose="02020603050405020304" pitchFamily="18" charset="0"/>
              </a:rPr>
              <a:t>В </a:t>
            </a:r>
            <a:r>
              <a:rPr lang="ru-RU" sz="2400" dirty="0">
                <a:solidFill>
                  <a:srgbClr val="000000"/>
                </a:solidFill>
                <a:latin typeface="Arial" panose="020B0604020202020204" pitchFamily="34" charset="0"/>
                <a:ea typeface="Times New Roman" panose="02020603050405020304" pitchFamily="18" charset="0"/>
              </a:rPr>
              <a:t>стороне от прогулочных дорожек и аллей центрального нальчикского парка культуры, в окружении пышной южной зелени деревьев и кустов установлен </a:t>
            </a:r>
            <a:r>
              <a:rPr lang="ru-RU" sz="2400" b="1" dirty="0">
                <a:solidFill>
                  <a:srgbClr val="C00000"/>
                </a:solidFill>
                <a:latin typeface="Arial" panose="020B0604020202020204" pitchFamily="34" charset="0"/>
                <a:ea typeface="Times New Roman" panose="02020603050405020304" pitchFamily="18" charset="0"/>
              </a:rPr>
              <a:t>памятный знак в честь воинов, защищавших Нальчик и отдавших жизни в боях Великой Отечественной войны 1941-1945 годов.</a:t>
            </a:r>
            <a:r>
              <a:rPr lang="ru-RU" sz="2400" dirty="0">
                <a:solidFill>
                  <a:srgbClr val="000000"/>
                </a:solidFill>
                <a:latin typeface="Arial" panose="020B0604020202020204" pitchFamily="34" charset="0"/>
                <a:ea typeface="Times New Roman" panose="02020603050405020304" pitchFamily="18" charset="0"/>
              </a:rPr>
              <a:t> Гранитный монумент со скорбным перечнем фамилий павших бойцов Советской армии не так заметен, как расположенный в этом же парке, на главной аллее, комплекс со стелой и вечным огнём. Он стоит в глубине небольшой, вымощенной плиткой площади</a:t>
            </a:r>
            <a:r>
              <a:rPr lang="ru-RU" sz="2400" dirty="0" smtClean="0">
                <a:solidFill>
                  <a:srgbClr val="000000"/>
                </a:solidFill>
                <a:latin typeface="Arial" panose="020B0604020202020204" pitchFamily="34" charset="0"/>
                <a:ea typeface="Times New Roman" panose="02020603050405020304" pitchFamily="18" charset="0"/>
              </a:rPr>
              <a:t>. Памятник </a:t>
            </a:r>
            <a:r>
              <a:rPr lang="ru-RU" sz="2400" dirty="0">
                <a:solidFill>
                  <a:srgbClr val="000000"/>
                </a:solidFill>
                <a:latin typeface="Arial" panose="020B0604020202020204" pitchFamily="34" charset="0"/>
                <a:ea typeface="Times New Roman" panose="02020603050405020304" pitchFamily="18" charset="0"/>
              </a:rPr>
              <a:t>по-военному строг и геометрически лаконичен. По центру мемориальной стены – золотая пятиконечная звезда, чуть ниже – чёрная мраморная доска с надписью «Слава героям», под ней символическая лента победителей. По обе стороны от звезды, в четырёх симметричных колонках увековечены имена тех, кто не праздновал великую Победу, но, безусловно, принадлежит к плеяде победителей.</a:t>
            </a:r>
            <a:br>
              <a:rPr lang="ru-RU" sz="2400" dirty="0">
                <a:solidFill>
                  <a:srgbClr val="000000"/>
                </a:solidFill>
                <a:latin typeface="Arial" panose="020B0604020202020204" pitchFamily="34" charset="0"/>
                <a:ea typeface="Times New Roman" panose="02020603050405020304" pitchFamily="18" charset="0"/>
              </a:rPr>
            </a:br>
            <a:endParaRPr lang="ru-RU" sz="2400" dirty="0"/>
          </a:p>
        </p:txBody>
      </p:sp>
    </p:spTree>
    <p:extLst>
      <p:ext uri="{BB962C8B-B14F-4D97-AF65-F5344CB8AC3E}">
        <p14:creationId xmlns:p14="http://schemas.microsoft.com/office/powerpoint/2010/main" val="8357651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rutraveller.ru/icache/u_k/o/ko3o4ka/al888211/1681162_1140x820.JPG"/>
          <p:cNvPicPr/>
          <p:nvPr/>
        </p:nvPicPr>
        <p:blipFill>
          <a:blip r:embed="rId2">
            <a:extLst>
              <a:ext uri="{28A0092B-C50C-407E-A947-70E740481C1C}">
                <a14:useLocalDpi xmlns:a14="http://schemas.microsoft.com/office/drawing/2010/main" val="0"/>
              </a:ext>
            </a:extLst>
          </a:blip>
          <a:srcRect/>
          <a:stretch>
            <a:fillRect/>
          </a:stretch>
        </p:blipFill>
        <p:spPr bwMode="auto">
          <a:xfrm>
            <a:off x="180881" y="130268"/>
            <a:ext cx="11867684" cy="6727732"/>
          </a:xfrm>
          <a:prstGeom prst="rect">
            <a:avLst/>
          </a:prstGeom>
          <a:noFill/>
          <a:ln>
            <a:noFill/>
          </a:ln>
        </p:spPr>
      </p:pic>
    </p:spTree>
    <p:extLst>
      <p:ext uri="{BB962C8B-B14F-4D97-AF65-F5344CB8AC3E}">
        <p14:creationId xmlns:p14="http://schemas.microsoft.com/office/powerpoint/2010/main" val="18240082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564" y="156900"/>
            <a:ext cx="11797553" cy="3046988"/>
          </a:xfrm>
          <a:prstGeom prst="rect">
            <a:avLst/>
          </a:prstGeom>
        </p:spPr>
        <p:txBody>
          <a:bodyPr wrap="square">
            <a:spAutoFit/>
          </a:bodyPr>
          <a:lstStyle/>
          <a:p>
            <a:r>
              <a:rPr lang="ru-RU" sz="4800" b="1" dirty="0" smtClean="0">
                <a:solidFill>
                  <a:srgbClr val="C00000"/>
                </a:solidFill>
                <a:latin typeface="Georgia" panose="02040502050405020303" pitchFamily="18" charset="0"/>
              </a:rPr>
              <a:t>Братские </a:t>
            </a:r>
            <a:r>
              <a:rPr lang="ru-RU" sz="4800" b="1" dirty="0">
                <a:solidFill>
                  <a:srgbClr val="C00000"/>
                </a:solidFill>
                <a:latin typeface="Georgia" panose="02040502050405020303" pitchFamily="18" charset="0"/>
              </a:rPr>
              <a:t>могилы солдат, погибших при освобождении города в 1943 году</a:t>
            </a:r>
            <a:r>
              <a:rPr lang="ru-RU" sz="4800" b="1" dirty="0">
                <a:solidFill>
                  <a:srgbClr val="C00000"/>
                </a:solidFill>
              </a:rPr>
              <a:t/>
            </a:r>
            <a:br>
              <a:rPr lang="ru-RU" sz="4800" b="1" dirty="0">
                <a:solidFill>
                  <a:srgbClr val="C00000"/>
                </a:solidFill>
              </a:rPr>
            </a:br>
            <a:r>
              <a:rPr lang="ru-RU" sz="4800" dirty="0">
                <a:latin typeface="Georgia" panose="02040502050405020303" pitchFamily="18" charset="0"/>
              </a:rPr>
              <a:t>на общегородском «старом» кладбище.</a:t>
            </a:r>
            <a:endParaRPr lang="ru-RU" sz="4800" dirty="0"/>
          </a:p>
        </p:txBody>
      </p:sp>
    </p:spTree>
    <p:extLst>
      <p:ext uri="{BB962C8B-B14F-4D97-AF65-F5344CB8AC3E}">
        <p14:creationId xmlns:p14="http://schemas.microsoft.com/office/powerpoint/2010/main" val="370400346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n2000.ru/photogalleries/monuments/WP_20150812_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833" y="121022"/>
            <a:ext cx="8821271" cy="6615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249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n2000.ru/photogalleries/monuments/WP_20150812_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45" y="264863"/>
            <a:ext cx="4779496" cy="63726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n2000.ru/photogalleries/monuments/WP_20150812_0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493" y="264863"/>
            <a:ext cx="4792942" cy="6390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5741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mg-fotki.yandex.ru/get/6106/78948279.5f/0_68ece_8bd2ae5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62" y="228599"/>
            <a:ext cx="8516471" cy="638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173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352" y="175736"/>
            <a:ext cx="11900647" cy="2554545"/>
          </a:xfrm>
          <a:prstGeom prst="rect">
            <a:avLst/>
          </a:prstGeom>
        </p:spPr>
        <p:txBody>
          <a:bodyPr wrap="square">
            <a:spAutoFit/>
          </a:bodyPr>
          <a:lstStyle/>
          <a:p>
            <a:r>
              <a:rPr lang="ru-RU" sz="3200" b="1" dirty="0">
                <a:solidFill>
                  <a:srgbClr val="C00000"/>
                </a:solidFill>
                <a:latin typeface="Georgia" panose="02040502050405020303" pitchFamily="18" charset="0"/>
              </a:rPr>
              <a:t>Памятник на братской могиле 20 бойцов отряда </a:t>
            </a:r>
            <a:r>
              <a:rPr lang="ru-RU" sz="3200" b="1" dirty="0" err="1">
                <a:solidFill>
                  <a:srgbClr val="C00000"/>
                </a:solidFill>
                <a:latin typeface="Georgia" panose="02040502050405020303" pitchFamily="18" charset="0"/>
              </a:rPr>
              <a:t>Назира</a:t>
            </a:r>
            <a:r>
              <a:rPr lang="ru-RU" sz="3200" b="1" dirty="0">
                <a:solidFill>
                  <a:srgbClr val="C00000"/>
                </a:solidFill>
                <a:latin typeface="Georgia" panose="02040502050405020303" pitchFamily="18" charset="0"/>
              </a:rPr>
              <a:t> </a:t>
            </a:r>
            <a:r>
              <a:rPr lang="ru-RU" sz="3200" b="1" dirty="0" err="1">
                <a:solidFill>
                  <a:srgbClr val="C00000"/>
                </a:solidFill>
                <a:latin typeface="Georgia" panose="02040502050405020303" pitchFamily="18" charset="0"/>
              </a:rPr>
              <a:t>Катханова</a:t>
            </a:r>
            <a:r>
              <a:rPr lang="ru-RU" sz="3200" b="1" dirty="0">
                <a:solidFill>
                  <a:srgbClr val="C00000"/>
                </a:solidFill>
                <a:latin typeface="Georgia" panose="02040502050405020303" pitchFamily="18" charset="0"/>
              </a:rPr>
              <a:t> в сквере Милиции</a:t>
            </a:r>
            <a:r>
              <a:rPr lang="ru-RU" sz="3200" b="1" dirty="0">
                <a:solidFill>
                  <a:srgbClr val="C00000"/>
                </a:solidFill>
              </a:rPr>
              <a:t/>
            </a:r>
            <a:br>
              <a:rPr lang="ru-RU" sz="3200" b="1" dirty="0">
                <a:solidFill>
                  <a:srgbClr val="C00000"/>
                </a:solidFill>
              </a:rPr>
            </a:br>
            <a:r>
              <a:rPr lang="ru-RU" sz="3200" dirty="0">
                <a:latin typeface="Georgia" panose="02040502050405020303" pitchFamily="18" charset="0"/>
              </a:rPr>
              <a:t>рядом с Соборной мечетью на проспекте </a:t>
            </a:r>
            <a:r>
              <a:rPr lang="ru-RU" sz="3200" dirty="0" err="1">
                <a:latin typeface="Georgia" panose="02040502050405020303" pitchFamily="18" charset="0"/>
              </a:rPr>
              <a:t>Шогенцукова</a:t>
            </a:r>
            <a:r>
              <a:rPr lang="ru-RU" sz="3200" dirty="0">
                <a:latin typeface="Georgia" panose="02040502050405020303" pitchFamily="18" charset="0"/>
              </a:rPr>
              <a:t>. Архитектор В. Г. </a:t>
            </a:r>
            <a:r>
              <a:rPr lang="ru-RU" sz="3200" dirty="0" err="1">
                <a:latin typeface="Georgia" panose="02040502050405020303" pitchFamily="18" charset="0"/>
              </a:rPr>
              <a:t>Михайлюк</a:t>
            </a:r>
            <a:r>
              <a:rPr lang="ru-RU" sz="3200" dirty="0">
                <a:latin typeface="Georgia" panose="02040502050405020303" pitchFamily="18" charset="0"/>
              </a:rPr>
              <a:t>.</a:t>
            </a:r>
            <a:r>
              <a:rPr lang="ru-RU" sz="3200" dirty="0"/>
              <a:t/>
            </a:r>
            <a:br>
              <a:rPr lang="ru-RU" sz="3200" dirty="0"/>
            </a:br>
            <a:r>
              <a:rPr lang="ru-RU" sz="3200" dirty="0">
                <a:latin typeface="Georgia" panose="02040502050405020303" pitchFamily="18" charset="0"/>
              </a:rPr>
              <a:t>Установлен в 1947 году, реконструирован в 1975 году.</a:t>
            </a:r>
            <a:endParaRPr lang="ru-RU" sz="3200" dirty="0"/>
          </a:p>
        </p:txBody>
      </p:sp>
    </p:spTree>
    <p:extLst>
      <p:ext uri="{BB962C8B-B14F-4D97-AF65-F5344CB8AC3E}">
        <p14:creationId xmlns:p14="http://schemas.microsoft.com/office/powerpoint/2010/main" val="39723627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2000.ru/photogalleries/monuments/WP_20160803_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57" y="178453"/>
            <a:ext cx="4807954" cy="64106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n2000.ru/photogalleries/monuments/20061227_IMG_19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250" y="157294"/>
            <a:ext cx="4839692" cy="645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9330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n2000.ru/photogalleries/monuments/WP_20160803_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856" y="0"/>
            <a:ext cx="8934637" cy="6700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13828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0646" y="362635"/>
            <a:ext cx="11963400" cy="2585323"/>
          </a:xfrm>
          <a:prstGeom prst="rect">
            <a:avLst/>
          </a:prstGeom>
        </p:spPr>
        <p:txBody>
          <a:bodyPr wrap="square">
            <a:spAutoFit/>
          </a:bodyPr>
          <a:lstStyle/>
          <a:p>
            <a:r>
              <a:rPr lang="ru-RU" sz="5400" b="1" dirty="0">
                <a:solidFill>
                  <a:srgbClr val="C00000"/>
                </a:solidFill>
                <a:latin typeface="Georgia" panose="02040502050405020303" pitchFamily="18" charset="0"/>
              </a:rPr>
              <a:t>Аллея Славы </a:t>
            </a:r>
            <a:r>
              <a:rPr lang="ru-RU" sz="5400" dirty="0">
                <a:latin typeface="Georgia" panose="02040502050405020303" pitchFamily="18" charset="0"/>
              </a:rPr>
              <a:t>в сквере Милиции рядом с Соборной мечетью на проспекте </a:t>
            </a:r>
            <a:r>
              <a:rPr lang="ru-RU" sz="5400" dirty="0" err="1">
                <a:latin typeface="Georgia" panose="02040502050405020303" pitchFamily="18" charset="0"/>
              </a:rPr>
              <a:t>Шогенцукова</a:t>
            </a:r>
            <a:r>
              <a:rPr lang="ru-RU" sz="5400" dirty="0">
                <a:latin typeface="Georgia" panose="02040502050405020303" pitchFamily="18" charset="0"/>
              </a:rPr>
              <a:t>.</a:t>
            </a:r>
            <a:endParaRPr lang="ru-RU" sz="5400" dirty="0"/>
          </a:p>
        </p:txBody>
      </p:sp>
    </p:spTree>
    <p:extLst>
      <p:ext uri="{BB962C8B-B14F-4D97-AF65-F5344CB8AC3E}">
        <p14:creationId xmlns:p14="http://schemas.microsoft.com/office/powerpoint/2010/main" val="2811005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n2000.ru/photogalleries/monuments/20100825_PICT30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598" y="-34599"/>
            <a:ext cx="9190132" cy="689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6986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2000.ru/photogalleries/monuments/20100825_PICT30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6527" y="111030"/>
            <a:ext cx="9929720" cy="661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80245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n2000.ru/photogalleries/monuments/20100825_PICT3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6117" y="161365"/>
            <a:ext cx="8641976" cy="648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9671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n2000.ru/photogalleries/monuments/20100825_PICT30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9939" y="94129"/>
            <a:ext cx="8786720" cy="6590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28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n2000.ru/photogalleries/monuments/20100825_PICT30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63" y="201705"/>
            <a:ext cx="8695764" cy="652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34547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458" y="152872"/>
            <a:ext cx="11649635" cy="3170099"/>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медицинским работникам, погибшим в годы Великой Отечественной войны</a:t>
            </a:r>
            <a:r>
              <a:rPr lang="ru-RU" sz="4000" b="1" dirty="0">
                <a:solidFill>
                  <a:srgbClr val="C00000"/>
                </a:solidFill>
              </a:rPr>
              <a:t/>
            </a:r>
            <a:br>
              <a:rPr lang="ru-RU" sz="4000" b="1" dirty="0">
                <a:solidFill>
                  <a:srgbClr val="C00000"/>
                </a:solidFill>
              </a:rPr>
            </a:br>
            <a:r>
              <a:rPr lang="ru-RU" sz="4000" dirty="0">
                <a:latin typeface="Georgia" panose="02040502050405020303" pitchFamily="18" charset="0"/>
              </a:rPr>
              <a:t>на территории </a:t>
            </a:r>
            <a:r>
              <a:rPr lang="ru-RU" sz="4000" dirty="0" err="1">
                <a:latin typeface="Georgia" panose="02040502050405020303" pitchFamily="18" charset="0"/>
              </a:rPr>
              <a:t>Горбольницы</a:t>
            </a:r>
            <a:r>
              <a:rPr lang="ru-RU" sz="4000" dirty="0">
                <a:latin typeface="Georgia" panose="02040502050405020303" pitchFamily="18" charset="0"/>
              </a:rPr>
              <a:t> №1 на улице Головко. Архитектор Р. А. </a:t>
            </a:r>
            <a:r>
              <a:rPr lang="ru-RU" sz="4000" dirty="0" err="1">
                <a:latin typeface="Georgia" panose="02040502050405020303" pitchFamily="18" charset="0"/>
              </a:rPr>
              <a:t>Нигиян</a:t>
            </a:r>
            <a:r>
              <a:rPr lang="ru-RU" sz="4000" dirty="0">
                <a:latin typeface="Georgia" panose="02040502050405020303" pitchFamily="18" charset="0"/>
              </a:rPr>
              <a:t>.</a:t>
            </a:r>
            <a:endParaRPr lang="ru-RU" sz="4000" dirty="0"/>
          </a:p>
        </p:txBody>
      </p:sp>
    </p:spTree>
    <p:extLst>
      <p:ext uri="{BB962C8B-B14F-4D97-AF65-F5344CB8AC3E}">
        <p14:creationId xmlns:p14="http://schemas.microsoft.com/office/powerpoint/2010/main" val="2542322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fotki.yandex.ru/get/6206/78948279.5f/0_68ed0_73d553d7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223" y="346541"/>
            <a:ext cx="8357140" cy="621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79690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n2000.ru/photogalleries/monuments/20080811_IMG_85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045" y="161364"/>
            <a:ext cx="8731623" cy="654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2916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1706" y="354577"/>
            <a:ext cx="11725834" cy="3195447"/>
          </a:xfrm>
          <a:prstGeom prst="rect">
            <a:avLst/>
          </a:prstGeom>
        </p:spPr>
        <p:txBody>
          <a:bodyPr wrap="square">
            <a:spAutoFit/>
          </a:bodyPr>
          <a:lstStyle/>
          <a:p>
            <a:r>
              <a:rPr lang="ru-RU" sz="4000" b="1" dirty="0">
                <a:solidFill>
                  <a:srgbClr val="C00000"/>
                </a:solidFill>
                <a:latin typeface="Georgia" panose="02040502050405020303" pitchFamily="18" charset="0"/>
              </a:rPr>
              <a:t>Памятник выпускникам медицинского училища, погибшим в годы Великой Отечественной войны</a:t>
            </a:r>
            <a:r>
              <a:rPr lang="ru-RU" sz="4000" b="1" dirty="0">
                <a:solidFill>
                  <a:srgbClr val="C00000"/>
                </a:solidFill>
              </a:rPr>
              <a:t/>
            </a:r>
            <a:br>
              <a:rPr lang="ru-RU" sz="4000" b="1" dirty="0">
                <a:solidFill>
                  <a:srgbClr val="C00000"/>
                </a:solidFill>
              </a:rPr>
            </a:br>
            <a:r>
              <a:rPr lang="ru-RU" sz="4000" dirty="0">
                <a:latin typeface="Georgia" panose="02040502050405020303" pitchFamily="18" charset="0"/>
              </a:rPr>
              <a:t>у здания Медицинского колледжа КБГУ на улице Горького.</a:t>
            </a:r>
            <a:endParaRPr lang="ru-RU" sz="4000" dirty="0"/>
          </a:p>
        </p:txBody>
      </p:sp>
    </p:spTree>
    <p:extLst>
      <p:ext uri="{BB962C8B-B14F-4D97-AF65-F5344CB8AC3E}">
        <p14:creationId xmlns:p14="http://schemas.microsoft.com/office/powerpoint/2010/main" val="1797811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n2000.ru/photogalleries/monuments/20070101_IMG_22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445" y="161365"/>
            <a:ext cx="8928847" cy="669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84172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n2000.ru/photogalleries/monuments/20070101_IMG_2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279" y="107576"/>
            <a:ext cx="8606117" cy="645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37864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n2000.ru/photogalleries/monuments/200105_part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6" y="332097"/>
            <a:ext cx="4685366" cy="624715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952565" y="817166"/>
            <a:ext cx="6096000" cy="4524315"/>
          </a:xfrm>
          <a:prstGeom prst="rect">
            <a:avLst/>
          </a:prstGeom>
        </p:spPr>
        <p:txBody>
          <a:bodyPr>
            <a:spAutoFit/>
          </a:bodyPr>
          <a:lstStyle/>
          <a:p>
            <a:r>
              <a:rPr lang="ru-RU" sz="3200" b="1" dirty="0">
                <a:solidFill>
                  <a:srgbClr val="C00000"/>
                </a:solidFill>
                <a:latin typeface="Georgia" panose="02040502050405020303" pitchFamily="18" charset="0"/>
              </a:rPr>
              <a:t>Памятник в школе №9. </a:t>
            </a:r>
            <a:r>
              <a:rPr lang="ru-RU" sz="3200" dirty="0">
                <a:latin typeface="Georgia" panose="02040502050405020303" pitchFamily="18" charset="0"/>
              </a:rPr>
              <a:t>Надпись на табличке гласит:</a:t>
            </a:r>
            <a:r>
              <a:rPr lang="ru-RU" sz="3200" dirty="0"/>
              <a:t/>
            </a:r>
            <a:br>
              <a:rPr lang="ru-RU" sz="3200" dirty="0"/>
            </a:br>
            <a:r>
              <a:rPr lang="ru-RU" sz="3200" dirty="0">
                <a:latin typeface="Georgia" panose="02040502050405020303" pitchFamily="18" charset="0"/>
              </a:rPr>
              <a:t>«Здесь похоронены два неизвестных бойца 276 стрелкового полка</a:t>
            </a:r>
            <a:r>
              <a:rPr lang="ru-RU" sz="3200" dirty="0"/>
              <a:t/>
            </a:r>
            <a:br>
              <a:rPr lang="ru-RU" sz="3200" dirty="0"/>
            </a:br>
            <a:r>
              <a:rPr lang="ru-RU" sz="3200" dirty="0">
                <a:latin typeface="Georgia" panose="02040502050405020303" pitchFamily="18" charset="0"/>
              </a:rPr>
              <a:t>11 дивизии НКВД, погибших в бою на территории школы</a:t>
            </a:r>
            <a:r>
              <a:rPr lang="ru-RU" sz="3200" dirty="0"/>
              <a:t/>
            </a:r>
            <a:br>
              <a:rPr lang="ru-RU" sz="3200" dirty="0"/>
            </a:br>
            <a:r>
              <a:rPr lang="ru-RU" sz="3200" dirty="0">
                <a:latin typeface="Georgia" panose="02040502050405020303" pitchFamily="18" charset="0"/>
              </a:rPr>
              <a:t>при обороне г. Нальчика в октябре 1942 г.».</a:t>
            </a:r>
            <a:endParaRPr lang="ru-RU" sz="3200" dirty="0"/>
          </a:p>
        </p:txBody>
      </p:sp>
    </p:spTree>
    <p:extLst>
      <p:ext uri="{BB962C8B-B14F-4D97-AF65-F5344CB8AC3E}">
        <p14:creationId xmlns:p14="http://schemas.microsoft.com/office/powerpoint/2010/main" val="9530855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n2000.ru/photogalleries/monuments/WP_20150813_4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99" y="264863"/>
            <a:ext cx="4725707" cy="630094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661211" y="1304364"/>
            <a:ext cx="6010835" cy="2862322"/>
          </a:xfrm>
          <a:prstGeom prst="rect">
            <a:avLst/>
          </a:prstGeom>
        </p:spPr>
        <p:txBody>
          <a:bodyPr wrap="square">
            <a:spAutoFit/>
          </a:bodyPr>
          <a:lstStyle/>
          <a:p>
            <a:r>
              <a:rPr lang="ru-RU" sz="3600" b="1" dirty="0">
                <a:solidFill>
                  <a:srgbClr val="C00000"/>
                </a:solidFill>
                <a:latin typeface="Georgia" panose="02040502050405020303" pitchFamily="18" charset="0"/>
              </a:rPr>
              <a:t>Памятная стела на Аллее памяти 115-й </a:t>
            </a:r>
            <a:r>
              <a:rPr lang="ru-RU" sz="3600" b="1" dirty="0" err="1">
                <a:solidFill>
                  <a:srgbClr val="C00000"/>
                </a:solidFill>
                <a:latin typeface="Georgia" panose="02040502050405020303" pitchFamily="18" charset="0"/>
              </a:rPr>
              <a:t>Кавдивизии</a:t>
            </a:r>
            <a:r>
              <a:rPr lang="ru-RU" sz="3600" dirty="0"/>
              <a:t/>
            </a:r>
            <a:br>
              <a:rPr lang="ru-RU" sz="3600" dirty="0"/>
            </a:br>
            <a:r>
              <a:rPr lang="ru-RU" sz="3600" dirty="0">
                <a:latin typeface="Georgia" panose="02040502050405020303" pitchFamily="18" charset="0"/>
              </a:rPr>
              <a:t>в Долинске рядом с городком аттракционов.</a:t>
            </a:r>
            <a:endParaRPr lang="ru-RU" sz="3600" dirty="0"/>
          </a:p>
        </p:txBody>
      </p:sp>
    </p:spTree>
    <p:extLst>
      <p:ext uri="{BB962C8B-B14F-4D97-AF65-F5344CB8AC3E}">
        <p14:creationId xmlns:p14="http://schemas.microsoft.com/office/powerpoint/2010/main" val="35669424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n2000.ru/photogalleries/monuments/20080109_IMG_60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56" y="134469"/>
            <a:ext cx="8713695" cy="653527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949951" y="699248"/>
            <a:ext cx="2991037" cy="4093428"/>
          </a:xfrm>
          <a:prstGeom prst="rect">
            <a:avLst/>
          </a:prstGeom>
        </p:spPr>
        <p:txBody>
          <a:bodyPr wrap="square">
            <a:spAutoFit/>
          </a:bodyPr>
          <a:lstStyle/>
          <a:p>
            <a:r>
              <a:rPr lang="ru-RU" sz="2000" b="1" dirty="0">
                <a:solidFill>
                  <a:srgbClr val="C00000"/>
                </a:solidFill>
                <a:latin typeface="Georgia" panose="02040502050405020303" pitchFamily="18" charset="0"/>
              </a:rPr>
              <a:t>Мемориал «Скорбящая мать» </a:t>
            </a:r>
            <a:r>
              <a:rPr lang="ru-RU" sz="2000" dirty="0">
                <a:latin typeface="Georgia" panose="02040502050405020303" pitchFamily="18" charset="0"/>
              </a:rPr>
              <a:t>на братской могиле в школе №12 в Вольном Ауле.</a:t>
            </a:r>
            <a:r>
              <a:rPr lang="ru-RU" sz="2000" dirty="0"/>
              <a:t/>
            </a:r>
            <a:br>
              <a:rPr lang="ru-RU" sz="2000" dirty="0"/>
            </a:br>
            <a:r>
              <a:rPr lang="ru-RU" sz="2000" dirty="0">
                <a:latin typeface="Georgia" panose="02040502050405020303" pitchFamily="18" charset="0"/>
              </a:rPr>
              <a:t>Установлен при </a:t>
            </a:r>
            <a:r>
              <a:rPr lang="ru-RU" sz="2000" dirty="0" err="1">
                <a:latin typeface="Georgia" panose="02040502050405020303" pitchFamily="18" charset="0"/>
              </a:rPr>
              <a:t>перезахороронении</a:t>
            </a:r>
            <a:r>
              <a:rPr lang="ru-RU" sz="2000" dirty="0">
                <a:latin typeface="Georgia" panose="02040502050405020303" pitchFamily="18" charset="0"/>
              </a:rPr>
              <a:t> героев-партизан в 1978 году. </a:t>
            </a:r>
            <a:r>
              <a:rPr lang="ru-RU" sz="2000" dirty="0"/>
              <a:t/>
            </a:r>
            <a:br>
              <a:rPr lang="ru-RU" sz="2000" dirty="0"/>
            </a:br>
            <a:r>
              <a:rPr lang="ru-RU" sz="2000" dirty="0">
                <a:latin typeface="Georgia" panose="02040502050405020303" pitchFamily="18" charset="0"/>
              </a:rPr>
              <a:t> Скульптор Михаил </a:t>
            </a:r>
            <a:r>
              <a:rPr lang="ru-RU" sz="2000" dirty="0" err="1">
                <a:latin typeface="Georgia" panose="02040502050405020303" pitchFamily="18" charset="0"/>
              </a:rPr>
              <a:t>Тхакумашев</a:t>
            </a:r>
            <a:r>
              <a:rPr lang="ru-RU" sz="2000" dirty="0">
                <a:latin typeface="Georgia" panose="02040502050405020303" pitchFamily="18" charset="0"/>
              </a:rPr>
              <a:t>, архитектор-художник Геннадий </a:t>
            </a:r>
            <a:r>
              <a:rPr lang="ru-RU" sz="2000" dirty="0" err="1">
                <a:latin typeface="Georgia" panose="02040502050405020303" pitchFamily="18" charset="0"/>
              </a:rPr>
              <a:t>Чудягин</a:t>
            </a:r>
            <a:r>
              <a:rPr lang="ru-RU" sz="2000" dirty="0">
                <a:latin typeface="Georgia" panose="02040502050405020303" pitchFamily="18" charset="0"/>
              </a:rPr>
              <a:t>.</a:t>
            </a:r>
            <a:endParaRPr lang="ru-RU" sz="2000" dirty="0"/>
          </a:p>
        </p:txBody>
      </p:sp>
    </p:spTree>
    <p:extLst>
      <p:ext uri="{BB962C8B-B14F-4D97-AF65-F5344CB8AC3E}">
        <p14:creationId xmlns:p14="http://schemas.microsoft.com/office/powerpoint/2010/main" val="20458747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n2000.ru/photogalleries/monuments/20080109_IMG_6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328" y="435193"/>
            <a:ext cx="4658472" cy="621129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n2000.ru/photogalleries/monuments/20080109_IMG_60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210" y="1129553"/>
            <a:ext cx="6863790" cy="514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025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n2000.ru/photogalleries/monuments/20080109_IMG_60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645" y="134471"/>
            <a:ext cx="8719483" cy="6539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471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n2000.ru/photogalleries/monuments/20060731_IMG_11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27" y="389964"/>
            <a:ext cx="8437097" cy="632782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8807824" y="667888"/>
            <a:ext cx="3254189" cy="4832092"/>
          </a:xfrm>
          <a:prstGeom prst="rect">
            <a:avLst/>
          </a:prstGeom>
        </p:spPr>
        <p:txBody>
          <a:bodyPr wrap="square">
            <a:spAutoFit/>
          </a:bodyPr>
          <a:lstStyle/>
          <a:p>
            <a:r>
              <a:rPr lang="ru-RU" sz="2800" b="1" dirty="0">
                <a:solidFill>
                  <a:srgbClr val="C00000"/>
                </a:solidFill>
                <a:latin typeface="Georgia" panose="02040502050405020303" pitchFamily="18" charset="0"/>
              </a:rPr>
              <a:t>Памятник героям гражданской войны. </a:t>
            </a:r>
            <a:r>
              <a:rPr lang="ru-RU" sz="2800" dirty="0">
                <a:latin typeface="Georgia" panose="02040502050405020303" pitchFamily="18" charset="0"/>
              </a:rPr>
              <a:t>Установлен в 1969 году на месте прежнего памятника.</a:t>
            </a:r>
            <a:r>
              <a:rPr lang="ru-RU" sz="2800" dirty="0"/>
              <a:t/>
            </a:r>
            <a:br>
              <a:rPr lang="ru-RU" sz="2800" dirty="0"/>
            </a:br>
            <a:r>
              <a:rPr lang="ru-RU" sz="2800" dirty="0">
                <a:latin typeface="Georgia" panose="02040502050405020303" pitchFamily="18" charset="0"/>
              </a:rPr>
              <a:t>Архитектор Людмила Литвинова.</a:t>
            </a:r>
            <a:endParaRPr lang="ru-RU" sz="2800" dirty="0"/>
          </a:p>
        </p:txBody>
      </p:sp>
    </p:spTree>
    <p:extLst>
      <p:ext uri="{BB962C8B-B14F-4D97-AF65-F5344CB8AC3E}">
        <p14:creationId xmlns:p14="http://schemas.microsoft.com/office/powerpoint/2010/main" val="36226418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1030</Words>
  <Application>Microsoft Office PowerPoint</Application>
  <PresentationFormat>Широкоэкранный</PresentationFormat>
  <Paragraphs>56</Paragraphs>
  <Slides>103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103</vt:i4>
      </vt:variant>
    </vt:vector>
  </HeadingPairs>
  <TitlesOfParts>
    <vt:vector size="109" baseType="lpstr">
      <vt:lpstr>Arial</vt:lpstr>
      <vt:lpstr>Calibri</vt:lpstr>
      <vt:lpstr>Calibri Light</vt:lpstr>
      <vt:lpstr>Georgia</vt:lpstr>
      <vt:lpstr>Times New Roman</vt:lpstr>
      <vt:lpstr>Тема Office</vt:lpstr>
      <vt:lpstr>Виртуальный гид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Лена</dc:creator>
  <cp:lastModifiedBy>Лена</cp:lastModifiedBy>
  <cp:revision>20</cp:revision>
  <dcterms:created xsi:type="dcterms:W3CDTF">2019-02-08T13:33:15Z</dcterms:created>
  <dcterms:modified xsi:type="dcterms:W3CDTF">2019-02-08T19:29:37Z</dcterms:modified>
</cp:coreProperties>
</file>