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69" r:id="rId3"/>
    <p:sldId id="270" r:id="rId4"/>
    <p:sldId id="260" r:id="rId5"/>
    <p:sldId id="273" r:id="rId6"/>
    <p:sldId id="278" r:id="rId7"/>
    <p:sldId id="274" r:id="rId8"/>
    <p:sldId id="280" r:id="rId9"/>
    <p:sldId id="275" r:id="rId10"/>
    <p:sldId id="276" r:id="rId11"/>
    <p:sldId id="277" r:id="rId12"/>
    <p:sldId id="261" r:id="rId13"/>
    <p:sldId id="262" r:id="rId14"/>
    <p:sldId id="264" r:id="rId15"/>
    <p:sldId id="265" r:id="rId16"/>
    <p:sldId id="257" r:id="rId17"/>
    <p:sldId id="263" r:id="rId18"/>
    <p:sldId id="268" r:id="rId19"/>
    <p:sldId id="259" r:id="rId20"/>
    <p:sldId id="271" r:id="rId21"/>
    <p:sldId id="267" r:id="rId22"/>
    <p:sldId id="27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E7B84-0A7A-4647-8F37-5510684D2589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A64EF-056C-4716-845C-B7443DFC1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64EF-056C-4716-845C-B7443DFC1F9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6041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421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6042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6042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043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0432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3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4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5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6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7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43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043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044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044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0442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939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39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39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939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940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40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940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1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1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1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1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41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41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1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941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941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285720" y="1142984"/>
            <a:ext cx="8643998" cy="3000395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>
                <a:solidFill>
                  <a:srgbClr val="FFFF00"/>
                </a:solidFill>
              </a:rPr>
              <a:t>Русские земли в конце </a:t>
            </a:r>
            <a:br>
              <a:rPr lang="ru-RU" sz="5400" dirty="0" smtClean="0">
                <a:solidFill>
                  <a:srgbClr val="FFFF00"/>
                </a:solidFill>
              </a:rPr>
            </a:br>
            <a:r>
              <a:rPr lang="en-US" sz="5400" dirty="0" smtClean="0">
                <a:solidFill>
                  <a:srgbClr val="FFFF00"/>
                </a:solidFill>
              </a:rPr>
              <a:t>XIV-</a:t>
            </a:r>
            <a:r>
              <a:rPr lang="ru-RU" sz="5400" dirty="0" smtClean="0">
                <a:solidFill>
                  <a:srgbClr val="FFFF00"/>
                </a:solidFill>
              </a:rPr>
              <a:t>первой половине</a:t>
            </a:r>
            <a:r>
              <a:rPr lang="en-US" sz="5400" dirty="0" smtClean="0">
                <a:solidFill>
                  <a:srgbClr val="FFFF00"/>
                </a:solidFill>
              </a:rPr>
              <a:t> XV</a:t>
            </a:r>
            <a:r>
              <a:rPr lang="ru-RU" sz="5400" dirty="0" smtClean="0">
                <a:solidFill>
                  <a:srgbClr val="FFFF00"/>
                </a:solidFill>
              </a:rPr>
              <a:t>в.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  Осада Кремля </a:t>
            </a:r>
            <a:r>
              <a:rPr lang="ru-RU" sz="2800" b="1" dirty="0" err="1" smtClean="0"/>
              <a:t>Едигеем</a:t>
            </a:r>
            <a:r>
              <a:rPr lang="ru-RU" sz="2800" b="1" dirty="0" smtClean="0"/>
              <a:t> в </a:t>
            </a:r>
            <a:r>
              <a:rPr lang="ru-RU" sz="2800" b="1" dirty="0" smtClean="0">
                <a:solidFill>
                  <a:srgbClr val="FF0000"/>
                </a:solidFill>
              </a:rPr>
              <a:t>1408г.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Documents and Settings\Света\Мои документы\Мои рисунки\408_sit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00174"/>
            <a:ext cx="4857783" cy="50720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	Итоги правления Василия </a:t>
            </a:r>
            <a:r>
              <a:rPr lang="en-US" sz="4000" dirty="0" smtClean="0"/>
              <a:t>I </a:t>
            </a:r>
            <a:r>
              <a:rPr lang="ru-RU" sz="4000" dirty="0" smtClean="0"/>
              <a:t>	Дмитриевича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Дальнейший рост Московского княжества.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Присоединение Нижегородского княжества и Малой Перми.</a:t>
            </a:r>
            <a:endParaRPr lang="ru-RU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2130425"/>
            <a:ext cx="7772400" cy="2441583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Феодальная война 	второй четверти </a:t>
            </a:r>
            <a:r>
              <a:rPr lang="en-US" sz="5400" dirty="0" smtClean="0">
                <a:solidFill>
                  <a:srgbClr val="FFFF00"/>
                </a:solidFill>
              </a:rPr>
              <a:t>XV</a:t>
            </a:r>
            <a:r>
              <a:rPr lang="ru-RU" sz="5400" dirty="0" smtClean="0">
                <a:solidFill>
                  <a:srgbClr val="FFFF00"/>
                </a:solidFill>
              </a:rPr>
              <a:t>в. </a:t>
            </a:r>
            <a:br>
              <a:rPr lang="ru-RU" sz="5400" dirty="0" smtClean="0">
                <a:solidFill>
                  <a:srgbClr val="FFFF00"/>
                </a:solidFill>
              </a:rPr>
            </a:br>
            <a:r>
              <a:rPr lang="ru-RU" sz="5400" dirty="0" smtClean="0">
                <a:solidFill>
                  <a:srgbClr val="FFFF00"/>
                </a:solidFill>
              </a:rPr>
              <a:t>1425-1453гг.</a:t>
            </a:r>
            <a:br>
              <a:rPr lang="ru-RU" sz="5400" dirty="0" smtClean="0">
                <a:solidFill>
                  <a:srgbClr val="FFFF00"/>
                </a:solidFill>
              </a:rPr>
            </a:br>
            <a:r>
              <a:rPr lang="ru-RU" sz="5400" dirty="0" smtClean="0">
                <a:solidFill>
                  <a:srgbClr val="FFFF00"/>
                </a:solidFill>
              </a:rPr>
              <a:t> 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Причина войны </a:t>
            </a:r>
            <a:r>
              <a:rPr lang="ru-RU" dirty="0" smtClean="0"/>
              <a:t>–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	</a:t>
            </a:r>
            <a:r>
              <a:rPr lang="ru-RU" sz="4000" b="1" dirty="0" smtClean="0"/>
              <a:t>столкновение двух принципов</a:t>
            </a:r>
          </a:p>
          <a:p>
            <a:pPr>
              <a:buNone/>
            </a:pPr>
            <a:r>
              <a:rPr lang="ru-RU" sz="4000" b="1" dirty="0" smtClean="0"/>
              <a:t>	наследования престола:</a:t>
            </a:r>
          </a:p>
          <a:p>
            <a:pPr marL="742950" indent="-742950">
              <a:buAutoNum type="arabicParenR"/>
            </a:pPr>
            <a:r>
              <a:rPr lang="ru-RU" sz="4000" b="1" dirty="0" smtClean="0"/>
              <a:t>От великого князя к старшем</a:t>
            </a:r>
          </a:p>
          <a:p>
            <a:pPr marL="742950" indent="-742950">
              <a:buNone/>
            </a:pPr>
            <a:r>
              <a:rPr lang="ru-RU" sz="4000" b="1" dirty="0" smtClean="0"/>
              <a:t>сыну.</a:t>
            </a:r>
          </a:p>
          <a:p>
            <a:pPr marL="742950" indent="-742950">
              <a:buNone/>
            </a:pPr>
            <a:r>
              <a:rPr lang="ru-RU" sz="4000" b="1" dirty="0" smtClean="0"/>
              <a:t>2) От великого князя старшему</a:t>
            </a:r>
          </a:p>
          <a:p>
            <a:pPr marL="742950" indent="-742950">
              <a:buNone/>
            </a:pPr>
            <a:r>
              <a:rPr lang="ru-RU" sz="4000" b="1" dirty="0" smtClean="0"/>
              <a:t>брату.</a:t>
            </a:r>
            <a:endParaRPr lang="ru-RU" sz="4000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498317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 </a:t>
            </a:r>
            <a:r>
              <a:rPr lang="ru-RU" b="1" dirty="0" smtClean="0"/>
              <a:t>В </a:t>
            </a:r>
            <a:r>
              <a:rPr lang="ru-RU" b="1" dirty="0" smtClean="0">
                <a:solidFill>
                  <a:srgbClr val="FF0000"/>
                </a:solidFill>
              </a:rPr>
              <a:t>1389 </a:t>
            </a:r>
            <a:r>
              <a:rPr lang="ru-RU" b="1" dirty="0" smtClean="0"/>
              <a:t>Юрий Дмитриевич по завещанию   своего отца Дмитрия Донского был назначен наследником в случае смерти малолетнего брата Васили Дмитриевича, что впоследствии, после смерти уже взрослого брата в 1425 году, дало ему 	основания претендовать на великокняжеский престол в обход сына того — Василия Васильевича.</a:t>
            </a:r>
            <a:endParaRPr lang="ru-RU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Света\Мои документы\Мои рисунки\Юрий Дмитриевич Звенигородски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357166"/>
            <a:ext cx="4857784" cy="571504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1785926"/>
            <a:ext cx="32147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/>
          </a:p>
          <a:p>
            <a:r>
              <a:rPr lang="ru-RU" sz="2800" b="1" dirty="0" smtClean="0"/>
              <a:t>Князь </a:t>
            </a:r>
          </a:p>
          <a:p>
            <a:r>
              <a:rPr lang="ru-RU" sz="2800" b="1" dirty="0" smtClean="0"/>
              <a:t>Юрий Дмитриевич </a:t>
            </a:r>
            <a:endParaRPr lang="ru-RU" sz="2800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Повод к войне.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		</a:t>
            </a:r>
            <a:r>
              <a:rPr lang="ru-RU" b="1" dirty="0" smtClean="0"/>
              <a:t>В 1433 году на свадьбе Василия II его мать Софья </a:t>
            </a:r>
            <a:r>
              <a:rPr lang="ru-RU" b="1" dirty="0" err="1" smtClean="0"/>
              <a:t>Витовтовна</a:t>
            </a:r>
            <a:r>
              <a:rPr lang="ru-RU" b="1" dirty="0" smtClean="0"/>
              <a:t> публично сорвала с сына Юрия Василия драгоценный пояс, по её утверждению, якобы ранее предназначавшийся Дмитрию Донскому и подменённый. Оскорблённые Юрьевичи немедленно ушли к отцу в Галич; по дороге они разграбили Ярославль, князь которого поддерживал Василия Васильевича. Оскорбление стало поводом для  выступления Юрия, который с отрядами галичан разгромил Василия на берегу </a:t>
            </a:r>
            <a:r>
              <a:rPr lang="ru-RU" b="1" dirty="0" err="1" smtClean="0"/>
              <a:t>Клязьмы</a:t>
            </a:r>
            <a:r>
              <a:rPr lang="ru-RU" b="1" dirty="0" smtClean="0"/>
              <a:t> и занял Москву.</a:t>
            </a:r>
            <a:endParaRPr lang="ru-RU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вета\Мои документы\Мои рисунки\Софья витов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000108"/>
            <a:ext cx="7328566" cy="4500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596" y="5572140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Софья </a:t>
            </a:r>
            <a:r>
              <a:rPr lang="ru-RU" sz="2400" b="1" dirty="0" err="1" smtClean="0"/>
              <a:t>Витовтовна</a:t>
            </a:r>
            <a:r>
              <a:rPr lang="ru-RU" sz="2400" b="1" dirty="0" smtClean="0"/>
              <a:t> срывает золотой пояс с Василия Дмитриевича.</a:t>
            </a:r>
            <a:endParaRPr lang="ru-RU" sz="2400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50099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Этапы войны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1.</a:t>
            </a:r>
            <a:r>
              <a:rPr lang="ru-RU" dirty="0" smtClean="0">
                <a:solidFill>
                  <a:srgbClr val="FFFF00"/>
                </a:solidFill>
              </a:rPr>
              <a:t> 1425-1434гг. </a:t>
            </a:r>
            <a:r>
              <a:rPr lang="ru-RU" dirty="0" smtClean="0"/>
              <a:t>–борьба Юрия Дмитриевича и его сыновей за великокняжеский престол против Василия </a:t>
            </a:r>
            <a:r>
              <a:rPr lang="en-US" dirty="0" smtClean="0"/>
              <a:t>II</a:t>
            </a:r>
            <a:r>
              <a:rPr lang="ru-RU" dirty="0" smtClean="0"/>
              <a:t> Васильевича (Темного).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	2. </a:t>
            </a:r>
            <a:r>
              <a:rPr lang="ru-RU" dirty="0" smtClean="0">
                <a:solidFill>
                  <a:srgbClr val="FFFF00"/>
                </a:solidFill>
              </a:rPr>
              <a:t>1434-1436гг.</a:t>
            </a:r>
            <a:r>
              <a:rPr lang="ru-RU" dirty="0" smtClean="0"/>
              <a:t> –борьба Василия </a:t>
            </a:r>
            <a:r>
              <a:rPr lang="en-US" dirty="0" smtClean="0"/>
              <a:t>II</a:t>
            </a:r>
            <a:r>
              <a:rPr lang="ru-RU" dirty="0" smtClean="0"/>
              <a:t> Васильевича и Дмитрия Юрьевича </a:t>
            </a:r>
            <a:r>
              <a:rPr lang="ru-RU" dirty="0" err="1" smtClean="0"/>
              <a:t>Шемяки</a:t>
            </a:r>
            <a:r>
              <a:rPr lang="ru-RU" dirty="0" smtClean="0"/>
              <a:t> против Василия Юрьевича Косого.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3.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1436-1453гг.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smtClean="0"/>
              <a:t>–борьба Василия </a:t>
            </a:r>
            <a:r>
              <a:rPr lang="en-US" dirty="0" smtClean="0"/>
              <a:t>II </a:t>
            </a:r>
            <a:r>
              <a:rPr lang="ru-RU" dirty="0" smtClean="0"/>
              <a:t>Васильевича против Дмитрия Юрьевича </a:t>
            </a:r>
            <a:r>
              <a:rPr lang="ru-RU" dirty="0" err="1" smtClean="0"/>
              <a:t>Шемяки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285728"/>
            <a:ext cx="4497388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rgbClr val="FFFF00"/>
                </a:solidFill>
              </a:rPr>
              <a:t>1425-1434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Юрий Дмитриевич Дмитрий </a:t>
            </a:r>
            <a:r>
              <a:rPr lang="ru-RU" dirty="0" err="1" smtClean="0">
                <a:solidFill>
                  <a:srgbClr val="FFFF00"/>
                </a:solidFill>
              </a:rPr>
              <a:t>Шемяка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Василий Косой</a:t>
            </a:r>
            <a:endParaRPr lang="ru-RU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	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	1434-1436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Василий Косой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1436-1453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Дмитрий </a:t>
            </a:r>
            <a:r>
              <a:rPr lang="ru-RU" dirty="0" err="1" smtClean="0">
                <a:solidFill>
                  <a:srgbClr val="FFFF00"/>
                </a:solidFill>
              </a:rPr>
              <a:t>Шемяка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Борис Александрович Тверской (1446)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Иван Андреевич Можайский (1446-1447)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85728"/>
            <a:ext cx="4284693" cy="6286544"/>
          </a:xfrm>
        </p:spPr>
        <p:txBody>
          <a:bodyPr/>
          <a:lstStyle/>
          <a:p>
            <a:pPr>
              <a:buNone/>
            </a:pPr>
            <a:r>
              <a:rPr lang="ru-RU" b="1" smtClean="0"/>
              <a:t>	</a:t>
            </a:r>
            <a:r>
              <a:rPr lang="ru-RU" b="1" smtClean="0">
                <a:solidFill>
                  <a:srgbClr val="FFFF00"/>
                </a:solidFill>
              </a:rPr>
              <a:t>1425-1434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Василий </a:t>
            </a:r>
            <a:r>
              <a:rPr lang="en-US" dirty="0" smtClean="0">
                <a:solidFill>
                  <a:srgbClr val="FFFF00"/>
                </a:solidFill>
              </a:rPr>
              <a:t>II</a:t>
            </a:r>
            <a:r>
              <a:rPr lang="ru-RU" dirty="0" smtClean="0">
                <a:solidFill>
                  <a:srgbClr val="FFFF00"/>
                </a:solidFill>
              </a:rPr>
              <a:t>Тёмный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1434-1436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Василий Тёмный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Дмитрий </a:t>
            </a:r>
            <a:r>
              <a:rPr lang="ru-RU" dirty="0" err="1" smtClean="0">
                <a:solidFill>
                  <a:srgbClr val="FFFF00"/>
                </a:solidFill>
              </a:rPr>
              <a:t>Шемяка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Дмитрий Красный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	1436-1453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Василий Тёмный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Борис Александрович Тверской (1446-1453)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Иван Андреевич Можайский (1447-1453)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Света\Мои документы\Мои рисунки\8BVQKCA3CWTNMCA3G361SCAI8YOR1CA934KUZCAYD0VENCAPM1F33CAFK5BX0CAETTLBQCADJMJJVCA5JG859CAWWHTJUCAQ2ZJ5TCAXXL58HCA78E7GGCA8DOI2ECAQSW924CA60PLX0CAHVIQVGCA9UUYB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500042"/>
            <a:ext cx="3786214" cy="464347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5357826"/>
            <a:ext cx="7786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	  Дмитрий Иванович Донской</a:t>
            </a:r>
            <a:endParaRPr lang="ru-RU" sz="2800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Света\Мои документы\Мои рисунки\В.В.Муижель. Примрение Василия 2 с Шемяк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000108"/>
            <a:ext cx="6000792" cy="414340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5357826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В.В.Муижель</a:t>
            </a:r>
            <a:r>
              <a:rPr lang="ru-RU" sz="2400" b="1" dirty="0" smtClean="0">
                <a:solidFill>
                  <a:srgbClr val="FFFF00"/>
                </a:solidFill>
              </a:rPr>
              <a:t>. Примирение Василия</a:t>
            </a:r>
            <a:r>
              <a:rPr lang="en-US" sz="2400" b="1" dirty="0" smtClean="0">
                <a:solidFill>
                  <a:srgbClr val="FFFF00"/>
                </a:solidFill>
              </a:rPr>
              <a:t> II </a:t>
            </a:r>
            <a:r>
              <a:rPr lang="ru-RU" sz="2400" b="1" dirty="0" smtClean="0">
                <a:solidFill>
                  <a:srgbClr val="FFFF00"/>
                </a:solidFill>
              </a:rPr>
              <a:t>с </a:t>
            </a:r>
            <a:r>
              <a:rPr lang="ru-RU" sz="2400" b="1" dirty="0" err="1" smtClean="0">
                <a:solidFill>
                  <a:srgbClr val="FFFF00"/>
                </a:solidFill>
              </a:rPr>
              <a:t>Шемякой</a:t>
            </a:r>
            <a:r>
              <a:rPr lang="ru-RU" sz="2400" b="1" dirty="0" smtClean="0">
                <a:solidFill>
                  <a:srgbClr val="FFFF00"/>
                </a:solidFill>
              </a:rPr>
              <a:t>.  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4614866" cy="124620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	</a:t>
            </a:r>
          </a:p>
          <a:p>
            <a:r>
              <a:rPr lang="ru-RU" sz="3300" dirty="0" smtClean="0"/>
              <a:t>  </a:t>
            </a:r>
            <a:r>
              <a:rPr lang="ru-RU" sz="3000" dirty="0" smtClean="0"/>
              <a:t>Василий</a:t>
            </a:r>
            <a:r>
              <a:rPr lang="ru-RU" sz="3300" dirty="0" smtClean="0"/>
              <a:t> </a:t>
            </a:r>
            <a:r>
              <a:rPr lang="en-US" sz="3300" dirty="0" smtClean="0"/>
              <a:t>II </a:t>
            </a:r>
            <a:r>
              <a:rPr lang="ru-RU" sz="3300" dirty="0" smtClean="0"/>
              <a:t>Темный</a:t>
            </a:r>
            <a:r>
              <a:rPr lang="ru-RU" dirty="0" smtClean="0"/>
              <a:t>		</a:t>
            </a:r>
            <a:endParaRPr lang="ru-RU" dirty="0"/>
          </a:p>
        </p:txBody>
      </p:sp>
      <p:pic>
        <p:nvPicPr>
          <p:cNvPr id="4100" name="Picture 4" descr="C:\Documents and Settings\Света\Мои документы\Мои рисунки\василий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79097" y="2174875"/>
            <a:ext cx="2996393" cy="3951288"/>
          </a:xfrm>
          <a:prstGeom prst="rect">
            <a:avLst/>
          </a:prstGeom>
          <a:noFill/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857233"/>
            <a:ext cx="4284693" cy="1000132"/>
          </a:xfrm>
        </p:spPr>
        <p:txBody>
          <a:bodyPr/>
          <a:lstStyle/>
          <a:p>
            <a:r>
              <a:rPr lang="ru-RU" dirty="0" smtClean="0"/>
              <a:t>	</a:t>
            </a:r>
            <a:r>
              <a:rPr lang="ru-RU" sz="2800" dirty="0" smtClean="0"/>
              <a:t>Василий Косой</a:t>
            </a:r>
            <a:endParaRPr lang="ru-RU" sz="2800" dirty="0"/>
          </a:p>
        </p:txBody>
      </p:sp>
      <p:pic>
        <p:nvPicPr>
          <p:cNvPr id="4099" name="Picture 3" descr="C:\Documents and Settings\Света\Мои документы\Мои рисунки\василий косой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285992"/>
            <a:ext cx="2928958" cy="38576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14298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Значение феодальной войны.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929718" cy="378621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Способствовала укреплению внутреннего единства Московского княжества.</a:t>
            </a:r>
          </a:p>
          <a:p>
            <a:endParaRPr lang="ru-RU" sz="2800" b="1" dirty="0">
              <a:solidFill>
                <a:srgbClr val="FFFF00"/>
              </a:solidFill>
            </a:endParaRPr>
          </a:p>
          <a:p>
            <a:r>
              <a:rPr lang="ru-RU" sz="2800" b="1" dirty="0" smtClean="0">
                <a:solidFill>
                  <a:srgbClr val="FFFF00"/>
                </a:solidFill>
              </a:rPr>
              <a:t>Подтвердила неоспоримую роль Москвы в деле объединения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FF00"/>
                </a:solidFill>
              </a:rPr>
              <a:t>	северо-восточной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FF00"/>
                </a:solidFill>
              </a:rPr>
              <a:t>	Руси.</a:t>
            </a:r>
          </a:p>
          <a:p>
            <a:endParaRPr lang="ru-RU" b="1" dirty="0" smtClean="0">
              <a:solidFill>
                <a:srgbClr val="FFFF00"/>
              </a:solidFill>
            </a:endParaRPr>
          </a:p>
        </p:txBody>
      </p:sp>
      <p:pic>
        <p:nvPicPr>
          <p:cNvPr id="2051" name="Picture 3" descr="C:\Documents and Settings\Света\Мои документы\Мои рисунки\василий тем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3357562"/>
            <a:ext cx="3357586" cy="328614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4282" y="5500702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	Василий </a:t>
            </a:r>
            <a:r>
              <a:rPr lang="en-US" sz="2800" b="1" dirty="0" smtClean="0"/>
              <a:t>II</a:t>
            </a:r>
            <a:r>
              <a:rPr lang="ru-RU" sz="2800" b="1" dirty="0" smtClean="0"/>
              <a:t> Темный. </a:t>
            </a:r>
            <a:endParaRPr lang="ru-RU" sz="2800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Раздел владений Дмитрия Донского согласно завещанию.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Василий </a:t>
            </a:r>
            <a:r>
              <a:rPr lang="ru-RU" sz="3600" dirty="0" smtClean="0"/>
              <a:t>– Москва, Владимир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Юрий</a:t>
            </a:r>
            <a:r>
              <a:rPr lang="ru-RU" sz="3600" dirty="0" smtClean="0"/>
              <a:t> – Галич, Звенигород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Андрей</a:t>
            </a:r>
            <a:r>
              <a:rPr lang="ru-RU" sz="3600" dirty="0" smtClean="0"/>
              <a:t> – Можайск и </a:t>
            </a:r>
            <a:r>
              <a:rPr lang="ru-RU" sz="3600" dirty="0" err="1" smtClean="0"/>
              <a:t>Белоозеро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Петр</a:t>
            </a:r>
            <a:r>
              <a:rPr lang="ru-RU" sz="3600" dirty="0" smtClean="0"/>
              <a:t> – Дмитров</a:t>
            </a:r>
            <a:endParaRPr lang="ru-RU" sz="36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8929718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				</a:t>
            </a:r>
            <a:r>
              <a:rPr lang="ru-RU" sz="2800" b="1" dirty="0" smtClean="0"/>
              <a:t>Дмитрий Донской</a:t>
            </a:r>
          </a:p>
          <a:p>
            <a:pPr>
              <a:buNone/>
            </a:pPr>
            <a:r>
              <a:rPr lang="ru-RU" sz="2800" b="1" dirty="0" smtClean="0"/>
              <a:t>				</a:t>
            </a:r>
            <a:r>
              <a:rPr lang="ru-RU" sz="2800" b="1" dirty="0" smtClean="0">
                <a:solidFill>
                  <a:srgbClr val="FFFF00"/>
                </a:solidFill>
              </a:rPr>
              <a:t>        (1359-1589)</a:t>
            </a:r>
          </a:p>
          <a:p>
            <a:pPr>
              <a:buNone/>
            </a:pPr>
            <a:r>
              <a:rPr lang="ru-RU" sz="2800" b="1" dirty="0" smtClean="0"/>
              <a:t>		Василий </a:t>
            </a:r>
            <a:r>
              <a:rPr lang="en-US" sz="2800" b="1" dirty="0" smtClean="0"/>
              <a:t>I	</a:t>
            </a:r>
            <a:r>
              <a:rPr lang="ru-RU" sz="2800" b="1" dirty="0" smtClean="0"/>
              <a:t>			 Юрий 			</a:t>
            </a:r>
            <a:r>
              <a:rPr lang="ru-RU" sz="2800" b="1" dirty="0" smtClean="0">
                <a:solidFill>
                  <a:srgbClr val="FFFF00"/>
                </a:solidFill>
              </a:rPr>
              <a:t>(1389-1425)</a:t>
            </a:r>
            <a:r>
              <a:rPr lang="ru-RU" sz="2800" b="1" dirty="0" smtClean="0"/>
              <a:t>			Дмитриевич</a:t>
            </a:r>
            <a:endParaRPr lang="ru-RU" sz="2800" b="1" dirty="0"/>
          </a:p>
          <a:p>
            <a:pPr>
              <a:buNone/>
            </a:pPr>
            <a:r>
              <a:rPr lang="ru-RU" sz="2800" b="1" dirty="0" smtClean="0"/>
              <a:t>							</a:t>
            </a:r>
            <a:r>
              <a:rPr lang="ru-RU" sz="2800" b="1" dirty="0" smtClean="0">
                <a:solidFill>
                  <a:srgbClr val="FFFF00"/>
                </a:solidFill>
              </a:rPr>
              <a:t>(1433-1434)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		</a:t>
            </a:r>
            <a:r>
              <a:rPr lang="ru-RU" sz="2800" b="1" dirty="0" smtClean="0"/>
              <a:t>Василий </a:t>
            </a:r>
            <a:r>
              <a:rPr lang="en-US" sz="2800" b="1" dirty="0" smtClean="0"/>
              <a:t>II</a:t>
            </a:r>
            <a:r>
              <a:rPr lang="en-US" sz="2400" b="1" dirty="0" smtClean="0"/>
              <a:t>		</a:t>
            </a:r>
            <a:r>
              <a:rPr lang="en-US" sz="2800" b="1" dirty="0" smtClean="0"/>
              <a:t>  </a:t>
            </a:r>
            <a:r>
              <a:rPr lang="ru-RU" sz="2800" b="1" dirty="0" smtClean="0"/>
              <a:t>Василий	      Дмитрий</a:t>
            </a:r>
          </a:p>
          <a:p>
            <a:pPr>
              <a:buNone/>
            </a:pPr>
            <a:r>
              <a:rPr lang="ru-RU" sz="2800" b="1" dirty="0" smtClean="0"/>
              <a:t>		Темный			  Косой	      </a:t>
            </a:r>
            <a:r>
              <a:rPr lang="ru-RU" sz="2800" b="1" dirty="0" err="1" smtClean="0"/>
              <a:t>Шемяка</a:t>
            </a: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		</a:t>
            </a:r>
            <a:r>
              <a:rPr lang="ru-RU" sz="2800" b="1" dirty="0" smtClean="0">
                <a:solidFill>
                  <a:srgbClr val="FFFF00"/>
                </a:solidFill>
              </a:rPr>
              <a:t>(1425-1462)</a:t>
            </a:r>
          </a:p>
          <a:p>
            <a:pPr>
              <a:buNone/>
            </a:pPr>
            <a:r>
              <a:rPr lang="ru-RU" sz="2400" b="1" dirty="0" smtClean="0"/>
              <a:t>		           </a:t>
            </a:r>
            <a:endParaRPr lang="ru-RU" sz="2800" b="1" dirty="0" smtClean="0"/>
          </a:p>
          <a:p>
            <a:pPr>
              <a:buNone/>
            </a:pPr>
            <a:endParaRPr lang="ru-RU" sz="2800" b="1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714612" y="1214422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929190" y="1214422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1321571" y="2678901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5143504" y="2714620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500958" y="2714620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2071678"/>
            <a:ext cx="7772400" cy="1857389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Правление Василия </a:t>
            </a:r>
            <a:r>
              <a:rPr lang="en-US" dirty="0" smtClean="0">
                <a:solidFill>
                  <a:srgbClr val="FFFF00"/>
                </a:solidFill>
              </a:rPr>
              <a:t>I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1389-1425</a:t>
            </a:r>
            <a:r>
              <a:rPr lang="ru-RU" dirty="0" smtClean="0">
                <a:solidFill>
                  <a:srgbClr val="FFFF00"/>
                </a:solidFill>
              </a:rPr>
              <a:t>гг.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642918"/>
            <a:ext cx="400052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357686" y="3143248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	Великий князь 	Московский </a:t>
            </a:r>
          </a:p>
          <a:p>
            <a:r>
              <a:rPr lang="ru-RU" sz="2400" b="1" dirty="0" smtClean="0"/>
              <a:t>	Василий 	Дмитриевич</a:t>
            </a:r>
            <a:endParaRPr lang="ru-RU" sz="2400" b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Москва и Литва.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/>
          <a:lstStyle/>
          <a:p>
            <a:pPr lvl="1"/>
            <a:r>
              <a:rPr lang="ru-RU" b="1" dirty="0" smtClean="0">
                <a:solidFill>
                  <a:srgbClr val="FFFF00"/>
                </a:solidFill>
              </a:rPr>
              <a:t>1385г. </a:t>
            </a:r>
            <a:r>
              <a:rPr lang="ru-RU" b="1" dirty="0" smtClean="0"/>
              <a:t>– </a:t>
            </a:r>
            <a:r>
              <a:rPr lang="ru-RU" b="1" dirty="0" err="1" smtClean="0"/>
              <a:t>Кревская</a:t>
            </a:r>
            <a:r>
              <a:rPr lang="ru-RU" b="1" dirty="0" smtClean="0"/>
              <a:t> уния княжества Литовского и Польши.</a:t>
            </a:r>
          </a:p>
          <a:p>
            <a:pPr lvl="1"/>
            <a:r>
              <a:rPr lang="ru-RU" b="1" dirty="0" smtClean="0">
                <a:solidFill>
                  <a:srgbClr val="FFFF00"/>
                </a:solidFill>
              </a:rPr>
              <a:t>1387г.</a:t>
            </a:r>
            <a:r>
              <a:rPr lang="ru-RU" b="1" dirty="0" smtClean="0"/>
              <a:t> – князь Ягайло объявил католичество религией Великого княжества Литовского.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ru-RU" sz="2400" b="1" dirty="0" smtClean="0"/>
              <a:t>Причины:		Последствия для русского 	давление со 	населения:</a:t>
            </a:r>
          </a:p>
          <a:p>
            <a:pPr>
              <a:buNone/>
            </a:pPr>
            <a:r>
              <a:rPr lang="ru-RU" sz="2400" b="1" dirty="0" smtClean="0"/>
              <a:t>		стороны 		началось преследование</a:t>
            </a:r>
          </a:p>
          <a:p>
            <a:pPr>
              <a:buNone/>
            </a:pPr>
            <a:r>
              <a:rPr lang="ru-RU" sz="2400" b="1" dirty="0"/>
              <a:t>	</a:t>
            </a:r>
            <a:r>
              <a:rPr lang="ru-RU" sz="2400" b="1" dirty="0" smtClean="0"/>
              <a:t>	Тевтонского	православного населения</a:t>
            </a:r>
          </a:p>
          <a:p>
            <a:pPr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		ордена			</a:t>
            </a:r>
          </a:p>
          <a:p>
            <a:pPr>
              <a:buNone/>
            </a:pPr>
            <a:r>
              <a:rPr lang="ru-RU" sz="2400" b="1" dirty="0" smtClean="0"/>
              <a:t>					</a:t>
            </a:r>
            <a:endParaRPr lang="ru-RU" sz="24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411760" y="3501008"/>
            <a:ext cx="5040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08104" y="3501008"/>
            <a:ext cx="64807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вета\Мои документы\Мои рисунки\d0882e4a613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14290"/>
            <a:ext cx="4214842" cy="350046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2" y="285728"/>
            <a:ext cx="43564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В </a:t>
            </a:r>
            <a:r>
              <a:rPr lang="ru-RU" sz="2400" b="1" dirty="0" smtClean="0">
                <a:solidFill>
                  <a:srgbClr val="FF0000"/>
                </a:solidFill>
              </a:rPr>
              <a:t>1395 г. </a:t>
            </a:r>
            <a:r>
              <a:rPr lang="ru-RU" sz="2400" b="1" dirty="0" smtClean="0">
                <a:solidFill>
                  <a:srgbClr val="FFFF00"/>
                </a:solidFill>
              </a:rPr>
              <a:t>Русские земли 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едва  не подверглись 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нашествию Тамерлана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(Тимура). Тимур разгромил </a:t>
            </a:r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Тахтамыша</a:t>
            </a:r>
            <a:r>
              <a:rPr lang="ru-RU" sz="2400" b="1" dirty="0" smtClean="0">
                <a:solidFill>
                  <a:srgbClr val="FFFF00"/>
                </a:solidFill>
              </a:rPr>
              <a:t> и вторгся в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Рязанское княжество.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Однако спустя две недели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повернул назад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1027" name="Picture 3" descr="C:\Documents and Settings\Света\Мои документы\Мои рисунки\K0YYUCAO078DNCA4Q3AEWCAZD21DACAWIJ4T1CAAVE7VOCABV4IJACARDL6GHCAYFNO1OCA39XPWUCA2PF0AUCAFQ36GNCAH2EHUECAWR146ICATA7VAICAXIYCJTCAR6FPFXCA6566LJCA0OT7ULCA7F0Z9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571876"/>
            <a:ext cx="2714644" cy="307183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14745" y="4071942"/>
            <a:ext cx="52149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Избавление приписывают 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заступничеству Владимирской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Богоматери, чей лик был перенесен 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В это время из Владимира в Москву.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Москва и Орда.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>
                <a:solidFill>
                  <a:srgbClr val="FF0000"/>
                </a:solidFill>
              </a:rPr>
              <a:t>1408г. </a:t>
            </a:r>
            <a:r>
              <a:rPr lang="ru-RU" sz="3600" dirty="0" smtClean="0"/>
              <a:t>–поход </a:t>
            </a:r>
            <a:r>
              <a:rPr lang="ru-RU" sz="3600" dirty="0" err="1" smtClean="0"/>
              <a:t>Едигея</a:t>
            </a:r>
            <a:r>
              <a:rPr lang="ru-RU" sz="3600" dirty="0" smtClean="0"/>
              <a:t> на русские княжества:</a:t>
            </a:r>
          </a:p>
          <a:p>
            <a:pPr>
              <a:buNone/>
            </a:pPr>
            <a:r>
              <a:rPr lang="ru-RU" sz="3600" dirty="0" smtClean="0"/>
              <a:t>	</a:t>
            </a:r>
            <a:r>
              <a:rPr lang="ru-RU" sz="3600" dirty="0" err="1" smtClean="0"/>
              <a:t>Переяславль</a:t>
            </a:r>
            <a:r>
              <a:rPr lang="ru-RU" sz="3600" dirty="0" smtClean="0"/>
              <a:t>, Ростов, Дмитров, Нижний Новгород.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хочу спросить</Template>
  <TotalTime>322</TotalTime>
  <Words>178</Words>
  <Application>Microsoft Office PowerPoint</Application>
  <PresentationFormat>Экран (4:3)</PresentationFormat>
  <Paragraphs>89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Вершина горы</vt:lpstr>
      <vt:lpstr> Русские земли в конце  XIV-первой половине XVв.</vt:lpstr>
      <vt:lpstr>Слайд 2</vt:lpstr>
      <vt:lpstr>Раздел владений Дмитрия Донского согласно завещанию. </vt:lpstr>
      <vt:lpstr>Слайд 4</vt:lpstr>
      <vt:lpstr>Правление Василия I  1389-1425гг.</vt:lpstr>
      <vt:lpstr>Слайд 6</vt:lpstr>
      <vt:lpstr>Москва и Литва.</vt:lpstr>
      <vt:lpstr>Слайд 8</vt:lpstr>
      <vt:lpstr>Москва и Орда.</vt:lpstr>
      <vt:lpstr>  Осада Кремля Едигеем в 1408г.</vt:lpstr>
      <vt:lpstr> Итоги правления Василия I  Дмитриевича.</vt:lpstr>
      <vt:lpstr>Феодальная война  второй четверти XVв.  1425-1453гг.  </vt:lpstr>
      <vt:lpstr>Причина войны –</vt:lpstr>
      <vt:lpstr>Слайд 14</vt:lpstr>
      <vt:lpstr>Слайд 15</vt:lpstr>
      <vt:lpstr>Повод к войне.</vt:lpstr>
      <vt:lpstr>Слайд 17</vt:lpstr>
      <vt:lpstr>Этапы войны</vt:lpstr>
      <vt:lpstr>Слайд 19</vt:lpstr>
      <vt:lpstr>Слайд 20</vt:lpstr>
      <vt:lpstr>Слайд 21</vt:lpstr>
      <vt:lpstr>Значение феодальной войны.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земли в конце XIV-первой половине XVв.</dc:title>
  <dc:creator>РЕЗУАН</dc:creator>
  <cp:lastModifiedBy>РЕЗУАН</cp:lastModifiedBy>
  <cp:revision>47</cp:revision>
  <dcterms:modified xsi:type="dcterms:W3CDTF">2020-04-27T12:01:58Z</dcterms:modified>
</cp:coreProperties>
</file>