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200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Как наносят размеры. Масштабы.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91200" y="1524001"/>
            <a:ext cx="2819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На параллельных размерных линиях размерные числа располагают в шахматном порядке, </a:t>
            </a:r>
          </a:p>
          <a:p>
            <a:r>
              <a:rPr lang="ru-RU" sz="1600" i="1" dirty="0" smtClean="0"/>
              <a:t>расстояние </a:t>
            </a:r>
            <a:r>
              <a:rPr lang="ru-RU" sz="1600" i="1" dirty="0" smtClean="0"/>
              <a:t>между размерными линиями </a:t>
            </a:r>
          </a:p>
          <a:p>
            <a:r>
              <a:rPr lang="ru-RU" sz="1600" i="1" dirty="0" smtClean="0"/>
              <a:t>7 – 10мм</a:t>
            </a:r>
            <a:endParaRPr lang="ru-RU" i="1" dirty="0"/>
          </a:p>
        </p:txBody>
      </p:sp>
      <p:pic>
        <p:nvPicPr>
          <p:cNvPr id="34820" name="Picture 4" descr="http://festival.1september.ru/articles/571315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4762500" cy="4810125"/>
          </a:xfrm>
          <a:prstGeom prst="rect">
            <a:avLst/>
          </a:prstGeom>
          <a:noFill/>
        </p:spPr>
      </p:pic>
      <p:cxnSp>
        <p:nvCxnSpPr>
          <p:cNvPr id="6" name="Прямая со стрелкой 5"/>
          <p:cNvCxnSpPr/>
          <p:nvPr/>
        </p:nvCxnSpPr>
        <p:spPr>
          <a:xfrm flipH="1">
            <a:off x="2590800" y="2209800"/>
            <a:ext cx="3200400" cy="31242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886200" y="533400"/>
            <a:ext cx="495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Угловые размеры  указывают над размерной линией, проведённой в виде дуги     </a:t>
            </a:r>
          </a:p>
          <a:p>
            <a:r>
              <a:rPr lang="ru-RU" i="1" dirty="0" smtClean="0"/>
              <a:t>(</a:t>
            </a:r>
            <a:r>
              <a:rPr lang="ru-RU" sz="1600" i="1" dirty="0" smtClean="0"/>
              <a:t>при уменьшении и увеличении изображения  они не изменяются</a:t>
            </a:r>
            <a:r>
              <a:rPr lang="ru-RU" i="1" dirty="0" smtClean="0"/>
              <a:t>)</a:t>
            </a:r>
            <a:endParaRPr lang="ru-RU" i="1" dirty="0"/>
          </a:p>
        </p:txBody>
      </p:sp>
      <p:cxnSp>
        <p:nvCxnSpPr>
          <p:cNvPr id="11" name="Прямая со стрелкой 10"/>
          <p:cNvCxnSpPr>
            <a:stCxn id="9" idx="1"/>
          </p:cNvCxnSpPr>
          <p:nvPr/>
        </p:nvCxnSpPr>
        <p:spPr>
          <a:xfrm rot="10800000" flipV="1">
            <a:off x="2895600" y="1133565"/>
            <a:ext cx="990600" cy="390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67400" y="49530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Если размерная линия расположена горизонтально, то размерные числа располагают над ней.</a:t>
            </a:r>
          </a:p>
          <a:p>
            <a:endParaRPr lang="ru-RU" sz="1600" dirty="0" smtClean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2743200" y="5334000"/>
            <a:ext cx="3124200" cy="3048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67400" y="3657600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Если размерная линия расположена вертикально, то размерные числа </a:t>
            </a:r>
            <a:r>
              <a:rPr lang="ru-RU" sz="1600" i="1" smtClean="0"/>
              <a:t>располагают </a:t>
            </a:r>
            <a:r>
              <a:rPr lang="ru-RU" sz="1600" i="1" smtClean="0"/>
              <a:t>слева </a:t>
            </a:r>
            <a:r>
              <a:rPr lang="ru-RU" sz="1600" i="1" dirty="0" smtClean="0"/>
              <a:t>от неё</a:t>
            </a:r>
            <a:endParaRPr lang="ru-RU" sz="1600" i="1" dirty="0"/>
          </a:p>
        </p:txBody>
      </p:sp>
      <p:cxnSp>
        <p:nvCxnSpPr>
          <p:cNvPr id="20" name="Прямая со стрелкой 19"/>
          <p:cNvCxnSpPr>
            <a:stCxn id="16" idx="1"/>
          </p:cNvCxnSpPr>
          <p:nvPr/>
        </p:nvCxnSpPr>
        <p:spPr>
          <a:xfrm flipH="1" flipV="1">
            <a:off x="4419600" y="3810000"/>
            <a:ext cx="1447800" cy="38620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festival.1september.ru/articles/571315/img10.jpg"/>
          <p:cNvPicPr>
            <a:picLocks noChangeAspect="1" noChangeArrowheads="1"/>
          </p:cNvPicPr>
          <p:nvPr/>
        </p:nvPicPr>
        <p:blipFill>
          <a:blip r:embed="rId2" cstate="print"/>
          <a:srcRect l="8000" t="17426" b="16040"/>
          <a:stretch>
            <a:fillRect/>
          </a:stretch>
        </p:blipFill>
        <p:spPr bwMode="auto">
          <a:xfrm>
            <a:off x="457199" y="914400"/>
            <a:ext cx="4903107" cy="3581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5800" y="51054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Размеры проставляют действительные,</a:t>
            </a:r>
          </a:p>
          <a:p>
            <a:r>
              <a:rPr lang="ru-RU" i="1" dirty="0" smtClean="0"/>
              <a:t> независимо от масштаба.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381000"/>
            <a:ext cx="3048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Обязательно проставляют размеры, указывающие </a:t>
            </a:r>
            <a:r>
              <a:rPr lang="ru-RU" b="1" i="1" dirty="0" smtClean="0"/>
              <a:t>взаимное положение частей </a:t>
            </a:r>
            <a:r>
              <a:rPr lang="ru-RU" i="1" dirty="0" smtClean="0"/>
              <a:t>предмета и </a:t>
            </a:r>
            <a:r>
              <a:rPr lang="ru-RU" b="1" i="1" dirty="0" smtClean="0"/>
              <a:t>габаритные размеры.</a:t>
            </a:r>
          </a:p>
          <a:p>
            <a:r>
              <a:rPr lang="ru-RU" i="1" dirty="0" smtClean="0"/>
              <a:t>Габаритные - размеры, определяющие предельные величины внешних очертаний изделий. </a:t>
            </a:r>
          </a:p>
          <a:p>
            <a:endParaRPr lang="ru-RU" i="1" dirty="0" smtClean="0"/>
          </a:p>
          <a:p>
            <a:r>
              <a:rPr lang="ru-RU" i="1" dirty="0" smtClean="0"/>
              <a:t>К габаритным размерам относятся размеры </a:t>
            </a:r>
            <a:r>
              <a:rPr lang="ru-RU" i="1" u="sng" dirty="0" smtClean="0"/>
              <a:t>длины, ширины, высоты изделия</a:t>
            </a:r>
            <a:r>
              <a:rPr lang="ru-RU" i="1" dirty="0" smtClean="0"/>
              <a:t>.</a:t>
            </a:r>
          </a:p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Габаритные размеры всегда больше других, поэтому их на чертеже располагают дальше от изображения, чем остальные.</a:t>
            </a:r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381000"/>
            <a:ext cx="78486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В практике приходится выполнять чертежи различных изделий. Не всегда размеры изделия и размеры форматов бумаги позволяют выполнить чертеж в натуральную величину. </a:t>
            </a:r>
          </a:p>
          <a:p>
            <a:r>
              <a:rPr lang="ru-RU" i="1" dirty="0" smtClean="0"/>
              <a:t>В таких случаях чертеж выполняют в измененном виде, </a:t>
            </a:r>
          </a:p>
          <a:p>
            <a:r>
              <a:rPr lang="ru-RU" i="1" dirty="0" smtClean="0"/>
              <a:t>(крупные уменьшают, а мелкие – увеличивают)</a:t>
            </a:r>
          </a:p>
          <a:p>
            <a:r>
              <a:rPr lang="ru-RU" i="1" dirty="0" smtClean="0"/>
              <a:t>т.е. </a:t>
            </a:r>
            <a:r>
              <a:rPr lang="ru-RU" sz="2800" b="1" i="1" dirty="0" smtClean="0"/>
              <a:t>в  масштабе.</a:t>
            </a:r>
            <a:endParaRPr lang="ru-RU" sz="2800" b="1" i="1" dirty="0"/>
          </a:p>
        </p:txBody>
      </p:sp>
      <p:pic>
        <p:nvPicPr>
          <p:cNvPr id="36866" name="Picture 2" descr="http://www.crudeoilpeak.com/wp-content/gallery/barangaroo/6a00e0099229e8883301116853867e970c-700w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95800"/>
            <a:ext cx="5098676" cy="19812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495800" y="3352800"/>
            <a:ext cx="419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Масштабы</a:t>
            </a:r>
            <a:endParaRPr lang="ru-RU" sz="54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381000"/>
            <a:ext cx="708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Calibri" pitchFamily="34" charset="0"/>
              </a:rPr>
              <a:t>Масштаб</a:t>
            </a:r>
            <a:r>
              <a:rPr lang="ru-RU" b="1" dirty="0" smtClean="0">
                <a:latin typeface="Calibri" pitchFamily="34" charset="0"/>
              </a:rPr>
              <a:t> </a:t>
            </a:r>
            <a:r>
              <a:rPr lang="ru-RU" dirty="0" smtClean="0">
                <a:latin typeface="Calibri" pitchFamily="34" charset="0"/>
              </a:rPr>
              <a:t>– это отношение </a:t>
            </a:r>
            <a:r>
              <a:rPr lang="ru-RU" b="1" i="1" dirty="0" smtClean="0">
                <a:latin typeface="Calibri" pitchFamily="34" charset="0"/>
              </a:rPr>
              <a:t>линейных</a:t>
            </a:r>
            <a:r>
              <a:rPr lang="ru-RU" dirty="0" smtClean="0">
                <a:latin typeface="Calibri" pitchFamily="34" charset="0"/>
              </a:rPr>
              <a:t> размеров </a:t>
            </a:r>
          </a:p>
          <a:p>
            <a:r>
              <a:rPr lang="ru-RU" dirty="0" smtClean="0">
                <a:latin typeface="Calibri" pitchFamily="34" charset="0"/>
              </a:rPr>
              <a:t>изображаемого предмета на чертеже </a:t>
            </a:r>
          </a:p>
          <a:p>
            <a:r>
              <a:rPr lang="ru-RU" b="1" i="1" dirty="0" smtClean="0">
                <a:latin typeface="Calibri" pitchFamily="34" charset="0"/>
              </a:rPr>
              <a:t>к</a:t>
            </a:r>
            <a:r>
              <a:rPr lang="ru-RU" dirty="0" smtClean="0">
                <a:latin typeface="Calibri" pitchFamily="34" charset="0"/>
              </a:rPr>
              <a:t> его натуральным </a:t>
            </a:r>
            <a:r>
              <a:rPr lang="ru-RU" b="1" i="1" dirty="0" smtClean="0">
                <a:latin typeface="Calibri" pitchFamily="34" charset="0"/>
              </a:rPr>
              <a:t>действительным</a:t>
            </a:r>
            <a:r>
              <a:rPr lang="ru-RU" dirty="0" smtClean="0">
                <a:latin typeface="Calibri" pitchFamily="34" charset="0"/>
              </a:rPr>
              <a:t> размерам.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3" name="Picture 3" descr="http://festival.1september.ru/articles/571315/img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199" y="1676400"/>
            <a:ext cx="6630973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81000" y="457200"/>
            <a:ext cx="82296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</a:rPr>
              <a:t>ГОСТ устанавливает следующие масштабы.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Масштабы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уменьшения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: 1:2; 1:2,5; 1:4; 1:5; 1:10; 1:15; 1:20; 1:25;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Arial" pitchFamily="34" charset="0"/>
              </a:rPr>
              <a:t>                                             1:40; 1:50; 1:75; 1:100;…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Натуральный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(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действительный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масштаб: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                   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1:1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(наиболее наглядный)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Масштабы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увеличения: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2:1; 2,5:1; 4:1; 5:1; 10:1;  …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6324600"/>
            <a:ext cx="8686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При любом масштабе на чертеже наносят только действительные размеры ! 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5626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Calibri" pitchFamily="34" charset="0"/>
              </a:rPr>
              <a:t>Масштабы на чертеже записывают:    М 1:1,   М 1:2,    М 2:1 …</a:t>
            </a:r>
          </a:p>
          <a:p>
            <a:r>
              <a:rPr lang="ru-RU" i="1" dirty="0" smtClean="0">
                <a:latin typeface="Calibri" pitchFamily="34" charset="0"/>
              </a:rPr>
              <a:t>Если масштаб заносят  в графу таблицы основной надписи, то М не пишут</a:t>
            </a:r>
            <a:endParaRPr lang="ru-RU" i="1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838200" y="3200400"/>
            <a:ext cx="696685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228600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Правила  нанесения  размеров 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i="1" dirty="0" smtClean="0">
                <a:solidFill>
                  <a:srgbClr val="FF0000"/>
                </a:solidFill>
              </a:rPr>
              <a:t>устанавливают  стандарты  ЕСКД</a:t>
            </a:r>
          </a:p>
          <a:p>
            <a:endParaRPr lang="ru-RU" dirty="0" smtClean="0"/>
          </a:p>
          <a:p>
            <a:r>
              <a:rPr lang="ru-RU" i="1" dirty="0" smtClean="0"/>
              <a:t>Размеры разделяют на </a:t>
            </a:r>
            <a:r>
              <a:rPr lang="ru-RU" b="1" i="1" dirty="0" smtClean="0"/>
              <a:t>линейные  -    </a:t>
            </a:r>
            <a:r>
              <a:rPr lang="ru-RU" sz="1600" i="1" dirty="0" smtClean="0"/>
              <a:t>длина, ширина, высота, радиус, диаметр в мм</a:t>
            </a:r>
          </a:p>
          <a:p>
            <a:r>
              <a:rPr lang="ru-RU" sz="1400" i="1" dirty="0" smtClean="0"/>
              <a:t>                                                                                    (единицу  измерения на чертеже не указывают )</a:t>
            </a:r>
          </a:p>
          <a:p>
            <a:r>
              <a:rPr lang="ru-RU" i="1" dirty="0" smtClean="0"/>
              <a:t>                                         </a:t>
            </a:r>
          </a:p>
          <a:p>
            <a:r>
              <a:rPr lang="ru-RU" i="1" dirty="0" smtClean="0"/>
              <a:t>                                       и </a:t>
            </a:r>
            <a:r>
              <a:rPr lang="ru-RU" b="1" i="1" dirty="0" smtClean="0"/>
              <a:t>угловые  -  </a:t>
            </a:r>
            <a:r>
              <a:rPr lang="ru-RU" sz="1600" i="1" dirty="0" smtClean="0"/>
              <a:t>величины углов  в градусах, минутах, секундах </a:t>
            </a:r>
          </a:p>
          <a:p>
            <a:r>
              <a:rPr lang="ru-RU" sz="1600" i="1" dirty="0" smtClean="0"/>
              <a:t>                                                                                                                                                                                                      </a:t>
            </a:r>
            <a:endParaRPr lang="ru-RU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410200" y="1905000"/>
            <a:ext cx="26677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dirty="0" smtClean="0"/>
              <a:t>      (их  обозначают на чертеже)</a:t>
            </a:r>
            <a:endParaRPr lang="ru-RU" sz="1400" dirty="0"/>
          </a:p>
        </p:txBody>
      </p:sp>
      <p:pic>
        <p:nvPicPr>
          <p:cNvPr id="29698" name="Picture 2" descr="http://festival.1september.ru/articles/571315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52066"/>
            <a:ext cx="4495800" cy="4540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52401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Каждый размер на чертеже наносят только 1 раз!</a:t>
            </a:r>
          </a:p>
          <a:p>
            <a:endParaRPr lang="ru-RU" sz="2400" i="1" dirty="0">
              <a:solidFill>
                <a:srgbClr val="FF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8676" name="Picture 4" descr="http://festival.1september.ru/articles/571315/img4.jpg"/>
          <p:cNvPicPr>
            <a:picLocks noChangeAspect="1" noChangeArrowheads="1"/>
          </p:cNvPicPr>
          <p:nvPr/>
        </p:nvPicPr>
        <p:blipFill>
          <a:blip r:embed="rId2" cstate="print"/>
          <a:srcRect t="5970" r="20922" b="16791"/>
          <a:stretch>
            <a:fillRect/>
          </a:stretch>
        </p:blipFill>
        <p:spPr bwMode="auto">
          <a:xfrm>
            <a:off x="533400" y="838200"/>
            <a:ext cx="5994401" cy="5257800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/>
          <p:nvPr/>
        </p:nvCxnSpPr>
        <p:spPr>
          <a:xfrm rot="10800000" flipV="1">
            <a:off x="5562600" y="1371600"/>
            <a:ext cx="160020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 flipV="1">
            <a:off x="5791200" y="2895600"/>
            <a:ext cx="1371600" cy="533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5791200" y="4038600"/>
            <a:ext cx="16002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239000" y="838200"/>
            <a:ext cx="152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Calibri" pitchFamily="34" charset="0"/>
              </a:rPr>
              <a:t>Выносная линия  </a:t>
            </a:r>
            <a:r>
              <a:rPr lang="ru-RU" sz="1400" i="1" dirty="0" smtClean="0">
                <a:latin typeface="Calibri" pitchFamily="34" charset="0"/>
              </a:rPr>
              <a:t>(сплошная тонкая)</a:t>
            </a:r>
            <a:endParaRPr lang="ru-RU" sz="1400" i="1" dirty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15200" y="2209800"/>
            <a:ext cx="152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Calibri" pitchFamily="34" charset="0"/>
              </a:rPr>
              <a:t>Размерная линия </a:t>
            </a:r>
            <a:r>
              <a:rPr lang="ru-RU" sz="1400" i="1" dirty="0" smtClean="0">
                <a:latin typeface="Calibri" pitchFamily="34" charset="0"/>
              </a:rPr>
              <a:t>(сплошная тонкая)</a:t>
            </a:r>
            <a:endParaRPr lang="ru-RU" sz="1400" i="1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91400" y="3733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Calibri" pitchFamily="34" charset="0"/>
              </a:rPr>
              <a:t>Стрелка</a:t>
            </a:r>
            <a:endParaRPr lang="ru-RU" i="1" dirty="0">
              <a:latin typeface="Calibri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 flipV="1">
            <a:off x="3581400" y="5105400"/>
            <a:ext cx="37338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15200" y="4724400"/>
            <a:ext cx="1371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Calibri" pitchFamily="34" charset="0"/>
              </a:rPr>
              <a:t>Размерное число</a:t>
            </a:r>
          </a:p>
          <a:p>
            <a:r>
              <a:rPr lang="ru-RU" sz="1400" i="1" dirty="0" smtClean="0">
                <a:latin typeface="Calibri" pitchFamily="34" charset="0"/>
              </a:rPr>
              <a:t>(карандашом, чертёжным шрифтом)</a:t>
            </a:r>
            <a:endParaRPr lang="ru-RU" sz="1400" i="1" dirty="0"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61722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Calibri" pitchFamily="34" charset="0"/>
              </a:rPr>
              <a:t>Все размеры и надписи на чертеже наносят только карандашом!</a:t>
            </a:r>
            <a:endParaRPr lang="ru-RU" sz="20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0600" y="990600"/>
            <a:ext cx="3276600" cy="3276600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267200" y="990600"/>
            <a:ext cx="1752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267200" y="4267200"/>
            <a:ext cx="1752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3848100" y="2628900"/>
            <a:ext cx="32766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419600" y="4800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7 – 10 мм</a:t>
            </a:r>
            <a:endParaRPr lang="ru-RU" i="1" dirty="0"/>
          </a:p>
        </p:txBody>
      </p:sp>
      <p:sp>
        <p:nvSpPr>
          <p:cNvPr id="33" name="Правая фигурная скобка 32"/>
          <p:cNvSpPr/>
          <p:nvPr/>
        </p:nvSpPr>
        <p:spPr>
          <a:xfrm rot="16200000">
            <a:off x="5638800" y="457200"/>
            <a:ext cx="304800" cy="609600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5334000" y="152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3 – 5 мм</a:t>
            </a:r>
            <a:endParaRPr lang="ru-RU" i="1" dirty="0"/>
          </a:p>
        </p:txBody>
      </p:sp>
      <p:sp>
        <p:nvSpPr>
          <p:cNvPr id="35" name="Правая фигурная скобка 34"/>
          <p:cNvSpPr/>
          <p:nvPr/>
        </p:nvSpPr>
        <p:spPr>
          <a:xfrm rot="5400000">
            <a:off x="4705350" y="3905250"/>
            <a:ext cx="342900" cy="1371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festival.1september.ru/articles/571315/img4.jpg"/>
          <p:cNvPicPr>
            <a:picLocks noChangeAspect="1" noChangeArrowheads="1"/>
          </p:cNvPicPr>
          <p:nvPr/>
        </p:nvPicPr>
        <p:blipFill>
          <a:blip r:embed="rId2" cstate="print"/>
          <a:srcRect t="5970" r="20922" b="16791"/>
          <a:stretch>
            <a:fillRect/>
          </a:stretch>
        </p:blipFill>
        <p:spPr bwMode="auto">
          <a:xfrm>
            <a:off x="304800" y="304800"/>
            <a:ext cx="5646899" cy="4953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172200" y="685800"/>
            <a:ext cx="25146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Calibri" pitchFamily="34" charset="0"/>
              </a:rPr>
              <a:t>Меньший размер  – ближе к контуру изображения, </a:t>
            </a:r>
          </a:p>
          <a:p>
            <a:r>
              <a:rPr lang="ru-RU" sz="1600" i="1" dirty="0" smtClean="0">
                <a:latin typeface="Calibri" pitchFamily="34" charset="0"/>
              </a:rPr>
              <a:t>  (чтобы линии не    пересекались)</a:t>
            </a:r>
            <a:endParaRPr lang="ru-RU" sz="1600" i="1" dirty="0">
              <a:latin typeface="Calibri" pitchFamily="34" charset="0"/>
            </a:endParaRPr>
          </a:p>
        </p:txBody>
      </p:sp>
      <p:cxnSp>
        <p:nvCxnSpPr>
          <p:cNvPr id="6" name="Прямая со стрелкой 5"/>
          <p:cNvCxnSpPr>
            <a:stCxn id="4" idx="1"/>
          </p:cNvCxnSpPr>
          <p:nvPr/>
        </p:nvCxnSpPr>
        <p:spPr>
          <a:xfrm rot="10800000" flipV="1">
            <a:off x="4495800" y="1393685"/>
            <a:ext cx="1676400" cy="22639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festival.1september.ru/articles/571315/img1.jpg"/>
          <p:cNvPicPr>
            <a:picLocks noChangeAspect="1" noChangeArrowheads="1"/>
          </p:cNvPicPr>
          <p:nvPr/>
        </p:nvPicPr>
        <p:blipFill>
          <a:blip r:embed="rId2" cstate="print"/>
          <a:srcRect l="73600" t="6337"/>
          <a:stretch>
            <a:fillRect/>
          </a:stretch>
        </p:blipFill>
        <p:spPr bwMode="auto">
          <a:xfrm rot="5400000">
            <a:off x="2835377" y="-1768578"/>
            <a:ext cx="3429000" cy="818535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38200" y="4724400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Calibri" pitchFamily="34" charset="0"/>
              </a:rPr>
              <a:t>Если длина размерной линии мала, линию продолжают, </a:t>
            </a:r>
          </a:p>
          <a:p>
            <a:r>
              <a:rPr lang="ru-RU" sz="2000" i="1" dirty="0" smtClean="0">
                <a:latin typeface="Calibri" pitchFamily="34" charset="0"/>
              </a:rPr>
              <a:t>а стрелки наносят с наружной стороны. </a:t>
            </a:r>
          </a:p>
          <a:p>
            <a:r>
              <a:rPr lang="ru-RU" sz="2000" i="1" dirty="0" smtClean="0">
                <a:latin typeface="Calibri" pitchFamily="34" charset="0"/>
              </a:rPr>
              <a:t>Если размеры расположены цепочкой, стрелки допускается заменять точками или засечками под углом 45</a:t>
            </a:r>
            <a:r>
              <a:rPr lang="ru-RU" sz="2000" i="1" baseline="30000" dirty="0" smtClean="0">
                <a:latin typeface="Calibri" pitchFamily="34" charset="0"/>
              </a:rPr>
              <a:t>о </a:t>
            </a:r>
            <a:endParaRPr lang="ru-RU" sz="2000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9200" y="685800"/>
            <a:ext cx="38862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Calibri" pitchFamily="34" charset="0"/>
              </a:rPr>
              <a:t>Если на чертеже дана полная окружность  - указывают </a:t>
            </a:r>
            <a:r>
              <a:rPr lang="ru-RU" b="1" i="1" dirty="0" smtClean="0">
                <a:latin typeface="Calibri" pitchFamily="34" charset="0"/>
              </a:rPr>
              <a:t>размер диаметра </a:t>
            </a:r>
          </a:p>
          <a:p>
            <a:endParaRPr lang="ru-RU" i="1" dirty="0" smtClean="0">
              <a:latin typeface="Calibri" pitchFamily="34" charset="0"/>
            </a:endParaRPr>
          </a:p>
          <a:p>
            <a:r>
              <a:rPr lang="ru-RU" i="1" dirty="0" smtClean="0">
                <a:latin typeface="Calibri" pitchFamily="34" charset="0"/>
              </a:rPr>
              <a:t>(кружок, перечеркнутый линией)</a:t>
            </a:r>
          </a:p>
          <a:p>
            <a:endParaRPr lang="ru-RU" i="1" dirty="0" smtClean="0">
              <a:latin typeface="Calibri" pitchFamily="34" charset="0"/>
            </a:endParaRPr>
          </a:p>
          <a:p>
            <a:endParaRPr lang="ru-RU" i="1" dirty="0" smtClean="0">
              <a:latin typeface="Calibri" pitchFamily="34" charset="0"/>
            </a:endParaRPr>
          </a:p>
          <a:p>
            <a:endParaRPr lang="ru-RU" i="1" dirty="0" smtClean="0">
              <a:latin typeface="Calibri" pitchFamily="34" charset="0"/>
            </a:endParaRPr>
          </a:p>
          <a:p>
            <a:endParaRPr lang="ru-RU" i="1" dirty="0" smtClean="0">
              <a:latin typeface="Calibri" pitchFamily="34" charset="0"/>
            </a:endParaRPr>
          </a:p>
          <a:p>
            <a:endParaRPr lang="ru-RU" i="1" dirty="0" smtClean="0">
              <a:latin typeface="Calibri" pitchFamily="34" charset="0"/>
            </a:endParaRPr>
          </a:p>
          <a:p>
            <a:endParaRPr lang="ru-RU" i="1" dirty="0" smtClean="0">
              <a:latin typeface="Calibri" pitchFamily="34" charset="0"/>
            </a:endParaRPr>
          </a:p>
          <a:p>
            <a:endParaRPr lang="ru-RU" i="1" dirty="0" smtClean="0">
              <a:latin typeface="Calibri" pitchFamily="34" charset="0"/>
            </a:endParaRPr>
          </a:p>
          <a:p>
            <a:r>
              <a:rPr lang="ru-RU" i="1" dirty="0" smtClean="0">
                <a:latin typeface="Calibri" pitchFamily="34" charset="0"/>
              </a:rPr>
              <a:t>Если на чертеже изображена дуга – указывают </a:t>
            </a:r>
            <a:r>
              <a:rPr lang="ru-RU" b="1" i="1" dirty="0" smtClean="0">
                <a:latin typeface="Calibri" pitchFamily="34" charset="0"/>
              </a:rPr>
              <a:t>размер радиуса   - </a:t>
            </a:r>
            <a:r>
              <a:rPr lang="ru-RU" sz="2800" b="1" i="1" dirty="0" smtClean="0">
                <a:latin typeface="Calibri" pitchFamily="34" charset="0"/>
              </a:rPr>
              <a:t>R</a:t>
            </a:r>
            <a:r>
              <a:rPr lang="ru-RU" sz="2800" i="1" dirty="0" smtClean="0">
                <a:latin typeface="Calibri" pitchFamily="34" charset="0"/>
              </a:rPr>
              <a:t> </a:t>
            </a:r>
            <a:r>
              <a:rPr lang="ru-RU" i="1" dirty="0" smtClean="0">
                <a:latin typeface="Calibri" pitchFamily="34" charset="0"/>
              </a:rPr>
              <a:t>Размерную линию проводят из центра дуги, размерная стрелка упирается в точку окружности. </a:t>
            </a:r>
            <a:endParaRPr lang="ru-RU" i="1" dirty="0">
              <a:latin typeface="Calibri" pitchFamily="34" charset="0"/>
            </a:endParaRPr>
          </a:p>
        </p:txBody>
      </p:sp>
      <p:pic>
        <p:nvPicPr>
          <p:cNvPr id="32770" name="Picture 2" descr="http://festival.1september.ru/articles/571315/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66800"/>
            <a:ext cx="4762500" cy="1781176"/>
          </a:xfrm>
          <a:prstGeom prst="rect">
            <a:avLst/>
          </a:prstGeom>
          <a:noFill/>
        </p:spPr>
      </p:pic>
      <p:pic>
        <p:nvPicPr>
          <p:cNvPr id="32772" name="Picture 4" descr="http://festival.1september.ru/articles/571315/img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276600"/>
            <a:ext cx="4627871" cy="2619376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6324600" y="1371600"/>
            <a:ext cx="381000" cy="381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6248400" y="1371600"/>
            <a:ext cx="53340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gk-drawing.ru/images/size-square-01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3962400" cy="36575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800600" y="838200"/>
            <a:ext cx="6858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91200" y="838200"/>
            <a:ext cx="2590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- </a:t>
            </a:r>
            <a:r>
              <a:rPr lang="ru-RU" i="1" dirty="0" smtClean="0"/>
              <a:t> знак квадратного элемента, который означает, что данный размер является одной из сторон квадрата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81200" y="4343400"/>
            <a:ext cx="1219200" cy="1828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1676400" y="4648200"/>
            <a:ext cx="182880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1676400" y="4648200"/>
            <a:ext cx="182880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62400" y="44196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- </a:t>
            </a:r>
            <a:r>
              <a:rPr lang="ru-RU" i="1" dirty="0" smtClean="0"/>
              <a:t>обозначение плоского среза стенки детали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festival.1september.ru/articles/571315/img7.jpg"/>
          <p:cNvPicPr>
            <a:picLocks noChangeAspect="1" noChangeArrowheads="1"/>
          </p:cNvPicPr>
          <p:nvPr/>
        </p:nvPicPr>
        <p:blipFill>
          <a:blip r:embed="rId2" cstate="print"/>
          <a:srcRect r="48800"/>
          <a:stretch>
            <a:fillRect/>
          </a:stretch>
        </p:blipFill>
        <p:spPr bwMode="auto">
          <a:xfrm>
            <a:off x="838200" y="609600"/>
            <a:ext cx="3200401" cy="247531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181600" y="990600"/>
            <a:ext cx="32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Если деталь имеет несколько одинаковых элементов - обозначают размер одного с указанием количества этих элементов. </a:t>
            </a:r>
            <a:endParaRPr lang="ru-RU" i="1" dirty="0"/>
          </a:p>
        </p:txBody>
      </p:sp>
      <p:pic>
        <p:nvPicPr>
          <p:cNvPr id="33796" name="Picture 4" descr="http://festival.1september.ru/articles/571315/img8.jpg"/>
          <p:cNvPicPr>
            <a:picLocks noChangeAspect="1" noChangeArrowheads="1"/>
          </p:cNvPicPr>
          <p:nvPr/>
        </p:nvPicPr>
        <p:blipFill>
          <a:blip r:embed="rId3" cstate="print"/>
          <a:srcRect r="19809"/>
          <a:stretch>
            <a:fillRect/>
          </a:stretch>
        </p:blipFill>
        <p:spPr bwMode="auto">
          <a:xfrm>
            <a:off x="6172200" y="3429000"/>
            <a:ext cx="2597335" cy="2895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76600" y="3886200"/>
            <a:ext cx="2438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При изображении детали в 1 проекции </a:t>
            </a:r>
          </a:p>
          <a:p>
            <a:r>
              <a:rPr lang="ru-RU" i="1" dirty="0" smtClean="0"/>
              <a:t>толщина обозначается  - </a:t>
            </a:r>
            <a:r>
              <a:rPr lang="ru-RU" sz="2400" b="1" i="1" dirty="0" smtClean="0"/>
              <a:t>S</a:t>
            </a:r>
            <a:r>
              <a:rPr lang="ru-RU" i="1" dirty="0" smtClean="0"/>
              <a:t> , </a:t>
            </a:r>
          </a:p>
          <a:p>
            <a:endParaRPr lang="ru-RU" i="1" dirty="0" smtClean="0"/>
          </a:p>
          <a:p>
            <a:r>
              <a:rPr lang="ru-RU" i="1" dirty="0" smtClean="0"/>
              <a:t>а длина - </a:t>
            </a:r>
            <a:r>
              <a:rPr lang="ru-RU" sz="2400" b="1" i="1" dirty="0" smtClean="0"/>
              <a:t>L</a:t>
            </a:r>
            <a:r>
              <a:rPr lang="ru-RU" i="1" dirty="0" smtClean="0"/>
              <a:t> </a:t>
            </a:r>
          </a:p>
          <a:p>
            <a:r>
              <a:rPr lang="ru-RU" i="1" dirty="0" smtClean="0"/>
              <a:t>перед размерным числом.</a:t>
            </a:r>
            <a:endParaRPr lang="ru-RU" i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5257800" y="4495800"/>
            <a:ext cx="1143000" cy="38100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Image"/>
          <p:cNvPicPr/>
          <p:nvPr/>
        </p:nvPicPr>
        <p:blipFill>
          <a:blip r:embed="rId4" cstate="print"/>
          <a:srcRect l="49933" t="29392" b="25539"/>
          <a:stretch>
            <a:fillRect/>
          </a:stretch>
        </p:blipFill>
        <p:spPr bwMode="auto">
          <a:xfrm>
            <a:off x="381000" y="4495800"/>
            <a:ext cx="259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Прямая со стрелкой 12"/>
          <p:cNvCxnSpPr/>
          <p:nvPr/>
        </p:nvCxnSpPr>
        <p:spPr>
          <a:xfrm rot="10800000" flipV="1">
            <a:off x="2057400" y="5638800"/>
            <a:ext cx="1219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146</TotalTime>
  <Words>452</Words>
  <Application>Microsoft Office PowerPoint</Application>
  <PresentationFormat>Экран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Как наносят размеры. Масштабы.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Нанесение размеров на чертежах</dc:title>
  <cp:lastModifiedBy>User</cp:lastModifiedBy>
  <cp:revision>23</cp:revision>
  <dcterms:modified xsi:type="dcterms:W3CDTF">2020-04-29T19:51:20Z</dcterms:modified>
</cp:coreProperties>
</file>