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E49C"/>
    <a:srgbClr val="FFFF66"/>
    <a:srgbClr val="36E0E0"/>
    <a:srgbClr val="442EE8"/>
    <a:srgbClr val="2EE82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29" autoAdjust="0"/>
  </p:normalViewPr>
  <p:slideViewPr>
    <p:cSldViewPr>
      <p:cViewPr varScale="1">
        <p:scale>
          <a:sx n="42" d="100"/>
          <a:sy n="42" d="100"/>
        </p:scale>
        <p:origin x="-132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438400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0" y="914400"/>
            <a:ext cx="9144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F8D52C-A80B-4278-85EB-05973B256CA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B05743-1CC6-4868-B8DF-38B98FE3C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476108"/>
            <a:ext cx="83058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305800" cy="1295400"/>
          </a:xfrm>
        </p:spPr>
        <p:txBody>
          <a:bodyPr anchor="ctr" anchorCtr="0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D52C-A80B-4278-85EB-05973B256CA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05743-1CC6-4868-B8DF-38B98FE3C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D52C-A80B-4278-85EB-05973B256CA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05743-1CC6-4868-B8DF-38B98FE3C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F8D52C-A80B-4278-85EB-05973B256CA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B05743-1CC6-4868-B8DF-38B98FE3C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26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4958864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3429000"/>
            <a:ext cx="9144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D52C-A80B-4278-85EB-05973B256CA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05743-1CC6-4868-B8DF-38B98FE3C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D52C-A80B-4278-85EB-05973B256CA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05743-1CC6-4868-B8DF-38B98FE3C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05743-1CC6-4868-B8DF-38B98FE3C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D52C-A80B-4278-85EB-05973B256CA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"/>
          </p:nvPr>
        </p:nvSpPr>
        <p:spPr>
          <a:xfrm>
            <a:off x="457200" y="2220558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20558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71600"/>
            <a:ext cx="4040188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D52C-A80B-4278-85EB-05973B256CA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05743-1CC6-4868-B8DF-38B98FE3C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D52C-A80B-4278-85EB-05973B256CA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05743-1CC6-4868-B8DF-38B98FE3CA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D52C-A80B-4278-85EB-05973B256CA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357144"/>
            <a:ext cx="34290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B05743-1CC6-4868-B8DF-38B98FE3C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2743200" y="228600"/>
            <a:ext cx="62484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1752" y="1600200"/>
            <a:ext cx="2057400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01752" y="384048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D52C-A80B-4278-85EB-05973B256CA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B05743-1CC6-4868-B8DF-38B98FE3C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0"/>
            <a:ext cx="6553200" cy="5943600"/>
          </a:xfrm>
          <a:solidFill>
            <a:schemeClr val="bg2"/>
          </a:solidFill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057400" cy="42672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2292526"/>
            <a:ext cx="27432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7827" y="5072066"/>
            <a:ext cx="1758141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0"/>
            <a:ext cx="38862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23622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78687" y="2389810"/>
            <a:ext cx="2174118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84588" y="5842728"/>
            <a:ext cx="1011260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22493" y="1427132"/>
            <a:ext cx="2047390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14300" y="4803322"/>
            <a:ext cx="1959428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021092" y="4578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72385" y="4626825"/>
            <a:ext cx="1515880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6" y="361813"/>
            <a:ext cx="2512694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95400" y="0"/>
            <a:ext cx="1524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9403" y="212289"/>
            <a:ext cx="20223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6200" y="3962400"/>
            <a:ext cx="891076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21357" y="1507438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69253" y="466436"/>
            <a:ext cx="1595105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189756" y="2967572"/>
            <a:ext cx="3234945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626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51220" y="4665220"/>
            <a:ext cx="2192780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600200" y="3705807"/>
            <a:ext cx="1195876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324600" y="228600"/>
            <a:ext cx="82296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772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10200" y="6324600"/>
            <a:ext cx="1524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011692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357144"/>
            <a:ext cx="2974848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6DF8D52C-A80B-4278-85EB-05973B256CA7}" type="datetimeFigureOut">
              <a:rPr lang="ru-RU" smtClean="0"/>
              <a:pPr/>
              <a:t>08.04.2020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357144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55448" y="6315075"/>
            <a:ext cx="1188720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fld id="{39B05743-1CC6-4868-B8DF-38B98FE3CA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sz="3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700"/>
        </a:spcBef>
        <a:buClr>
          <a:schemeClr val="accent2"/>
        </a:buClr>
        <a:buSzPct val="85000"/>
        <a:buFont typeface="Wingdings 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600"/>
        </a:spcBef>
        <a:buClr>
          <a:schemeClr val="accent1"/>
        </a:buClr>
        <a:buSzPct val="85000"/>
        <a:buFont typeface="Wingdings 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500"/>
        </a:spcBef>
        <a:buClr>
          <a:schemeClr val="accent3"/>
        </a:buClr>
        <a:buSzPct val="85000"/>
        <a:buFont typeface="Wingdings 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400"/>
        </a:spcBef>
        <a:buClr>
          <a:schemeClr val="accent4"/>
        </a:buClr>
        <a:buFont typeface="Wingdings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2476108"/>
            <a:ext cx="8305800" cy="1816988"/>
          </a:xfrm>
        </p:spPr>
        <p:txBody>
          <a:bodyPr/>
          <a:lstStyle/>
          <a:p>
            <a:r>
              <a:rPr lang="ru-RU" sz="3200" dirty="0" smtClean="0"/>
              <a:t>1. </a:t>
            </a:r>
            <a:r>
              <a:rPr lang="ru-RU" sz="4000" dirty="0" smtClean="0"/>
              <a:t>Повторяем звуки.</a:t>
            </a:r>
          </a:p>
          <a:p>
            <a:r>
              <a:rPr lang="ru-RU" sz="4000" dirty="0" smtClean="0"/>
              <a:t>2. Числительные </a:t>
            </a:r>
            <a:endParaRPr lang="ru-RU" sz="4000" dirty="0" smtClean="0"/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0" cap="none" spc="50" normalizeH="0" baseline="0" noProof="0" dirty="0">
                <a:ln w="11430"/>
                <a:gradFill>
                  <a:gsLst>
                    <a:gs pos="25000">
                      <a:srgbClr val="AA2B1E">
                        <a:satMod val="155000"/>
                      </a:srgbClr>
                    </a:gs>
                    <a:gs pos="100000">
                      <a:srgbClr val="AA2B1E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Изучаем </a:t>
            </a:r>
            <a:r>
              <a:rPr kumimoji="0" lang="ru-RU" sz="5400" b="1" i="0" u="none" strike="noStrike" kern="0" cap="none" spc="50" normalizeH="0" baseline="0" noProof="0" dirty="0" smtClean="0">
                <a:ln w="11430"/>
                <a:gradFill>
                  <a:gsLst>
                    <a:gs pos="25000">
                      <a:srgbClr val="AA2B1E">
                        <a:satMod val="155000"/>
                      </a:srgbClr>
                    </a:gs>
                    <a:gs pos="100000">
                      <a:srgbClr val="AA2B1E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/>
            </a:r>
            <a:br>
              <a:rPr kumimoji="0" lang="ru-RU" sz="5400" b="1" i="0" u="none" strike="noStrike" kern="0" cap="none" spc="50" normalizeH="0" baseline="0" noProof="0" dirty="0" smtClean="0">
                <a:ln w="11430"/>
                <a:gradFill>
                  <a:gsLst>
                    <a:gs pos="25000">
                      <a:srgbClr val="AA2B1E">
                        <a:satMod val="155000"/>
                      </a:srgbClr>
                    </a:gs>
                    <a:gs pos="100000">
                      <a:srgbClr val="AA2B1E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</a:br>
            <a:r>
              <a:rPr kumimoji="0" lang="ru-RU" sz="5400" b="1" i="0" u="none" strike="noStrike" kern="0" cap="none" spc="50" normalizeH="0" baseline="0" noProof="0" dirty="0" smtClean="0">
                <a:ln w="11430"/>
                <a:gradFill>
                  <a:gsLst>
                    <a:gs pos="25000">
                      <a:srgbClr val="AA2B1E">
                        <a:satMod val="155000"/>
                      </a:srgbClr>
                    </a:gs>
                    <a:gs pos="100000">
                      <a:srgbClr val="AA2B1E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кабардинский </a:t>
            </a:r>
            <a:r>
              <a:rPr kumimoji="0" lang="ru-RU" sz="5400" b="1" i="0" u="none" strike="noStrike" kern="0" cap="none" spc="50" normalizeH="0" baseline="0" noProof="0" dirty="0">
                <a:ln w="11430"/>
                <a:gradFill>
                  <a:gsLst>
                    <a:gs pos="25000">
                      <a:srgbClr val="AA2B1E">
                        <a:satMod val="155000"/>
                      </a:srgbClr>
                    </a:gs>
                    <a:gs pos="100000">
                      <a:srgbClr val="AA2B1E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язык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292080" y="6021288"/>
            <a:ext cx="3672408" cy="537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DA023"/>
              </a:buClr>
              <a:buSzPct val="100000"/>
              <a:buFont typeface="Symbol" pitchFamily="18" charset="2"/>
              <a:buNone/>
              <a:tabLst/>
              <a:defRPr/>
            </a:pPr>
            <a:endParaRPr kumimoji="0" lang="ru-RU" sz="3200" b="1" i="0" u="none" strike="noStrike" kern="1200" normalizeH="0" baseline="0" noProof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331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Аудирование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251521" y="1340768"/>
            <a:ext cx="8568952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dirty="0" err="1" smtClean="0"/>
              <a:t>Фыузыншэм</a:t>
            </a:r>
            <a:r>
              <a:rPr lang="ru-RU" sz="3200" b="1" dirty="0" smtClean="0">
                <a:solidFill>
                  <a:schemeClr val="tx1"/>
                </a:solidFill>
              </a:rPr>
              <a:t>! </a:t>
            </a:r>
          </a:p>
          <a:p>
            <a:pPr marL="0" indent="0" algn="just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     </a:t>
            </a:r>
            <a:r>
              <a:rPr lang="ru-RU" sz="3200" b="1" dirty="0" err="1" smtClean="0">
                <a:solidFill>
                  <a:schemeClr val="tx1"/>
                </a:solidFill>
              </a:rPr>
              <a:t>Сэ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>
                <a:solidFill>
                  <a:schemeClr val="tx1"/>
                </a:solidFill>
              </a:rPr>
              <a:t>си </a:t>
            </a:r>
            <a:r>
              <a:rPr lang="ru-RU" sz="3200" b="1" dirty="0" smtClean="0">
                <a:solidFill>
                  <a:schemeClr val="tx1"/>
                </a:solidFill>
              </a:rPr>
              <a:t>ц</a:t>
            </a:r>
            <a:r>
              <a:rPr lang="en-US" sz="3200" b="1" dirty="0" smtClean="0">
                <a:solidFill>
                  <a:schemeClr val="tx1"/>
                </a:solidFill>
              </a:rPr>
              <a:t>I</a:t>
            </a:r>
            <a:r>
              <a:rPr lang="ru-RU" sz="3200" b="1" dirty="0" smtClean="0">
                <a:solidFill>
                  <a:schemeClr val="tx1"/>
                </a:solidFill>
              </a:rPr>
              <a:t>эр </a:t>
            </a:r>
            <a:r>
              <a:rPr lang="ru-RU" sz="3200" b="1" dirty="0" err="1">
                <a:solidFill>
                  <a:schemeClr val="tx1"/>
                </a:solidFill>
              </a:rPr>
              <a:t>Темыркъанщ</a:t>
            </a:r>
            <a:r>
              <a:rPr lang="ru-RU" sz="3200" b="1" dirty="0">
                <a:solidFill>
                  <a:schemeClr val="tx1"/>
                </a:solidFill>
              </a:rPr>
              <a:t>. </a:t>
            </a:r>
            <a:r>
              <a:rPr lang="ru-RU" sz="3200" b="1" dirty="0" err="1">
                <a:solidFill>
                  <a:schemeClr val="tx1"/>
                </a:solidFill>
              </a:rPr>
              <a:t>Сэ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Бахъсэн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сыщопсэу</a:t>
            </a:r>
            <a:r>
              <a:rPr lang="ru-RU" sz="3200" b="1" dirty="0">
                <a:solidFill>
                  <a:schemeClr val="tx1"/>
                </a:solidFill>
              </a:rPr>
              <a:t>, </a:t>
            </a:r>
            <a:r>
              <a:rPr lang="ru-RU" sz="3200" b="1" dirty="0" err="1">
                <a:solidFill>
                  <a:schemeClr val="tx1"/>
                </a:solidFill>
              </a:rPr>
              <a:t>Налшык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къалэ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сыщоджэ</a:t>
            </a:r>
            <a:r>
              <a:rPr lang="ru-RU" sz="3200" b="1" dirty="0">
                <a:solidFill>
                  <a:schemeClr val="tx1"/>
                </a:solidFill>
              </a:rPr>
              <a:t>. </a:t>
            </a:r>
            <a:r>
              <a:rPr lang="ru-RU" sz="3200" b="1" dirty="0" err="1">
                <a:solidFill>
                  <a:schemeClr val="tx1"/>
                </a:solidFill>
              </a:rPr>
              <a:t>Сэ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Къэбэрдей-Балъкъэр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къэрал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университетым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ещанэ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курсым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сыщоджэ</a:t>
            </a:r>
            <a:r>
              <a:rPr lang="ru-RU" sz="3200" b="1" dirty="0">
                <a:solidFill>
                  <a:schemeClr val="tx1"/>
                </a:solidFill>
              </a:rPr>
              <a:t>. </a:t>
            </a:r>
            <a:endParaRPr lang="ru-RU" sz="32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     </a:t>
            </a:r>
            <a:r>
              <a:rPr lang="ru-RU" sz="3200" b="1" dirty="0" err="1" smtClean="0">
                <a:solidFill>
                  <a:schemeClr val="tx1"/>
                </a:solidFill>
              </a:rPr>
              <a:t>Ди</a:t>
            </a:r>
            <a:r>
              <a:rPr lang="ru-RU" sz="3200" b="1" dirty="0" smtClean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унагъуэр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Бахъсэн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щопсэу</a:t>
            </a:r>
            <a:r>
              <a:rPr lang="ru-RU" sz="3200" b="1" dirty="0">
                <a:solidFill>
                  <a:schemeClr val="tx1"/>
                </a:solidFill>
              </a:rPr>
              <a:t>. </a:t>
            </a:r>
            <a:r>
              <a:rPr lang="ru-RU" sz="3200" b="1" dirty="0" err="1">
                <a:solidFill>
                  <a:schemeClr val="tx1"/>
                </a:solidFill>
              </a:rPr>
              <a:t>Ахэр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хы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мэхъу</a:t>
            </a:r>
            <a:r>
              <a:rPr lang="ru-RU" sz="3200" b="1" dirty="0">
                <a:solidFill>
                  <a:schemeClr val="tx1"/>
                </a:solidFill>
              </a:rPr>
              <a:t>: си </a:t>
            </a:r>
            <a:r>
              <a:rPr lang="ru-RU" sz="3200" b="1" dirty="0" err="1">
                <a:solidFill>
                  <a:schemeClr val="tx1"/>
                </a:solidFill>
              </a:rPr>
              <a:t>анэшхуэр</a:t>
            </a:r>
            <a:r>
              <a:rPr lang="ru-RU" sz="3200" b="1" dirty="0">
                <a:solidFill>
                  <a:schemeClr val="tx1"/>
                </a:solidFill>
              </a:rPr>
              <a:t>, си </a:t>
            </a:r>
            <a:r>
              <a:rPr lang="ru-RU" sz="3200" b="1" dirty="0" err="1">
                <a:solidFill>
                  <a:schemeClr val="tx1"/>
                </a:solidFill>
              </a:rPr>
              <a:t>адэшхуэр</a:t>
            </a:r>
            <a:r>
              <a:rPr lang="ru-RU" sz="3200" b="1" dirty="0">
                <a:solidFill>
                  <a:schemeClr val="tx1"/>
                </a:solidFill>
              </a:rPr>
              <a:t>, си </a:t>
            </a:r>
            <a:r>
              <a:rPr lang="ru-RU" sz="3200" b="1" dirty="0" err="1">
                <a:solidFill>
                  <a:schemeClr val="tx1"/>
                </a:solidFill>
              </a:rPr>
              <a:t>анэр</a:t>
            </a:r>
            <a:r>
              <a:rPr lang="ru-RU" sz="3200" b="1" dirty="0">
                <a:solidFill>
                  <a:schemeClr val="tx1"/>
                </a:solidFill>
              </a:rPr>
              <a:t>, си </a:t>
            </a:r>
            <a:r>
              <a:rPr lang="ru-RU" sz="3200" b="1" dirty="0" err="1">
                <a:solidFill>
                  <a:schemeClr val="tx1"/>
                </a:solidFill>
              </a:rPr>
              <a:t>адэр</a:t>
            </a:r>
            <a:r>
              <a:rPr lang="ru-RU" sz="3200" b="1" dirty="0">
                <a:solidFill>
                  <a:schemeClr val="tx1"/>
                </a:solidFill>
              </a:rPr>
              <a:t>, си </a:t>
            </a:r>
            <a:r>
              <a:rPr lang="ru-RU" sz="3200" b="1" dirty="0" err="1">
                <a:solidFill>
                  <a:schemeClr val="tx1"/>
                </a:solidFill>
              </a:rPr>
              <a:t>къуэшыр</a:t>
            </a:r>
            <a:r>
              <a:rPr lang="ru-RU" sz="3200" b="1" dirty="0">
                <a:solidFill>
                  <a:schemeClr val="tx1"/>
                </a:solidFill>
              </a:rPr>
              <a:t>, си </a:t>
            </a:r>
            <a:r>
              <a:rPr lang="ru-RU" sz="3200" b="1" dirty="0" err="1">
                <a:solidFill>
                  <a:schemeClr val="tx1"/>
                </a:solidFill>
              </a:rPr>
              <a:t>шыпхъур</a:t>
            </a:r>
            <a:r>
              <a:rPr lang="ru-RU" sz="3200" b="1" dirty="0">
                <a:solidFill>
                  <a:schemeClr val="tx1"/>
                </a:solidFill>
              </a:rPr>
              <a:t>. </a:t>
            </a:r>
            <a:r>
              <a:rPr lang="ru-RU" sz="3200" b="1" dirty="0" err="1">
                <a:solidFill>
                  <a:schemeClr val="tx1"/>
                </a:solidFill>
              </a:rPr>
              <a:t>Сэ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сыебланэщ</a:t>
            </a:r>
            <a:r>
              <a:rPr lang="ru-RU" sz="3200" b="1" dirty="0">
                <a:solidFill>
                  <a:schemeClr val="tx1"/>
                </a:solidFill>
              </a:rPr>
              <a:t>. </a:t>
            </a:r>
            <a:r>
              <a:rPr lang="ru-RU" sz="3200" b="1" dirty="0" err="1">
                <a:solidFill>
                  <a:schemeClr val="tx1"/>
                </a:solidFill>
              </a:rPr>
              <a:t>Сэ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ныбжьэгъу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куэд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</a:rPr>
              <a:t>си</a:t>
            </a:r>
            <a:r>
              <a:rPr lang="en-US" sz="3200" b="1" dirty="0" smtClean="0">
                <a:solidFill>
                  <a:schemeClr val="tx1"/>
                </a:solidFill>
              </a:rPr>
              <a:t>I</a:t>
            </a:r>
            <a:r>
              <a:rPr lang="ru-RU" sz="3200" b="1" dirty="0" err="1" smtClean="0">
                <a:solidFill>
                  <a:schemeClr val="tx1"/>
                </a:solidFill>
              </a:rPr>
              <a:t>эщ</a:t>
            </a:r>
            <a:r>
              <a:rPr lang="ru-RU" sz="3200" b="1" dirty="0">
                <a:solidFill>
                  <a:schemeClr val="tx1"/>
                </a:solidFill>
              </a:rPr>
              <a:t>. </a:t>
            </a:r>
            <a:r>
              <a:rPr lang="ru-RU" sz="3200" b="1" dirty="0" err="1">
                <a:solidFill>
                  <a:schemeClr val="tx1"/>
                </a:solidFill>
              </a:rPr>
              <a:t>Ахэри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ди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университетым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ru-RU" sz="3200" b="1" dirty="0" err="1">
                <a:solidFill>
                  <a:schemeClr val="tx1"/>
                </a:solidFill>
              </a:rPr>
              <a:t>щоджэ</a:t>
            </a:r>
            <a:r>
              <a:rPr lang="ru-RU" sz="3200" b="1" dirty="0">
                <a:solidFill>
                  <a:schemeClr val="tx1"/>
                </a:solidFill>
              </a:rPr>
              <a:t>.</a:t>
            </a:r>
            <a:endParaRPr lang="ru-RU" sz="32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000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8359" y="1974945"/>
            <a:ext cx="7407282" cy="367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47535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195" t="-83" r="195" b="6902"/>
          <a:stretch/>
        </p:blipFill>
        <p:spPr bwMode="auto">
          <a:xfrm>
            <a:off x="179512" y="116632"/>
            <a:ext cx="8777463" cy="6173073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  <a:effectLst/>
          <a:extLst/>
        </p:spPr>
      </p:pic>
    </p:spTree>
    <p:extLst>
      <p:ext uri="{BB962C8B-B14F-4D97-AF65-F5344CB8AC3E}">
        <p14:creationId xmlns="" xmlns:p14="http://schemas.microsoft.com/office/powerpoint/2010/main" val="249453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6248"/>
          <a:stretch/>
        </p:blipFill>
        <p:spPr bwMode="auto">
          <a:xfrm>
            <a:off x="179512" y="116632"/>
            <a:ext cx="8877243" cy="6624736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="" xmlns:p14="http://schemas.microsoft.com/office/powerpoint/2010/main" val="184617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Количественные и порядковые числительные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418221464"/>
              </p:ext>
            </p:extLst>
          </p:nvPr>
        </p:nvGraphicFramePr>
        <p:xfrm>
          <a:off x="179512" y="1700808"/>
          <a:ext cx="8784975" cy="4896544"/>
        </p:xfrm>
        <a:graphic>
          <a:graphicData uri="http://schemas.openxmlformats.org/drawingml/2006/table">
            <a:tbl>
              <a:tblPr firstRow="1" firstCol="1" bandRow="1"/>
              <a:tblGrid>
                <a:gridCol w="608226"/>
                <a:gridCol w="2083516"/>
                <a:gridCol w="3760024"/>
                <a:gridCol w="2333209"/>
              </a:tblGrid>
              <a:tr h="442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количественные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49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порядковые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значение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r>
                        <a:rPr lang="ru-RU" sz="2400" b="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24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49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r>
                        <a:rPr lang="ru-RU" sz="24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анэ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езанэрей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первый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49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анэ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ет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уанэрей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второй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</a:t>
                      </a: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49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</a:t>
                      </a:r>
                      <a:r>
                        <a:rPr lang="ru-RU" sz="24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анэ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ещанэрей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третий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49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 smtClean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анэ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епл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анэрей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четвертый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ху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49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тху</a:t>
                      </a:r>
                      <a:r>
                        <a:rPr lang="ru-RU" sz="24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анэ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етхуанэрей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пятый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7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хы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49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4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анэ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еханэрей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шестой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49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бл</a:t>
                      </a:r>
                      <a:r>
                        <a:rPr lang="ru-RU" sz="24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анэ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ебланэрей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седьмой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49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r>
                        <a:rPr lang="ru-RU" sz="24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нэ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йэ-й</a:t>
                      </a:r>
                      <a:r>
                        <a:rPr lang="ru-RU" sz="24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анэ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]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(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еянэрей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восьмой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гъу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49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err="1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бгъу</a:t>
                      </a:r>
                      <a:r>
                        <a:rPr lang="ru-RU" sz="2400" dirty="0" err="1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анэ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ебгъуанэрей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девятый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E49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B05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пщ1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анэ 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епщ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анэрей</a:t>
                      </a:r>
                      <a:r>
                        <a:rPr lang="ru-RU" sz="2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десятый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6079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 smtClean="0"/>
              <a:t>Употребление  числительных  </a:t>
            </a:r>
            <a:br>
              <a:rPr lang="ru-RU" b="1" dirty="0" smtClean="0"/>
            </a:br>
            <a:r>
              <a:rPr lang="ru-RU" b="1" dirty="0" smtClean="0"/>
              <a:t>с существительными</a:t>
            </a:r>
            <a:endParaRPr lang="ru-RU" b="1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3168352" cy="48577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зы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студент</a:t>
            </a:r>
          </a:p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институт </a:t>
            </a:r>
          </a:p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шып</a:t>
            </a:r>
            <a:r>
              <a:rPr lang="ru-RU" sz="3600" u="sng" dirty="0" err="1" smtClean="0">
                <a:latin typeface="Times New Roman" pitchFamily="18" charset="0"/>
                <a:cs typeface="Times New Roman" pitchFamily="18" charset="0"/>
              </a:rPr>
              <a:t>хъу</a:t>
            </a:r>
            <a:endParaRPr lang="ru-RU" sz="36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u="sng" dirty="0" err="1" smtClean="0">
                <a:latin typeface="Times New Roman" pitchFamily="18" charset="0"/>
                <a:cs typeface="Times New Roman" pitchFamily="18" charset="0"/>
              </a:rPr>
              <a:t>къу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эш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u="sng" dirty="0" err="1" smtClean="0">
                <a:latin typeface="Times New Roman" pitchFamily="18" charset="0"/>
                <a:cs typeface="Times New Roman" pitchFamily="18" charset="0"/>
              </a:rPr>
              <a:t>къ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алэ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уна</a:t>
            </a:r>
            <a:r>
              <a:rPr lang="ru-RU" sz="3600" u="sng" dirty="0" err="1" smtClean="0">
                <a:latin typeface="Times New Roman" pitchFamily="18" charset="0"/>
                <a:cs typeface="Times New Roman" pitchFamily="18" charset="0"/>
              </a:rPr>
              <a:t>гъу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э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3635896" y="1700808"/>
            <a:ext cx="5184576" cy="482453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err="1" smtClean="0"/>
              <a:t>Сэ</a:t>
            </a:r>
            <a:r>
              <a:rPr lang="ru-RU" sz="3600" dirty="0" smtClean="0"/>
              <a:t> </a:t>
            </a:r>
            <a:r>
              <a:rPr lang="ru-RU" sz="3600" dirty="0" err="1" smtClean="0"/>
              <a:t>зы</a:t>
            </a:r>
            <a:r>
              <a:rPr lang="ru-RU" sz="3600" dirty="0" smtClean="0"/>
              <a:t> </a:t>
            </a:r>
            <a:r>
              <a:rPr lang="ru-RU" sz="3600" dirty="0" err="1" smtClean="0"/>
              <a:t>шып</a:t>
            </a:r>
            <a:r>
              <a:rPr lang="ru-RU" sz="3600" u="sng" dirty="0" err="1" smtClean="0"/>
              <a:t>хъу</a:t>
            </a:r>
            <a:r>
              <a:rPr lang="ru-RU" sz="3600" dirty="0" smtClean="0"/>
              <a:t> си</a:t>
            </a:r>
            <a:r>
              <a:rPr lang="en-US" sz="3600" dirty="0"/>
              <a:t>I</a:t>
            </a:r>
            <a:r>
              <a:rPr lang="ru-RU" sz="3600" dirty="0" err="1" smtClean="0"/>
              <a:t>эщ</a:t>
            </a:r>
            <a:r>
              <a:rPr lang="ru-RU" sz="3600" dirty="0" smtClean="0"/>
              <a:t>.</a:t>
            </a:r>
          </a:p>
          <a:p>
            <a:r>
              <a:rPr lang="ru-RU" sz="3600" dirty="0" err="1" smtClean="0"/>
              <a:t>Уэ</a:t>
            </a:r>
            <a:r>
              <a:rPr lang="ru-RU" sz="3600" dirty="0" smtClean="0"/>
              <a:t> </a:t>
            </a:r>
            <a:r>
              <a:rPr lang="ru-RU" sz="3600" dirty="0" err="1" smtClean="0"/>
              <a:t>зы</a:t>
            </a:r>
            <a:r>
              <a:rPr lang="ru-RU" sz="3600" dirty="0" smtClean="0"/>
              <a:t> </a:t>
            </a:r>
            <a:r>
              <a:rPr lang="ru-RU" sz="3600" u="sng" dirty="0" err="1" smtClean="0"/>
              <a:t>къу</a:t>
            </a:r>
            <a:r>
              <a:rPr lang="ru-RU" sz="3600" dirty="0" err="1" smtClean="0"/>
              <a:t>эш</a:t>
            </a:r>
            <a:r>
              <a:rPr lang="ru-RU" sz="3600" dirty="0" smtClean="0"/>
              <a:t> </a:t>
            </a:r>
            <a:r>
              <a:rPr lang="ru-RU" sz="3600" dirty="0" err="1" smtClean="0"/>
              <a:t>уи</a:t>
            </a:r>
            <a:r>
              <a:rPr lang="en-US" sz="3600" dirty="0" smtClean="0"/>
              <a:t>I</a:t>
            </a:r>
            <a:r>
              <a:rPr lang="ru-RU" sz="3600" dirty="0" err="1" smtClean="0"/>
              <a:t>эщ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Абы </a:t>
            </a:r>
            <a:r>
              <a:rPr lang="ru-RU" sz="3600" dirty="0" err="1" smtClean="0"/>
              <a:t>зы</a:t>
            </a:r>
            <a:r>
              <a:rPr lang="ru-RU" sz="3600" dirty="0" smtClean="0"/>
              <a:t> </a:t>
            </a:r>
            <a:r>
              <a:rPr lang="ru-RU" sz="3600" u="sng" dirty="0" err="1" smtClean="0"/>
              <a:t>къу</a:t>
            </a:r>
            <a:r>
              <a:rPr lang="ru-RU" sz="3600" dirty="0" err="1" smtClean="0"/>
              <a:t>э</a:t>
            </a:r>
            <a:r>
              <a:rPr lang="ru-RU" sz="3600" dirty="0" smtClean="0"/>
              <a:t> и</a:t>
            </a:r>
            <a:r>
              <a:rPr lang="en-US" sz="3600" dirty="0" smtClean="0"/>
              <a:t>I</a:t>
            </a:r>
            <a:r>
              <a:rPr lang="ru-RU" sz="3600" dirty="0" err="1" smtClean="0"/>
              <a:t>эщ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Дэ </a:t>
            </a:r>
            <a:r>
              <a:rPr lang="ru-RU" sz="3600" dirty="0" err="1" smtClean="0"/>
              <a:t>зы</a:t>
            </a:r>
            <a:r>
              <a:rPr lang="ru-RU" sz="3600" dirty="0" smtClean="0"/>
              <a:t> </a:t>
            </a:r>
            <a:r>
              <a:rPr lang="ru-RU" sz="3600" dirty="0" err="1" smtClean="0"/>
              <a:t>анэш</a:t>
            </a:r>
            <a:r>
              <a:rPr lang="ru-RU" sz="3600" u="sng" dirty="0" err="1" smtClean="0"/>
              <a:t>ху</a:t>
            </a:r>
            <a:r>
              <a:rPr lang="ru-RU" sz="3600" dirty="0" err="1" smtClean="0"/>
              <a:t>э</a:t>
            </a:r>
            <a:r>
              <a:rPr lang="ru-RU" sz="3600" dirty="0" smtClean="0"/>
              <a:t> </a:t>
            </a:r>
            <a:r>
              <a:rPr lang="ru-RU" sz="3600" dirty="0" err="1" smtClean="0"/>
              <a:t>ди</a:t>
            </a:r>
            <a:r>
              <a:rPr lang="en-US" sz="3600" dirty="0" smtClean="0"/>
              <a:t>I</a:t>
            </a:r>
            <a:r>
              <a:rPr lang="ru-RU" sz="3600" dirty="0" err="1" smtClean="0"/>
              <a:t>эщ</a:t>
            </a:r>
            <a:r>
              <a:rPr lang="ru-RU" sz="3600" dirty="0" smtClean="0"/>
              <a:t>.</a:t>
            </a:r>
          </a:p>
          <a:p>
            <a:r>
              <a:rPr lang="ru-RU" sz="3600" dirty="0" err="1" smtClean="0"/>
              <a:t>Фэ</a:t>
            </a:r>
            <a:r>
              <a:rPr lang="ru-RU" sz="3600" dirty="0" smtClean="0"/>
              <a:t>  </a:t>
            </a:r>
            <a:r>
              <a:rPr lang="ru-RU" sz="3600" dirty="0" err="1" smtClean="0"/>
              <a:t>зы</a:t>
            </a:r>
            <a:r>
              <a:rPr lang="ru-RU" sz="3600" dirty="0" smtClean="0"/>
              <a:t> </a:t>
            </a:r>
            <a:r>
              <a:rPr lang="ru-RU" sz="3600" dirty="0" err="1" smtClean="0"/>
              <a:t>нысэ</a:t>
            </a:r>
            <a:r>
              <a:rPr lang="ru-RU" sz="3600" dirty="0" smtClean="0"/>
              <a:t> фи</a:t>
            </a:r>
            <a:r>
              <a:rPr lang="en-US" sz="3600" dirty="0" smtClean="0"/>
              <a:t>I</a:t>
            </a:r>
            <a:r>
              <a:rPr lang="ru-RU" sz="3600" dirty="0" err="1" smtClean="0"/>
              <a:t>эщ</a:t>
            </a:r>
            <a:r>
              <a:rPr lang="ru-RU" sz="3600" dirty="0" smtClean="0"/>
              <a:t>.</a:t>
            </a:r>
          </a:p>
          <a:p>
            <a:r>
              <a:rPr lang="ru-RU" sz="3600" dirty="0" err="1" smtClean="0"/>
              <a:t>Абыхэм</a:t>
            </a:r>
            <a:r>
              <a:rPr lang="ru-RU" sz="3600" dirty="0" smtClean="0"/>
              <a:t> </a:t>
            </a:r>
            <a:r>
              <a:rPr lang="ru-RU" sz="3600" b="1" dirty="0" err="1" smtClean="0"/>
              <a:t>зып</a:t>
            </a:r>
            <a:r>
              <a:rPr lang="ru-RU" sz="3600" b="1" u="sng" dirty="0" err="1" smtClean="0"/>
              <a:t>хъу</a:t>
            </a:r>
            <a:r>
              <a:rPr lang="ru-RU" sz="3600" dirty="0" smtClean="0"/>
              <a:t> я</a:t>
            </a:r>
            <a:r>
              <a:rPr lang="en-US" sz="3600" dirty="0" smtClean="0"/>
              <a:t>I</a:t>
            </a:r>
            <a:r>
              <a:rPr lang="ru-RU" sz="3600" dirty="0" err="1" smtClean="0"/>
              <a:t>эщ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04455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338328"/>
            <a:ext cx="8568952" cy="1506496"/>
          </a:xfr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Употребление числительных 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от </a:t>
            </a:r>
            <a:r>
              <a:rPr lang="en-US" b="1" dirty="0" smtClean="0">
                <a:solidFill>
                  <a:schemeClr val="bg1"/>
                </a:solidFill>
              </a:rPr>
              <a:t>2</a:t>
            </a:r>
            <a:r>
              <a:rPr lang="ru-RU" b="1" dirty="0" smtClean="0">
                <a:solidFill>
                  <a:schemeClr val="bg1"/>
                </a:solidFill>
              </a:rPr>
              <a:t>-х  до 10  с  существительными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479602069"/>
              </p:ext>
            </p:extLst>
          </p:nvPr>
        </p:nvGraphicFramePr>
        <p:xfrm>
          <a:off x="251520" y="1988840"/>
          <a:ext cx="8640961" cy="4579708"/>
        </p:xfrm>
        <a:graphic>
          <a:graphicData uri="http://schemas.openxmlformats.org/drawingml/2006/table">
            <a:tbl>
              <a:tblPr firstRow="1" firstCol="1" bandRow="1"/>
              <a:tblGrid>
                <a:gridCol w="518458"/>
                <a:gridCol w="1641782"/>
                <a:gridCol w="6480721"/>
              </a:tblGrid>
              <a:tr h="4608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числительное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существительное + числительное</a:t>
                      </a:r>
                      <a:endParaRPr lang="ru-RU" sz="18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студенти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къуэши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шыпхъуи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</a:t>
                      </a: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студенти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къуэши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шыпхъуи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студенти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къуэши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шыпхъуи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пл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ху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машини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тху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телефони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тху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этажи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тху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4320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хы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машини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телефони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этажи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машини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бл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телефони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бл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этажи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бл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апельсини</a:t>
                      </a: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лимони</a:t>
                      </a: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мандарини</a:t>
                      </a: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гъу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апельсини</a:t>
                      </a: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бгъу</a:t>
                      </a: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лимони</a:t>
                      </a: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бгъу</a:t>
                      </a:r>
                      <a:r>
                        <a:rPr lang="ru-RU" sz="240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мандарини</a:t>
                      </a:r>
                      <a:r>
                        <a:rPr lang="ru-RU" sz="24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бгъу</a:t>
                      </a:r>
                      <a:endParaRPr lang="ru-RU" sz="24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щ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апельсини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пщ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лимони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пщ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400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мандарини</a:t>
                      </a:r>
                      <a:r>
                        <a:rPr lang="ru-RU" sz="24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пщ</a:t>
                      </a:r>
                      <a:r>
                        <a:rPr lang="en-US" sz="24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9611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67644" y="332656"/>
            <a:ext cx="6408712" cy="1794528"/>
          </a:xfrm>
          <a:solidFill>
            <a:schemeClr val="tx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0000"/>
                </a:solidFill>
                <a:latin typeface="Times New Roman"/>
                <a:ea typeface="Calibri"/>
              </a:rPr>
              <a:t>Дапщэ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? </a:t>
            </a:r>
            <a:r>
              <a:rPr lang="ru-RU" i="1" dirty="0" smtClean="0">
                <a:solidFill>
                  <a:srgbClr val="FF0000"/>
                </a:solidFill>
                <a:latin typeface="Times New Roman"/>
                <a:ea typeface="Calibri"/>
              </a:rPr>
              <a:t>(Сколько</a:t>
            </a:r>
            <a:r>
              <a:rPr lang="ru-RU" i="1" dirty="0">
                <a:solidFill>
                  <a:srgbClr val="FF0000"/>
                </a:solidFill>
                <a:latin typeface="Times New Roman"/>
                <a:ea typeface="Calibri"/>
              </a:rPr>
              <a:t>?) </a:t>
            </a:r>
            <a:r>
              <a:rPr lang="ru-RU" i="1" dirty="0" smtClean="0">
                <a:solidFill>
                  <a:srgbClr val="FF0000"/>
                </a:solidFill>
                <a:latin typeface="Times New Roman"/>
                <a:ea typeface="Calibri"/>
              </a:rPr>
              <a:t/>
            </a:r>
            <a:br>
              <a:rPr lang="ru-RU" i="1" dirty="0" smtClean="0">
                <a:solidFill>
                  <a:srgbClr val="FF0000"/>
                </a:solidFill>
                <a:latin typeface="Times New Roman"/>
                <a:ea typeface="Calibri"/>
              </a:rPr>
            </a:br>
            <a:r>
              <a:rPr lang="ru-RU" b="1" dirty="0" err="1" smtClean="0">
                <a:solidFill>
                  <a:srgbClr val="FF0000"/>
                </a:solidFill>
                <a:latin typeface="Times New Roman"/>
                <a:ea typeface="Calibri"/>
              </a:rPr>
              <a:t>Едапщанэ</a:t>
            </a:r>
            <a:r>
              <a:rPr lang="ru-RU" b="1" dirty="0">
                <a:solidFill>
                  <a:srgbClr val="FF0000"/>
                </a:solidFill>
                <a:latin typeface="Times New Roman"/>
                <a:ea typeface="Calibri"/>
              </a:rPr>
              <a:t>?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</a:rPr>
            </a:br>
            <a:r>
              <a:rPr lang="ru-RU" b="1" dirty="0" err="1" smtClean="0">
                <a:solidFill>
                  <a:srgbClr val="FF0000"/>
                </a:solidFill>
                <a:latin typeface="Times New Roman"/>
                <a:ea typeface="Calibri"/>
              </a:rPr>
              <a:t>Едапщанэрей</a:t>
            </a:r>
            <a:r>
              <a:rPr lang="ru-RU" dirty="0">
                <a:solidFill>
                  <a:srgbClr val="FF0000"/>
                </a:solidFill>
                <a:latin typeface="Times New Roman"/>
                <a:ea typeface="Calibri"/>
              </a:rPr>
              <a:t>? </a:t>
            </a:r>
            <a:r>
              <a:rPr lang="ru-RU" i="1" dirty="0" smtClean="0">
                <a:solidFill>
                  <a:srgbClr val="FF0000"/>
                </a:solidFill>
                <a:latin typeface="Times New Roman"/>
                <a:ea typeface="Calibri"/>
              </a:rPr>
              <a:t>(Который</a:t>
            </a:r>
            <a:r>
              <a:rPr lang="ru-RU" i="1" dirty="0">
                <a:solidFill>
                  <a:srgbClr val="FF0000"/>
                </a:solidFill>
                <a:latin typeface="Times New Roman"/>
                <a:ea typeface="Calibri"/>
              </a:rPr>
              <a:t>?)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872067" y="2492896"/>
            <a:ext cx="7408333" cy="363326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771800" y="2552863"/>
            <a:ext cx="792088" cy="72008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9</a:t>
            </a:r>
          </a:p>
        </p:txBody>
      </p:sp>
      <p:sp>
        <p:nvSpPr>
          <p:cNvPr id="6" name="Овал 5"/>
          <p:cNvSpPr/>
          <p:nvPr/>
        </p:nvSpPr>
        <p:spPr>
          <a:xfrm>
            <a:off x="4982205" y="2852936"/>
            <a:ext cx="792088" cy="72008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4</a:t>
            </a:r>
          </a:p>
        </p:txBody>
      </p:sp>
      <p:sp>
        <p:nvSpPr>
          <p:cNvPr id="7" name="Овал 6"/>
          <p:cNvSpPr/>
          <p:nvPr/>
        </p:nvSpPr>
        <p:spPr>
          <a:xfrm>
            <a:off x="2627784" y="4407807"/>
            <a:ext cx="792088" cy="72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3</a:t>
            </a:r>
          </a:p>
        </p:txBody>
      </p:sp>
      <p:sp>
        <p:nvSpPr>
          <p:cNvPr id="8" name="Овал 7"/>
          <p:cNvSpPr/>
          <p:nvPr/>
        </p:nvSpPr>
        <p:spPr>
          <a:xfrm>
            <a:off x="971600" y="3076918"/>
            <a:ext cx="792088" cy="720080"/>
          </a:xfrm>
          <a:prstGeom prst="ellipse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2</a:t>
            </a:r>
            <a:endParaRPr lang="ru-RU" sz="4000" b="1" dirty="0"/>
          </a:p>
        </p:txBody>
      </p:sp>
      <p:sp>
        <p:nvSpPr>
          <p:cNvPr id="9" name="Овал 8"/>
          <p:cNvSpPr/>
          <p:nvPr/>
        </p:nvSpPr>
        <p:spPr>
          <a:xfrm>
            <a:off x="7488324" y="3068960"/>
            <a:ext cx="792088" cy="720080"/>
          </a:xfrm>
          <a:prstGeom prst="ellipse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0" name="Овал 9"/>
          <p:cNvSpPr/>
          <p:nvPr/>
        </p:nvSpPr>
        <p:spPr>
          <a:xfrm>
            <a:off x="4179493" y="3940657"/>
            <a:ext cx="1040579" cy="876177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10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568" y="4816835"/>
            <a:ext cx="792088" cy="720080"/>
          </a:xfrm>
          <a:prstGeom prst="ellipse">
            <a:avLst/>
          </a:prstGeom>
          <a:solidFill>
            <a:srgbClr val="2EE82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2" name="Овал 11"/>
          <p:cNvSpPr/>
          <p:nvPr/>
        </p:nvSpPr>
        <p:spPr>
          <a:xfrm>
            <a:off x="6156176" y="4272314"/>
            <a:ext cx="792088" cy="72008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1</a:t>
            </a:r>
          </a:p>
        </p:txBody>
      </p:sp>
      <p:sp>
        <p:nvSpPr>
          <p:cNvPr id="13" name="Овал 12"/>
          <p:cNvSpPr/>
          <p:nvPr/>
        </p:nvSpPr>
        <p:spPr>
          <a:xfrm>
            <a:off x="3868905" y="5532474"/>
            <a:ext cx="792088" cy="720080"/>
          </a:xfrm>
          <a:prstGeom prst="ellipse">
            <a:avLst/>
          </a:prstGeom>
          <a:solidFill>
            <a:srgbClr val="442E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8</a:t>
            </a:r>
          </a:p>
        </p:txBody>
      </p:sp>
      <p:sp>
        <p:nvSpPr>
          <p:cNvPr id="14" name="Овал 13"/>
          <p:cNvSpPr/>
          <p:nvPr/>
        </p:nvSpPr>
        <p:spPr>
          <a:xfrm>
            <a:off x="7092280" y="5233642"/>
            <a:ext cx="792088" cy="720080"/>
          </a:xfrm>
          <a:prstGeom prst="ellipse">
            <a:avLst/>
          </a:prstGeom>
          <a:solidFill>
            <a:srgbClr val="36E0E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="" xmlns:p14="http://schemas.microsoft.com/office/powerpoint/2010/main" val="251057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Составляем предложения</a:t>
            </a:r>
            <a:endParaRPr lang="ru-RU" b="1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32856"/>
            <a:ext cx="17907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916832"/>
            <a:ext cx="15335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434175"/>
            <a:ext cx="1960612" cy="150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911" y="4509120"/>
            <a:ext cx="2853224" cy="1860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437112"/>
            <a:ext cx="14287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492422"/>
            <a:ext cx="2289043" cy="1716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8944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sz="quarter" idx="1"/>
          </p:nvPr>
        </p:nvSpPr>
        <p:spPr>
          <a:xfrm>
            <a:off x="2195736" y="1980714"/>
            <a:ext cx="6310188" cy="392129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chemeClr val="bg1"/>
                </a:solidFill>
              </a:rPr>
              <a:t>Бананхэр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u="sng" dirty="0" err="1" smtClean="0">
                <a:solidFill>
                  <a:schemeClr val="bg1"/>
                </a:solidFill>
              </a:rPr>
              <a:t>щы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</a:rPr>
              <a:t>мэхъу</a:t>
            </a:r>
            <a:r>
              <a:rPr lang="ru-RU" sz="3600" b="1" dirty="0" smtClean="0">
                <a:solidFill>
                  <a:schemeClr val="bg1"/>
                </a:solidFill>
              </a:rPr>
              <a:t>. </a:t>
            </a:r>
          </a:p>
          <a:p>
            <a:r>
              <a:rPr lang="ru-RU" sz="3600" b="1" dirty="0" err="1" smtClean="0">
                <a:solidFill>
                  <a:schemeClr val="bg1"/>
                </a:solidFill>
              </a:rPr>
              <a:t>Бананхэр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u="sng" dirty="0" err="1" smtClean="0">
                <a:solidFill>
                  <a:schemeClr val="bg1"/>
                </a:solidFill>
              </a:rPr>
              <a:t>щы</a:t>
            </a:r>
            <a:r>
              <a:rPr lang="ru-RU" sz="3600" b="1" dirty="0" err="1" smtClean="0">
                <a:solidFill>
                  <a:schemeClr val="bg1"/>
                </a:solidFill>
              </a:rPr>
              <a:t>щ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</a:rPr>
              <a:t>зэрыхъур</a:t>
            </a:r>
            <a:r>
              <a:rPr lang="ru-RU" sz="3600" b="1" dirty="0" smtClean="0">
                <a:solidFill>
                  <a:schemeClr val="bg1"/>
                </a:solidFill>
              </a:rPr>
              <a:t>.</a:t>
            </a:r>
          </a:p>
          <a:p>
            <a:endParaRPr lang="ru-RU" sz="3600" b="1" dirty="0">
              <a:solidFill>
                <a:schemeClr val="bg1"/>
              </a:solidFill>
            </a:endParaRPr>
          </a:p>
          <a:p>
            <a:r>
              <a:rPr lang="ru-RU" sz="3600" b="1" dirty="0" err="1" smtClean="0">
                <a:solidFill>
                  <a:schemeClr val="bg1"/>
                </a:solidFill>
              </a:rPr>
              <a:t>Апельсиныр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u="sng" dirty="0" err="1" smtClean="0">
                <a:solidFill>
                  <a:schemeClr val="bg1"/>
                </a:solidFill>
              </a:rPr>
              <a:t>зы</a:t>
            </a:r>
            <a:r>
              <a:rPr lang="ru-RU" sz="3600" b="1" dirty="0" err="1" smtClean="0">
                <a:solidFill>
                  <a:schemeClr val="bg1"/>
                </a:solidFill>
              </a:rPr>
              <a:t>щ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err="1" smtClean="0">
                <a:solidFill>
                  <a:schemeClr val="bg1"/>
                </a:solidFill>
              </a:rPr>
              <a:t>зэрыхъур</a:t>
            </a:r>
            <a:r>
              <a:rPr lang="ru-RU" sz="3600" b="1" dirty="0" smtClean="0">
                <a:solidFill>
                  <a:schemeClr val="bg1"/>
                </a:solidFill>
              </a:rPr>
              <a:t>.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98697"/>
            <a:ext cx="17907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06" y="4149080"/>
            <a:ext cx="15335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4823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rrency">
  <a:themeElements>
    <a:clrScheme name="Currency">
      <a:dk1>
        <a:sysClr val="windowText" lastClr="000000"/>
      </a:dk1>
      <a:lt1>
        <a:sysClr val="window" lastClr="FFFFFF"/>
      </a:lt1>
      <a:dk2>
        <a:srgbClr val="4A606E"/>
      </a:dk2>
      <a:lt2>
        <a:srgbClr val="D1E1E3"/>
      </a:lt2>
      <a:accent1>
        <a:srgbClr val="79B5B0"/>
      </a:accent1>
      <a:accent2>
        <a:srgbClr val="B4BC4C"/>
      </a:accent2>
      <a:accent3>
        <a:srgbClr val="B77851"/>
      </a:accent3>
      <a:accent4>
        <a:srgbClr val="776A5B"/>
      </a:accent4>
      <a:accent5>
        <a:srgbClr val="B6AD76"/>
      </a:accent5>
      <a:accent6>
        <a:srgbClr val="95AEB1"/>
      </a:accent6>
      <a:hlink>
        <a:srgbClr val="3ECCED"/>
      </a:hlink>
      <a:folHlink>
        <a:srgbClr val="2C6C93"/>
      </a:folHlink>
    </a:clrScheme>
    <a:fontScheme name="Currency">
      <a:maj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isometricLeftDown" fov="0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343</Words>
  <Application>Microsoft Office PowerPoint</Application>
  <PresentationFormat>Экран (4:3)</PresentationFormat>
  <Paragraphs>112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Currency</vt:lpstr>
      <vt:lpstr>Изучаем  кабардинский язык</vt:lpstr>
      <vt:lpstr>Слайд 2</vt:lpstr>
      <vt:lpstr>Слайд 3</vt:lpstr>
      <vt:lpstr>Количественные и порядковые числительные</vt:lpstr>
      <vt:lpstr>Употребление  числительных   с существительными</vt:lpstr>
      <vt:lpstr>Употребление числительных  от 2-х  до 10  с  существительными</vt:lpstr>
      <vt:lpstr>Дапщэ? (Сколько?)  Едапщанэ?  Едапщанэрей? (Который?)</vt:lpstr>
      <vt:lpstr>Составляем предложения</vt:lpstr>
      <vt:lpstr>Слайд 9</vt:lpstr>
      <vt:lpstr>Аудирование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Изучаем  кабардинский язык</dc:title>
  <dc:creator>MAMA</dc:creator>
  <cp:lastModifiedBy>wuork</cp:lastModifiedBy>
  <cp:revision>17</cp:revision>
  <dcterms:created xsi:type="dcterms:W3CDTF">2013-08-02T06:51:03Z</dcterms:created>
  <dcterms:modified xsi:type="dcterms:W3CDTF">2020-04-08T02:21:43Z</dcterms:modified>
</cp:coreProperties>
</file>