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E82E"/>
    <a:srgbClr val="C2E49C"/>
    <a:srgbClr val="FFFF66"/>
    <a:srgbClr val="36E0E0"/>
    <a:srgbClr val="442EE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29" autoAdjust="0"/>
  </p:normalViewPr>
  <p:slideViewPr>
    <p:cSldViewPr>
      <p:cViewPr>
        <p:scale>
          <a:sx n="60" d="100"/>
          <a:sy n="60" d="100"/>
        </p:scale>
        <p:origin x="-786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6DF8D52C-A80B-4278-85EB-05973B256CA7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39B05743-1CC6-4868-B8DF-38B98FE3CA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5256584" cy="597024"/>
          </a:xfrm>
        </p:spPr>
        <p:txBody>
          <a:bodyPr/>
          <a:lstStyle/>
          <a:p>
            <a:r>
              <a:rPr lang="ru-RU" sz="3200" b="1" dirty="0" smtClean="0"/>
              <a:t>ЧИСЛИТЕЛЬНЫЕ</a:t>
            </a:r>
            <a:endParaRPr lang="ru-RU" sz="32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50" normalizeH="0" baseline="0" noProof="0" dirty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Изучаем </a:t>
            </a:r>
            <a:r>
              <a:rPr kumimoji="0" lang="ru-RU" sz="54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/>
            </a:r>
            <a:br>
              <a:rPr kumimoji="0" lang="ru-RU" sz="54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</a:br>
            <a:r>
              <a:rPr kumimoji="0" lang="ru-RU" sz="54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кабардинский </a:t>
            </a:r>
            <a:r>
              <a:rPr kumimoji="0" lang="ru-RU" sz="5400" b="1" i="0" u="none" strike="noStrike" kern="0" cap="none" spc="50" normalizeH="0" baseline="0" noProof="0" dirty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язык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292080" y="6021288"/>
            <a:ext cx="3672408" cy="537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DA023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3200" b="1" i="0" u="none" strike="noStrike" kern="1200" normalizeH="0" baseline="0" noProof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Занятие №6</a:t>
            </a:r>
            <a:endParaRPr kumimoji="0" lang="ru-RU" sz="32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63688" y="4221088"/>
            <a:ext cx="1008112" cy="81177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10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76256" y="2780928"/>
            <a:ext cx="792088" cy="864096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8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572000" y="4293096"/>
            <a:ext cx="792088" cy="864096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Овал 8"/>
          <p:cNvSpPr/>
          <p:nvPr/>
        </p:nvSpPr>
        <p:spPr>
          <a:xfrm>
            <a:off x="6732240" y="4005064"/>
            <a:ext cx="792088" cy="720080"/>
          </a:xfrm>
          <a:prstGeom prst="ellipse">
            <a:avLst/>
          </a:prstGeom>
          <a:solidFill>
            <a:srgbClr val="2EE8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4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331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Количественные и порядковые числительные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418221464"/>
              </p:ext>
            </p:extLst>
          </p:nvPr>
        </p:nvGraphicFramePr>
        <p:xfrm>
          <a:off x="179512" y="1700808"/>
          <a:ext cx="8784975" cy="4896544"/>
        </p:xfrm>
        <a:graphic>
          <a:graphicData uri="http://schemas.openxmlformats.org/drawingml/2006/table">
            <a:tbl>
              <a:tblPr firstRow="1" firstCol="1" bandRow="1"/>
              <a:tblGrid>
                <a:gridCol w="608226"/>
                <a:gridCol w="2083516"/>
                <a:gridCol w="3760024"/>
                <a:gridCol w="2333209"/>
              </a:tblGrid>
              <a:tr h="442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количественные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порядковые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2400" b="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езанэрей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первый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ет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второй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ещанэрей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третий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епл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четвертый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тху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етхуанэрей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пятый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хы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еханэрей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шестой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ебланэрей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седьмой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йэ-й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еянэрей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восьмой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гъу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бгъу</a:t>
                      </a:r>
                      <a:r>
                        <a:rPr lang="ru-RU" sz="24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ебгъуанэрей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девятый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пщ1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епщ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анэрей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десятый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079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/>
              <a:t>Употребление  числительных  </a:t>
            </a:r>
            <a:br>
              <a:rPr lang="ru-RU" b="1" dirty="0" smtClean="0"/>
            </a:br>
            <a:r>
              <a:rPr lang="ru-RU" b="1" dirty="0" smtClean="0"/>
              <a:t>с существительными</a:t>
            </a:r>
            <a:endParaRPr 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3168352" cy="4857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студент</a:t>
            </a: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институт </a:t>
            </a: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шып</a:t>
            </a: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хъу</a:t>
            </a: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къу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къ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алэ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уна</a:t>
            </a: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гъу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635896" y="1700808"/>
            <a:ext cx="5184576" cy="48245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err="1" smtClean="0"/>
              <a:t>Сэ</a:t>
            </a:r>
            <a:r>
              <a:rPr lang="ru-RU" sz="3600" dirty="0" smtClean="0"/>
              <a:t> </a:t>
            </a:r>
            <a:r>
              <a:rPr lang="ru-RU" sz="3600" dirty="0" err="1" smtClean="0"/>
              <a:t>зы</a:t>
            </a:r>
            <a:r>
              <a:rPr lang="ru-RU" sz="3600" dirty="0" smtClean="0"/>
              <a:t> </a:t>
            </a:r>
            <a:r>
              <a:rPr lang="ru-RU" sz="3600" dirty="0" err="1" smtClean="0"/>
              <a:t>шып</a:t>
            </a:r>
            <a:r>
              <a:rPr lang="ru-RU" sz="3600" u="sng" dirty="0" err="1" smtClean="0"/>
              <a:t>хъу</a:t>
            </a:r>
            <a:r>
              <a:rPr lang="ru-RU" sz="3600" dirty="0" smtClean="0"/>
              <a:t> си</a:t>
            </a:r>
            <a:r>
              <a:rPr lang="en-US" sz="3600" dirty="0"/>
              <a:t>I</a:t>
            </a:r>
            <a:r>
              <a:rPr lang="ru-RU" sz="3600" dirty="0" err="1" smtClean="0"/>
              <a:t>эщ</a:t>
            </a:r>
            <a:r>
              <a:rPr lang="ru-RU" sz="3600" dirty="0" smtClean="0"/>
              <a:t>.</a:t>
            </a:r>
          </a:p>
          <a:p>
            <a:r>
              <a:rPr lang="ru-RU" sz="3600" dirty="0" err="1" smtClean="0"/>
              <a:t>Уэ</a:t>
            </a:r>
            <a:r>
              <a:rPr lang="ru-RU" sz="3600" dirty="0" smtClean="0"/>
              <a:t> </a:t>
            </a:r>
            <a:r>
              <a:rPr lang="ru-RU" sz="3600" dirty="0" err="1" smtClean="0"/>
              <a:t>зы</a:t>
            </a:r>
            <a:r>
              <a:rPr lang="ru-RU" sz="3600" dirty="0" smtClean="0"/>
              <a:t> </a:t>
            </a:r>
            <a:r>
              <a:rPr lang="ru-RU" sz="3600" u="sng" dirty="0" err="1" smtClean="0"/>
              <a:t>къу</a:t>
            </a:r>
            <a:r>
              <a:rPr lang="ru-RU" sz="3600" dirty="0" err="1" smtClean="0"/>
              <a:t>эш</a:t>
            </a:r>
            <a:r>
              <a:rPr lang="ru-RU" sz="3600" dirty="0" smtClean="0"/>
              <a:t> </a:t>
            </a:r>
            <a:r>
              <a:rPr lang="ru-RU" sz="3600" dirty="0" err="1" smtClean="0"/>
              <a:t>уи</a:t>
            </a:r>
            <a:r>
              <a:rPr lang="en-US" sz="3600" dirty="0" smtClean="0"/>
              <a:t>I</a:t>
            </a:r>
            <a:r>
              <a:rPr lang="ru-RU" sz="3600" dirty="0" err="1" smtClean="0"/>
              <a:t>эщ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Абы </a:t>
            </a:r>
            <a:r>
              <a:rPr lang="ru-RU" sz="3600" dirty="0" err="1" smtClean="0"/>
              <a:t>зы</a:t>
            </a:r>
            <a:r>
              <a:rPr lang="ru-RU" sz="3600" dirty="0" smtClean="0"/>
              <a:t> </a:t>
            </a:r>
            <a:r>
              <a:rPr lang="ru-RU" sz="3600" u="sng" dirty="0" err="1" smtClean="0"/>
              <a:t>къу</a:t>
            </a:r>
            <a:r>
              <a:rPr lang="ru-RU" sz="3600" dirty="0" err="1" smtClean="0"/>
              <a:t>э</a:t>
            </a:r>
            <a:r>
              <a:rPr lang="ru-RU" sz="3600" dirty="0" smtClean="0"/>
              <a:t> и</a:t>
            </a:r>
            <a:r>
              <a:rPr lang="en-US" sz="3600" dirty="0" smtClean="0"/>
              <a:t>I</a:t>
            </a:r>
            <a:r>
              <a:rPr lang="ru-RU" sz="3600" dirty="0" err="1" smtClean="0"/>
              <a:t>эщ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Дэ </a:t>
            </a:r>
            <a:r>
              <a:rPr lang="ru-RU" sz="3600" dirty="0" err="1" smtClean="0"/>
              <a:t>зы</a:t>
            </a:r>
            <a:r>
              <a:rPr lang="ru-RU" sz="3600" dirty="0" smtClean="0"/>
              <a:t> </a:t>
            </a:r>
            <a:r>
              <a:rPr lang="ru-RU" sz="3600" dirty="0" err="1" smtClean="0"/>
              <a:t>анэш</a:t>
            </a:r>
            <a:r>
              <a:rPr lang="ru-RU" sz="3600" u="sng" dirty="0" err="1" smtClean="0"/>
              <a:t>ху</a:t>
            </a:r>
            <a:r>
              <a:rPr lang="ru-RU" sz="3600" dirty="0" err="1" smtClean="0"/>
              <a:t>э</a:t>
            </a:r>
            <a:r>
              <a:rPr lang="ru-RU" sz="3600" dirty="0" smtClean="0"/>
              <a:t> </a:t>
            </a:r>
            <a:r>
              <a:rPr lang="ru-RU" sz="3600" dirty="0" err="1" smtClean="0"/>
              <a:t>ди</a:t>
            </a:r>
            <a:r>
              <a:rPr lang="en-US" sz="3600" dirty="0" smtClean="0"/>
              <a:t>I</a:t>
            </a:r>
            <a:r>
              <a:rPr lang="ru-RU" sz="3600" dirty="0" err="1" smtClean="0"/>
              <a:t>эщ</a:t>
            </a:r>
            <a:r>
              <a:rPr lang="ru-RU" sz="3600" dirty="0" smtClean="0"/>
              <a:t>.</a:t>
            </a:r>
          </a:p>
          <a:p>
            <a:r>
              <a:rPr lang="ru-RU" sz="3600" dirty="0" err="1" smtClean="0"/>
              <a:t>Фэ</a:t>
            </a:r>
            <a:r>
              <a:rPr lang="ru-RU" sz="3600" dirty="0" smtClean="0"/>
              <a:t>  </a:t>
            </a:r>
            <a:r>
              <a:rPr lang="ru-RU" sz="3600" dirty="0" err="1" smtClean="0"/>
              <a:t>зы</a:t>
            </a:r>
            <a:r>
              <a:rPr lang="ru-RU" sz="3600" dirty="0" smtClean="0"/>
              <a:t> </a:t>
            </a:r>
            <a:r>
              <a:rPr lang="ru-RU" sz="3600" dirty="0" err="1" smtClean="0"/>
              <a:t>нысэ</a:t>
            </a:r>
            <a:r>
              <a:rPr lang="ru-RU" sz="3600" dirty="0" smtClean="0"/>
              <a:t> фи</a:t>
            </a:r>
            <a:r>
              <a:rPr lang="en-US" sz="3600" dirty="0" smtClean="0"/>
              <a:t>I</a:t>
            </a:r>
            <a:r>
              <a:rPr lang="ru-RU" sz="3600" dirty="0" err="1" smtClean="0"/>
              <a:t>эщ</a:t>
            </a:r>
            <a:r>
              <a:rPr lang="ru-RU" sz="3600" dirty="0" smtClean="0"/>
              <a:t>.</a:t>
            </a:r>
          </a:p>
          <a:p>
            <a:r>
              <a:rPr lang="ru-RU" sz="3600" dirty="0" err="1" smtClean="0"/>
              <a:t>Абыхэм</a:t>
            </a:r>
            <a:r>
              <a:rPr lang="ru-RU" sz="3600" dirty="0" smtClean="0"/>
              <a:t> </a:t>
            </a:r>
            <a:r>
              <a:rPr lang="ru-RU" sz="3600" b="1" dirty="0" err="1" smtClean="0"/>
              <a:t>зып</a:t>
            </a:r>
            <a:r>
              <a:rPr lang="ru-RU" sz="3600" b="1" u="sng" dirty="0" err="1" smtClean="0"/>
              <a:t>хъу</a:t>
            </a:r>
            <a:r>
              <a:rPr lang="ru-RU" sz="3600" dirty="0" smtClean="0"/>
              <a:t> я</a:t>
            </a:r>
            <a:r>
              <a:rPr lang="en-US" sz="3600" dirty="0" smtClean="0"/>
              <a:t>I</a:t>
            </a:r>
            <a:r>
              <a:rPr lang="ru-RU" sz="3600" dirty="0" err="1" smtClean="0"/>
              <a:t>эщ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04455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568952" cy="1506496"/>
          </a:xfr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Употребление числительных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от </a:t>
            </a: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ru-RU" b="1" dirty="0" smtClean="0">
                <a:solidFill>
                  <a:schemeClr val="bg1"/>
                </a:solidFill>
              </a:rPr>
              <a:t>-х  до 10  с  существительными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79602069"/>
              </p:ext>
            </p:extLst>
          </p:nvPr>
        </p:nvGraphicFramePr>
        <p:xfrm>
          <a:off x="251520" y="1988840"/>
          <a:ext cx="8640961" cy="4579708"/>
        </p:xfrm>
        <a:graphic>
          <a:graphicData uri="http://schemas.openxmlformats.org/drawingml/2006/table">
            <a:tbl>
              <a:tblPr firstRow="1" firstCol="1" bandRow="1"/>
              <a:tblGrid>
                <a:gridCol w="518458"/>
                <a:gridCol w="1641782"/>
                <a:gridCol w="6480721"/>
              </a:tblGrid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числительное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существительное + числительное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студенти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къуэши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шыпхъуи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студенти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къуэши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шыпхъуи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студенти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къуэши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шыпхъуи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машини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тху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телефони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тху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этажи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тху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хы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машини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телефони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этажи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машини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телефони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этажи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апельсини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лимони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мандарини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гъу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апельсини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бгъу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лимони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бгъу</a:t>
                      </a: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мандарини</a:t>
                      </a:r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бгъу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апельсини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пщ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лимони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пщ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мандарини</a:t>
                      </a: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пщ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961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67644" y="332656"/>
            <a:ext cx="6408712" cy="1794528"/>
          </a:xfrm>
          <a:solidFill>
            <a:schemeClr val="tx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/>
                <a:ea typeface="Calibri"/>
              </a:rPr>
              <a:t>Дапщэ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? </a:t>
            </a:r>
            <a:r>
              <a:rPr lang="ru-RU" i="1" dirty="0" smtClean="0">
                <a:solidFill>
                  <a:srgbClr val="FF0000"/>
                </a:solidFill>
                <a:latin typeface="Times New Roman"/>
                <a:ea typeface="Calibri"/>
              </a:rPr>
              <a:t>(Сколько</a:t>
            </a:r>
            <a:r>
              <a:rPr lang="ru-RU" i="1" dirty="0">
                <a:solidFill>
                  <a:srgbClr val="FF0000"/>
                </a:solidFill>
                <a:latin typeface="Times New Roman"/>
                <a:ea typeface="Calibri"/>
              </a:rPr>
              <a:t>?) </a:t>
            </a:r>
            <a:r>
              <a:rPr lang="ru-RU" i="1" dirty="0" smtClean="0">
                <a:solidFill>
                  <a:srgbClr val="FF0000"/>
                </a:solidFill>
                <a:latin typeface="Times New Roman"/>
                <a:ea typeface="Calibri"/>
              </a:rPr>
              <a:t/>
            </a:r>
            <a:br>
              <a:rPr lang="ru-RU" i="1" dirty="0" smtClean="0">
                <a:solidFill>
                  <a:srgbClr val="FF0000"/>
                </a:solidFill>
                <a:latin typeface="Times New Roman"/>
                <a:ea typeface="Calibri"/>
              </a:rPr>
            </a:br>
            <a:r>
              <a:rPr lang="ru-RU" b="1" dirty="0" err="1" smtClean="0">
                <a:solidFill>
                  <a:srgbClr val="FF0000"/>
                </a:solidFill>
                <a:latin typeface="Times New Roman"/>
                <a:ea typeface="Calibri"/>
              </a:rPr>
              <a:t>Едапщанэ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?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</a:br>
            <a:r>
              <a:rPr lang="ru-RU" b="1" dirty="0" err="1" smtClean="0">
                <a:solidFill>
                  <a:srgbClr val="FF0000"/>
                </a:solidFill>
                <a:latin typeface="Times New Roman"/>
                <a:ea typeface="Calibri"/>
              </a:rPr>
              <a:t>Едапщанэрей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Calibri"/>
              </a:rPr>
              <a:t>? </a:t>
            </a:r>
            <a:r>
              <a:rPr lang="ru-RU" i="1" dirty="0" smtClean="0">
                <a:solidFill>
                  <a:srgbClr val="FF0000"/>
                </a:solidFill>
                <a:latin typeface="Times New Roman"/>
                <a:ea typeface="Calibri"/>
              </a:rPr>
              <a:t>(Который</a:t>
            </a:r>
            <a:r>
              <a:rPr lang="ru-RU" i="1" dirty="0">
                <a:solidFill>
                  <a:srgbClr val="FF0000"/>
                </a:solidFill>
                <a:latin typeface="Times New Roman"/>
                <a:ea typeface="Calibri"/>
              </a:rPr>
              <a:t>?)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872067" y="2492896"/>
            <a:ext cx="7408333" cy="36332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71800" y="2552863"/>
            <a:ext cx="792088" cy="7200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9</a:t>
            </a:r>
          </a:p>
        </p:txBody>
      </p:sp>
      <p:sp>
        <p:nvSpPr>
          <p:cNvPr id="6" name="Овал 5"/>
          <p:cNvSpPr/>
          <p:nvPr/>
        </p:nvSpPr>
        <p:spPr>
          <a:xfrm>
            <a:off x="4982205" y="2852936"/>
            <a:ext cx="792088" cy="72008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4</a:t>
            </a:r>
          </a:p>
        </p:txBody>
      </p:sp>
      <p:sp>
        <p:nvSpPr>
          <p:cNvPr id="7" name="Овал 6"/>
          <p:cNvSpPr/>
          <p:nvPr/>
        </p:nvSpPr>
        <p:spPr>
          <a:xfrm>
            <a:off x="2627784" y="4407807"/>
            <a:ext cx="792088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3</a:t>
            </a:r>
          </a:p>
        </p:txBody>
      </p:sp>
      <p:sp>
        <p:nvSpPr>
          <p:cNvPr id="8" name="Овал 7"/>
          <p:cNvSpPr/>
          <p:nvPr/>
        </p:nvSpPr>
        <p:spPr>
          <a:xfrm>
            <a:off x="971600" y="3076918"/>
            <a:ext cx="792088" cy="72008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  <p:sp>
        <p:nvSpPr>
          <p:cNvPr id="9" name="Овал 8"/>
          <p:cNvSpPr/>
          <p:nvPr/>
        </p:nvSpPr>
        <p:spPr>
          <a:xfrm>
            <a:off x="7488324" y="3068960"/>
            <a:ext cx="792088" cy="72008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Овал 9"/>
          <p:cNvSpPr/>
          <p:nvPr/>
        </p:nvSpPr>
        <p:spPr>
          <a:xfrm>
            <a:off x="4211960" y="4005064"/>
            <a:ext cx="1008112" cy="81177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10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568" y="4816835"/>
            <a:ext cx="792088" cy="720080"/>
          </a:xfrm>
          <a:prstGeom prst="ellipse">
            <a:avLst/>
          </a:prstGeom>
          <a:solidFill>
            <a:srgbClr val="2EE8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2" name="Овал 11"/>
          <p:cNvSpPr/>
          <p:nvPr/>
        </p:nvSpPr>
        <p:spPr>
          <a:xfrm>
            <a:off x="6156176" y="4272314"/>
            <a:ext cx="792088" cy="72008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1</a:t>
            </a:r>
          </a:p>
        </p:txBody>
      </p:sp>
      <p:sp>
        <p:nvSpPr>
          <p:cNvPr id="13" name="Овал 12"/>
          <p:cNvSpPr/>
          <p:nvPr/>
        </p:nvSpPr>
        <p:spPr>
          <a:xfrm>
            <a:off x="3868905" y="5532474"/>
            <a:ext cx="792088" cy="720080"/>
          </a:xfrm>
          <a:prstGeom prst="ellipse">
            <a:avLst/>
          </a:prstGeom>
          <a:solidFill>
            <a:srgbClr val="442E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8</a:t>
            </a:r>
          </a:p>
        </p:txBody>
      </p:sp>
      <p:sp>
        <p:nvSpPr>
          <p:cNvPr id="14" name="Овал 13"/>
          <p:cNvSpPr/>
          <p:nvPr/>
        </p:nvSpPr>
        <p:spPr>
          <a:xfrm>
            <a:off x="7092280" y="5233642"/>
            <a:ext cx="792088" cy="720080"/>
          </a:xfrm>
          <a:prstGeom prst="ellipse">
            <a:avLst/>
          </a:prstGeom>
          <a:solidFill>
            <a:srgbClr val="36E0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="" xmlns:p14="http://schemas.microsoft.com/office/powerpoint/2010/main" val="251057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Составляем предложения</a:t>
            </a:r>
            <a:endParaRPr 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17907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16832"/>
            <a:ext cx="153352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34175"/>
            <a:ext cx="1960612" cy="150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11" y="4509120"/>
            <a:ext cx="2853224" cy="1860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437112"/>
            <a:ext cx="14287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92422"/>
            <a:ext cx="2289043" cy="1716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8944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195736" y="1980714"/>
            <a:ext cx="6310188" cy="39212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bg1"/>
                </a:solidFill>
              </a:rPr>
              <a:t>Бананхэр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u="sng" dirty="0" err="1" smtClean="0">
                <a:solidFill>
                  <a:schemeClr val="bg1"/>
                </a:solidFill>
              </a:rPr>
              <a:t>щы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мэхъу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sz="3600" b="1" dirty="0" err="1" smtClean="0">
                <a:solidFill>
                  <a:schemeClr val="bg1"/>
                </a:solidFill>
              </a:rPr>
              <a:t>Бананхэр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u="sng" dirty="0" err="1" smtClean="0">
                <a:solidFill>
                  <a:schemeClr val="bg1"/>
                </a:solidFill>
              </a:rPr>
              <a:t>щы</a:t>
            </a:r>
            <a:r>
              <a:rPr lang="ru-RU" sz="3600" b="1" dirty="0" err="1" smtClean="0">
                <a:solidFill>
                  <a:schemeClr val="bg1"/>
                </a:solidFill>
              </a:rPr>
              <a:t>щ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зэрыхъур</a:t>
            </a:r>
            <a:r>
              <a:rPr lang="ru-RU" sz="3600" b="1" dirty="0" smtClean="0">
                <a:solidFill>
                  <a:schemeClr val="bg1"/>
                </a:solidFill>
              </a:rPr>
              <a:t>.</a:t>
            </a:r>
          </a:p>
          <a:p>
            <a:endParaRPr lang="ru-RU" sz="3600" b="1" dirty="0">
              <a:solidFill>
                <a:schemeClr val="bg1"/>
              </a:solidFill>
            </a:endParaRPr>
          </a:p>
          <a:p>
            <a:r>
              <a:rPr lang="ru-RU" sz="3600" b="1" dirty="0" err="1" smtClean="0">
                <a:solidFill>
                  <a:schemeClr val="bg1"/>
                </a:solidFill>
              </a:rPr>
              <a:t>Апельсиныр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u="sng" dirty="0" err="1" smtClean="0">
                <a:solidFill>
                  <a:schemeClr val="bg1"/>
                </a:solidFill>
              </a:rPr>
              <a:t>зы</a:t>
            </a:r>
            <a:r>
              <a:rPr lang="ru-RU" sz="3600" b="1" dirty="0" err="1" smtClean="0">
                <a:solidFill>
                  <a:schemeClr val="bg1"/>
                </a:solidFill>
              </a:rPr>
              <a:t>щ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зэрыхъур</a:t>
            </a:r>
            <a:r>
              <a:rPr lang="ru-RU" sz="3600" b="1" dirty="0" smtClean="0">
                <a:solidFill>
                  <a:schemeClr val="bg1"/>
                </a:solidFill>
              </a:rPr>
              <a:t>.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98697"/>
            <a:ext cx="17907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06" y="4149080"/>
            <a:ext cx="153352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482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Аудирование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51521" y="1340768"/>
            <a:ext cx="8568952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err="1" smtClean="0"/>
              <a:t>Фыузыншэм</a:t>
            </a:r>
            <a:r>
              <a:rPr lang="ru-RU" sz="3200" b="1" dirty="0" smtClean="0">
                <a:solidFill>
                  <a:schemeClr val="tx1"/>
                </a:solidFill>
              </a:rPr>
              <a:t>!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</a:t>
            </a:r>
            <a:r>
              <a:rPr lang="ru-RU" sz="3200" b="1" dirty="0" err="1" smtClean="0">
                <a:solidFill>
                  <a:schemeClr val="tx1"/>
                </a:solidFill>
              </a:rPr>
              <a:t>Сэ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си </a:t>
            </a:r>
            <a:r>
              <a:rPr lang="ru-RU" sz="3200" b="1" dirty="0" smtClean="0">
                <a:solidFill>
                  <a:schemeClr val="tx1"/>
                </a:solidFill>
              </a:rPr>
              <a:t>ц</a:t>
            </a:r>
            <a:r>
              <a:rPr lang="en-US" sz="3200" b="1" dirty="0" smtClean="0">
                <a:solidFill>
                  <a:schemeClr val="tx1"/>
                </a:solidFill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</a:rPr>
              <a:t>эр </a:t>
            </a:r>
            <a:r>
              <a:rPr lang="ru-RU" sz="3200" b="1" dirty="0" err="1">
                <a:solidFill>
                  <a:schemeClr val="tx1"/>
                </a:solidFill>
              </a:rPr>
              <a:t>Темыркъанщ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ru-RU" sz="3200" b="1" dirty="0" err="1">
                <a:solidFill>
                  <a:schemeClr val="tx1"/>
                </a:solidFill>
              </a:rPr>
              <a:t>Сэ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Бахъсэн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сыщопсэу</a:t>
            </a:r>
            <a:r>
              <a:rPr lang="ru-RU" sz="3200" b="1" dirty="0">
                <a:solidFill>
                  <a:schemeClr val="tx1"/>
                </a:solidFill>
              </a:rPr>
              <a:t>, </a:t>
            </a:r>
            <a:r>
              <a:rPr lang="ru-RU" sz="3200" b="1" dirty="0" err="1">
                <a:solidFill>
                  <a:schemeClr val="tx1"/>
                </a:solidFill>
              </a:rPr>
              <a:t>Налшык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къалэ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сыщоджэ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ru-RU" sz="3200" b="1" dirty="0" err="1">
                <a:solidFill>
                  <a:schemeClr val="tx1"/>
                </a:solidFill>
              </a:rPr>
              <a:t>Сэ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Къэбэрдей-Балъкъэр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къэрал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университетым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ещанэ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курсым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сыщоджэ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endParaRPr lang="ru-RU" sz="3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</a:t>
            </a:r>
            <a:r>
              <a:rPr lang="ru-RU" sz="3200" b="1" dirty="0" err="1" smtClean="0">
                <a:solidFill>
                  <a:schemeClr val="tx1"/>
                </a:solidFill>
              </a:rPr>
              <a:t>Ди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унагъуэр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Бахъсэн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щопсэу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ru-RU" sz="3200" b="1" dirty="0" err="1">
                <a:solidFill>
                  <a:schemeClr val="tx1"/>
                </a:solidFill>
              </a:rPr>
              <a:t>Ахэр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хы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мэхъу</a:t>
            </a:r>
            <a:r>
              <a:rPr lang="ru-RU" sz="3200" b="1" dirty="0">
                <a:solidFill>
                  <a:schemeClr val="tx1"/>
                </a:solidFill>
              </a:rPr>
              <a:t>: си </a:t>
            </a:r>
            <a:r>
              <a:rPr lang="ru-RU" sz="3200" b="1" dirty="0" err="1">
                <a:solidFill>
                  <a:schemeClr val="tx1"/>
                </a:solidFill>
              </a:rPr>
              <a:t>анэшхуэр</a:t>
            </a:r>
            <a:r>
              <a:rPr lang="ru-RU" sz="3200" b="1" dirty="0">
                <a:solidFill>
                  <a:schemeClr val="tx1"/>
                </a:solidFill>
              </a:rPr>
              <a:t>, си </a:t>
            </a:r>
            <a:r>
              <a:rPr lang="ru-RU" sz="3200" b="1" dirty="0" err="1">
                <a:solidFill>
                  <a:schemeClr val="tx1"/>
                </a:solidFill>
              </a:rPr>
              <a:t>адэшхуэр</a:t>
            </a:r>
            <a:r>
              <a:rPr lang="ru-RU" sz="3200" b="1" dirty="0">
                <a:solidFill>
                  <a:schemeClr val="tx1"/>
                </a:solidFill>
              </a:rPr>
              <a:t>, си </a:t>
            </a:r>
            <a:r>
              <a:rPr lang="ru-RU" sz="3200" b="1" dirty="0" err="1">
                <a:solidFill>
                  <a:schemeClr val="tx1"/>
                </a:solidFill>
              </a:rPr>
              <a:t>анэр</a:t>
            </a:r>
            <a:r>
              <a:rPr lang="ru-RU" sz="3200" b="1" dirty="0">
                <a:solidFill>
                  <a:schemeClr val="tx1"/>
                </a:solidFill>
              </a:rPr>
              <a:t>, си </a:t>
            </a:r>
            <a:r>
              <a:rPr lang="ru-RU" sz="3200" b="1" dirty="0" err="1">
                <a:solidFill>
                  <a:schemeClr val="tx1"/>
                </a:solidFill>
              </a:rPr>
              <a:t>адэр</a:t>
            </a:r>
            <a:r>
              <a:rPr lang="ru-RU" sz="3200" b="1" dirty="0">
                <a:solidFill>
                  <a:schemeClr val="tx1"/>
                </a:solidFill>
              </a:rPr>
              <a:t>, си </a:t>
            </a:r>
            <a:r>
              <a:rPr lang="ru-RU" sz="3200" b="1" dirty="0" err="1">
                <a:solidFill>
                  <a:schemeClr val="tx1"/>
                </a:solidFill>
              </a:rPr>
              <a:t>къуэшыр</a:t>
            </a:r>
            <a:r>
              <a:rPr lang="ru-RU" sz="3200" b="1" dirty="0">
                <a:solidFill>
                  <a:schemeClr val="tx1"/>
                </a:solidFill>
              </a:rPr>
              <a:t>, си </a:t>
            </a:r>
            <a:r>
              <a:rPr lang="ru-RU" sz="3200" b="1" dirty="0" err="1">
                <a:solidFill>
                  <a:schemeClr val="tx1"/>
                </a:solidFill>
              </a:rPr>
              <a:t>шыпхъур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ru-RU" sz="3200" b="1" dirty="0" err="1">
                <a:solidFill>
                  <a:schemeClr val="tx1"/>
                </a:solidFill>
              </a:rPr>
              <a:t>Сэ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сыебланэщ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ru-RU" sz="3200" b="1" dirty="0" err="1">
                <a:solidFill>
                  <a:schemeClr val="tx1"/>
                </a:solidFill>
              </a:rPr>
              <a:t>Сэ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ныбжьэгъу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куэд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си</a:t>
            </a:r>
            <a:r>
              <a:rPr lang="en-US" sz="3200" b="1" dirty="0" smtClean="0">
                <a:solidFill>
                  <a:schemeClr val="tx1"/>
                </a:solidFill>
              </a:rPr>
              <a:t>I</a:t>
            </a:r>
            <a:r>
              <a:rPr lang="ru-RU" sz="3200" b="1" dirty="0" err="1" smtClean="0">
                <a:solidFill>
                  <a:schemeClr val="tx1"/>
                </a:solidFill>
              </a:rPr>
              <a:t>эщ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ru-RU" sz="3200" b="1" dirty="0" err="1">
                <a:solidFill>
                  <a:schemeClr val="tx1"/>
                </a:solidFill>
              </a:rPr>
              <a:t>Ахэри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ди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университетым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щоджэ</a:t>
            </a:r>
            <a:r>
              <a:rPr lang="ru-RU" sz="3200" b="1" dirty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00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8359" y="1974945"/>
            <a:ext cx="7407282" cy="367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753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Финансовая тема</Template>
  <TotalTime>273</TotalTime>
  <Words>343</Words>
  <Application>Microsoft Office PowerPoint</Application>
  <PresentationFormat>Экран (4:3)</PresentationFormat>
  <Paragraphs>116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Currency</vt:lpstr>
      <vt:lpstr>Изучаем  кабардинский язык</vt:lpstr>
      <vt:lpstr>Количественные и порядковые числительные</vt:lpstr>
      <vt:lpstr>Употребление  числительных   с существительными</vt:lpstr>
      <vt:lpstr>Употребление числительных  от 2-х  до 10  с  существительными</vt:lpstr>
      <vt:lpstr>Дапщэ? (Сколько?)  Едапщанэ?  Едапщанэрей? (Который?)</vt:lpstr>
      <vt:lpstr>Составляем предложения</vt:lpstr>
      <vt:lpstr>Слайд 7</vt:lpstr>
      <vt:lpstr>Аудирование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Изучаем  кабардинский язык</dc:title>
  <dc:creator>MAMA</dc:creator>
  <cp:lastModifiedBy>wuork</cp:lastModifiedBy>
  <cp:revision>18</cp:revision>
  <dcterms:created xsi:type="dcterms:W3CDTF">2013-08-02T06:51:03Z</dcterms:created>
  <dcterms:modified xsi:type="dcterms:W3CDTF">2020-04-10T23:24:56Z</dcterms:modified>
</cp:coreProperties>
</file>