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8" r:id="rId2"/>
    <p:sldId id="320" r:id="rId3"/>
    <p:sldId id="321" r:id="rId4"/>
    <p:sldId id="323" r:id="rId5"/>
    <p:sldId id="272" r:id="rId6"/>
    <p:sldId id="273" r:id="rId7"/>
    <p:sldId id="277" r:id="rId8"/>
    <p:sldId id="312" r:id="rId9"/>
    <p:sldId id="294" r:id="rId10"/>
    <p:sldId id="314" r:id="rId11"/>
    <p:sldId id="315" r:id="rId12"/>
    <p:sldId id="289" r:id="rId13"/>
    <p:sldId id="313" r:id="rId14"/>
    <p:sldId id="324" r:id="rId15"/>
    <p:sldId id="325" r:id="rId16"/>
    <p:sldId id="330" r:id="rId17"/>
    <p:sldId id="326" r:id="rId18"/>
    <p:sldId id="331" r:id="rId19"/>
    <p:sldId id="327" r:id="rId20"/>
    <p:sldId id="328" r:id="rId21"/>
    <p:sldId id="332" r:id="rId22"/>
    <p:sldId id="334" r:id="rId23"/>
    <p:sldId id="335" r:id="rId24"/>
    <p:sldId id="336" r:id="rId25"/>
    <p:sldId id="337" r:id="rId26"/>
    <p:sldId id="339" r:id="rId27"/>
    <p:sldId id="286" r:id="rId28"/>
    <p:sldId id="288" r:id="rId2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09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59B4EC53-CD22-412E-8240-D65E9523AB52}" type="datetimeFigureOut">
              <a:rPr lang="ru-RU"/>
              <a:pPr>
                <a:defRPr/>
              </a:pPr>
              <a:t>21.10.2014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1C5215B-C26C-434B-8DCC-6343ABCFE639}" type="slidenum">
              <a:rPr lang="ru-RU"/>
              <a:pPr>
                <a:defRPr/>
              </a:pPr>
              <a:t>‹#›</a:t>
            </a:fld>
            <a:endParaRPr lang="ru-RU"/>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6C52893-63CD-48F4-ABC0-19D1BCCDB257}" type="datetimeFigureOut">
              <a:rPr lang="ru-RU"/>
              <a:pPr>
                <a:defRPr/>
              </a:pPr>
              <a:t>21.10.2014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C90594E-592C-4B9C-BAFC-E9BBCD9F3D0A}" type="slidenum">
              <a:rPr lang="ru-RU"/>
              <a:pPr>
                <a:defRPr/>
              </a:pPr>
              <a:t>‹#›</a:t>
            </a:fld>
            <a:endParaRPr lang="ru-RU"/>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B7A1342-FBF5-4D1E-B247-048240F47523}" type="datetimeFigureOut">
              <a:rPr lang="ru-RU"/>
              <a:pPr>
                <a:defRPr/>
              </a:pPr>
              <a:t>21.10.2014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F6B0D93-92D5-481B-92CC-C8112A8F4FD2}" type="slidenum">
              <a:rPr lang="ru-RU"/>
              <a:pPr>
                <a:defRPr/>
              </a:pPr>
              <a:t>‹#›</a:t>
            </a:fld>
            <a:endParaRPr lang="ru-RU"/>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AFAEF92-7BD8-4E7F-A49A-7962CBA576ED}" type="datetimeFigureOut">
              <a:rPr lang="ru-RU"/>
              <a:pPr>
                <a:defRPr/>
              </a:pPr>
              <a:t>21.10.2014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76CAB41-A740-44E8-935D-16FB0FC56673}" type="slidenum">
              <a:rPr lang="ru-RU"/>
              <a:pPr>
                <a:defRPr/>
              </a:pPr>
              <a:t>‹#›</a:t>
            </a:fld>
            <a:endParaRPr lang="ru-RU"/>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15DB9025-9517-45DE-920B-52FBE3808DA8}" type="datetimeFigureOut">
              <a:rPr lang="ru-RU"/>
              <a:pPr>
                <a:defRPr/>
              </a:pPr>
              <a:t>21.10.2014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2163BB2-4BC0-4AE5-A23F-9874D94B2E21}" type="slidenum">
              <a:rPr lang="ru-RU"/>
              <a:pPr>
                <a:defRPr/>
              </a:pPr>
              <a:t>‹#›</a:t>
            </a:fld>
            <a:endParaRPr lang="ru-RU"/>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A391781B-F12C-4931-8E09-E2CF3063595C}" type="datetimeFigureOut">
              <a:rPr lang="ru-RU"/>
              <a:pPr>
                <a:defRPr/>
              </a:pPr>
              <a:t>21.10.2014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EC2CB2F-4A87-4946-8E82-F2C0E7705AE6}" type="slidenum">
              <a:rPr lang="ru-RU"/>
              <a:pPr>
                <a:defRPr/>
              </a:pPr>
              <a:t>‹#›</a:t>
            </a:fld>
            <a:endParaRPr lang="ru-RU"/>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2E923FB5-9DC3-4FDE-95AA-7F57D0A2E505}" type="datetimeFigureOut">
              <a:rPr lang="ru-RU"/>
              <a:pPr>
                <a:defRPr/>
              </a:pPr>
              <a:t>21.10.2014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F460B9C5-176C-4335-9BD3-1989A1D75278}" type="slidenum">
              <a:rPr lang="ru-RU"/>
              <a:pPr>
                <a:defRPr/>
              </a:pPr>
              <a:t>‹#›</a:t>
            </a:fld>
            <a:endParaRPr lang="ru-RU"/>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34D12BD2-4B88-47A5-851E-F01872AECC97}" type="datetimeFigureOut">
              <a:rPr lang="ru-RU"/>
              <a:pPr>
                <a:defRPr/>
              </a:pPr>
              <a:t>21.10.2014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4A153B96-E749-4971-AF89-64F513759A54}" type="slidenum">
              <a:rPr lang="ru-RU"/>
              <a:pPr>
                <a:defRPr/>
              </a:pPr>
              <a:t>‹#›</a:t>
            </a:fld>
            <a:endParaRPr lang="ru-RU"/>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966BFBC6-15E6-4AAA-ADD7-AA0CCEB658CD}" type="datetimeFigureOut">
              <a:rPr lang="ru-RU"/>
              <a:pPr>
                <a:defRPr/>
              </a:pPr>
              <a:t>21.10.2014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A78B09BC-F881-43B9-8743-6644B58A4AD4}" type="slidenum">
              <a:rPr lang="ru-RU"/>
              <a:pPr>
                <a:defRPr/>
              </a:pPr>
              <a:t>‹#›</a:t>
            </a:fld>
            <a:endParaRPr lang="ru-RU"/>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17F0450-79C3-482D-B27D-25DA620BB947}" type="datetimeFigureOut">
              <a:rPr lang="ru-RU"/>
              <a:pPr>
                <a:defRPr/>
              </a:pPr>
              <a:t>21.10.2014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D855313-832C-429D-AB17-17880C692590}" type="slidenum">
              <a:rPr lang="ru-RU"/>
              <a:pPr>
                <a:defRPr/>
              </a:pPr>
              <a:t>‹#›</a:t>
            </a:fld>
            <a:endParaRPr lang="ru-RU"/>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3A374D2-F264-4EB3-87EB-8D9FC76A482B}" type="datetimeFigureOut">
              <a:rPr lang="ru-RU"/>
              <a:pPr>
                <a:defRPr/>
              </a:pPr>
              <a:t>21.10.2014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3ABE804-78C6-4C0A-8641-0DCE72EF97F6}" type="slidenum">
              <a:rPr lang="ru-RU"/>
              <a:pPr>
                <a:defRPr/>
              </a:pPr>
              <a:t>‹#›</a:t>
            </a:fld>
            <a:endParaRPr lang="ru-RU"/>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F0A9C0E-7E8E-4504-8C96-6AF8B2F86366}" type="datetimeFigureOut">
              <a:rPr lang="ru-RU"/>
              <a:pPr>
                <a:defRPr/>
              </a:pPr>
              <a:t>21.10.2014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BB2C509E-B80F-4E15-9A45-B3A79138A28C}"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ransition spd="slow">
    <p:fade thruBlk="1"/>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yabs.yandex.ru/count/5rcOgz3BBvW40000Zhse8Eq4QnI8hjae1fAlzSW7fWIAf8Fd1Ae1fP4DCP2W7mBUaRpGIMG6auKDGdu5" TargetMode="External"/><Relationship Id="rId13" Type="http://schemas.openxmlformats.org/officeDocument/2006/relationships/image" Target="../media/image22.png"/><Relationship Id="rId3" Type="http://schemas.openxmlformats.org/officeDocument/2006/relationships/image" Target="../media/image16.jpeg"/><Relationship Id="rId7" Type="http://schemas.openxmlformats.org/officeDocument/2006/relationships/hyperlink" Target="http://narod.yandex.ru/help/20" TargetMode="External"/><Relationship Id="rId12" Type="http://schemas.openxmlformats.org/officeDocument/2006/relationships/image" Target="../media/image21.png"/><Relationship Id="rId2" Type="http://schemas.openxmlformats.org/officeDocument/2006/relationships/image" Target="../media/image1.gif"/><Relationship Id="rId16"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hyperlink" Target="http://www.yandex.ru/advertising/index.html" TargetMode="External"/><Relationship Id="rId11" Type="http://schemas.openxmlformats.org/officeDocument/2006/relationships/image" Target="../media/image20.png"/><Relationship Id="rId5" Type="http://schemas.openxmlformats.org/officeDocument/2006/relationships/hyperlink" Target="http://www.yandex.ru/" TargetMode="External"/><Relationship Id="rId15" Type="http://schemas.openxmlformats.org/officeDocument/2006/relationships/image" Target="../media/image24.jpeg"/><Relationship Id="rId10" Type="http://schemas.openxmlformats.org/officeDocument/2006/relationships/image" Target="../media/image19.png"/><Relationship Id="rId4" Type="http://schemas.openxmlformats.org/officeDocument/2006/relationships/image" Target="../media/image17.jpeg"/><Relationship Id="rId9" Type="http://schemas.openxmlformats.org/officeDocument/2006/relationships/image" Target="../media/image18.png"/><Relationship Id="rId1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slideLayout" Target="../slideLayouts/slideLayout7.xml"/><Relationship Id="rId1" Type="http://schemas.openxmlformats.org/officeDocument/2006/relationships/audio" Target="file:///C:\Documents%20and%20Settings\Admin\&#1056;&#1072;&#1073;&#1086;&#1095;&#1080;&#1081;%20&#1089;&#1090;&#1086;&#1083;\&#1041;&#1080;&#1090;&#1074;&#1072;%20&#1079;&#1093;&#1072;%20&#1052;&#1086;&#1089;&#1082;&#1074;&#1091;\visotskij_-_bratskie_mogily.mp3" TargetMode="Externa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audio" Target="file:///C:\Documents%20and%20Settings\&#1062;&#1077;&#1079;&#1072;&#1088;&#1100;\&#1056;&#1072;&#1073;&#1086;&#1095;&#1080;&#1081;%20&#1089;&#1090;&#1086;&#1083;\&#1041;&#1080;&#1090;&#1074;&#1072;%20&#1079;&#1072;%20&#1052;&#1086;&#1089;&#1082;&#1074;&#1091;\&#1041;&#1077;&#1079;%20&#1085;&#1072;&#1079;&#1074;&#1072;&#1085;&#1080;&#1103;.mp3" TargetMode="External"/><Relationship Id="rId5" Type="http://schemas.openxmlformats.org/officeDocument/2006/relationships/image" Target="../media/image4.jpeg"/><Relationship Id="rId4" Type="http://schemas.openxmlformats.org/officeDocument/2006/relationships/image" Target="../media/image1.gif"/></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p:txBody>
          <a:bodyPr/>
          <a:lstStyle/>
          <a:p>
            <a:endParaRPr lang="ru-RU" smtClean="0"/>
          </a:p>
        </p:txBody>
      </p:sp>
      <p:sp>
        <p:nvSpPr>
          <p:cNvPr id="58371" name="Rectangle 3"/>
          <p:cNvSpPr>
            <a:spLocks noGrp="1"/>
          </p:cNvSpPr>
          <p:nvPr>
            <p:ph type="body" idx="1"/>
          </p:nvPr>
        </p:nvSpPr>
        <p:spPr/>
        <p:txBody>
          <a:bodyPr/>
          <a:lstStyle/>
          <a:p>
            <a:endParaRPr lang="ru-RU" smtClean="0"/>
          </a:p>
        </p:txBody>
      </p:sp>
      <p:pic>
        <p:nvPicPr>
          <p:cNvPr id="58372" name="Рисунок 1" descr="flamesanimjl0.gi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8373" name="Rectangle 5"/>
          <p:cNvSpPr>
            <a:spLocks noChangeArrowheads="1"/>
          </p:cNvSpPr>
          <p:nvPr/>
        </p:nvSpPr>
        <p:spPr bwMode="auto">
          <a:xfrm>
            <a:off x="4716463" y="1125538"/>
            <a:ext cx="4427537" cy="4708981"/>
          </a:xfrm>
          <a:prstGeom prst="rect">
            <a:avLst/>
          </a:prstGeom>
          <a:noFill/>
          <a:ln w="9525">
            <a:noFill/>
            <a:miter lim="800000"/>
            <a:headEnd/>
            <a:tailEnd/>
          </a:ln>
          <a:effectLst/>
        </p:spPr>
        <p:txBody>
          <a:bodyPr>
            <a:spAutoFit/>
          </a:bodyPr>
          <a:lstStyle/>
          <a:p>
            <a:r>
              <a:rPr lang="ru-RU" sz="6000" i="1" dirty="0">
                <a:solidFill>
                  <a:schemeClr val="bg1"/>
                </a:solidFill>
                <a:latin typeface="Algerian" pitchFamily="82" charset="0"/>
              </a:rPr>
              <a:t> </a:t>
            </a:r>
            <a:r>
              <a:rPr lang="ru-RU" sz="4000" i="1" dirty="0" smtClean="0">
                <a:solidFill>
                  <a:schemeClr val="bg1"/>
                </a:solidFill>
                <a:latin typeface="Algerian" pitchFamily="82" charset="0"/>
              </a:rPr>
              <a:t>5.12.1941 г. –</a:t>
            </a:r>
          </a:p>
          <a:p>
            <a:r>
              <a:rPr lang="ru-RU" sz="4000" i="1" dirty="0" smtClean="0">
                <a:solidFill>
                  <a:schemeClr val="bg1"/>
                </a:solidFill>
                <a:latin typeface="Algerian" pitchFamily="82" charset="0"/>
              </a:rPr>
              <a:t>День </a:t>
            </a:r>
            <a:r>
              <a:rPr lang="ru-RU" sz="4000" i="1" dirty="0">
                <a:solidFill>
                  <a:schemeClr val="bg1"/>
                </a:solidFill>
                <a:latin typeface="Algerian" pitchFamily="82" charset="0"/>
              </a:rPr>
              <a:t>начала контрнаступления советских войск против </a:t>
            </a:r>
            <a:r>
              <a:rPr lang="ru-RU" sz="4000" i="1" dirty="0" err="1">
                <a:solidFill>
                  <a:schemeClr val="bg1"/>
                </a:solidFill>
                <a:latin typeface="Algerian" pitchFamily="82" charset="0"/>
              </a:rPr>
              <a:t>немецко</a:t>
            </a:r>
            <a:r>
              <a:rPr lang="ru-RU" sz="4000" i="1" dirty="0">
                <a:solidFill>
                  <a:schemeClr val="bg1"/>
                </a:solidFill>
                <a:latin typeface="Algerian" pitchFamily="82" charset="0"/>
              </a:rPr>
              <a:t> - </a:t>
            </a:r>
            <a:r>
              <a:rPr lang="ru-RU" sz="4000" i="1" dirty="0" err="1">
                <a:solidFill>
                  <a:schemeClr val="bg1"/>
                </a:solidFill>
                <a:latin typeface="Algerian" pitchFamily="82" charset="0"/>
              </a:rPr>
              <a:t>фашистких</a:t>
            </a:r>
            <a:r>
              <a:rPr lang="ru-RU" sz="4000" i="1" dirty="0">
                <a:solidFill>
                  <a:schemeClr val="bg1"/>
                </a:solidFill>
                <a:latin typeface="Algerian" pitchFamily="82" charset="0"/>
              </a:rPr>
              <a:t> войск в битве под Москвой</a:t>
            </a:r>
          </a:p>
        </p:txBody>
      </p:sp>
      <p:pic>
        <p:nvPicPr>
          <p:cNvPr id="2" name="Picture 2" descr="Картинка 1 из 6556"/>
          <p:cNvPicPr>
            <a:picLocks noChangeAspect="1" noChangeArrowheads="1"/>
          </p:cNvPicPr>
          <p:nvPr/>
        </p:nvPicPr>
        <p:blipFill>
          <a:blip r:embed="rId3" cstate="print"/>
          <a:srcRect/>
          <a:stretch>
            <a:fillRect/>
          </a:stretch>
        </p:blipFill>
        <p:spPr bwMode="auto">
          <a:xfrm>
            <a:off x="92863" y="92052"/>
            <a:ext cx="4338650" cy="642942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title"/>
          </p:nvPr>
        </p:nvSpPr>
        <p:spPr/>
        <p:txBody>
          <a:bodyPr/>
          <a:lstStyle/>
          <a:p>
            <a:endParaRPr lang="ru-RU" smtClean="0"/>
          </a:p>
        </p:txBody>
      </p:sp>
      <p:sp>
        <p:nvSpPr>
          <p:cNvPr id="66563" name="Rectangle 3"/>
          <p:cNvSpPr>
            <a:spLocks noGrp="1"/>
          </p:cNvSpPr>
          <p:nvPr>
            <p:ph type="body" idx="1"/>
          </p:nvPr>
        </p:nvSpPr>
        <p:spPr/>
        <p:txBody>
          <a:bodyPr/>
          <a:lstStyle/>
          <a:p>
            <a:endParaRPr lang="ru-RU" smtClean="0"/>
          </a:p>
        </p:txBody>
      </p:sp>
      <p:pic>
        <p:nvPicPr>
          <p:cNvPr id="66564" name="Рисунок 2" descr="flamesanimjl0.gi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66565" name="Picture 4" descr="ВОВ6"/>
          <p:cNvPicPr>
            <a:picLocks noChangeAspect="1" noChangeArrowheads="1"/>
          </p:cNvPicPr>
          <p:nvPr/>
        </p:nvPicPr>
        <p:blipFill>
          <a:blip r:embed="rId3" cstate="print"/>
          <a:srcRect/>
          <a:stretch>
            <a:fillRect/>
          </a:stretch>
        </p:blipFill>
        <p:spPr bwMode="auto">
          <a:xfrm>
            <a:off x="539750" y="1916113"/>
            <a:ext cx="8064500" cy="4527550"/>
          </a:xfrm>
          <a:prstGeom prst="rect">
            <a:avLst/>
          </a:prstGeom>
          <a:noFill/>
          <a:ln w="9525">
            <a:noFill/>
            <a:miter lim="800000"/>
            <a:headEnd/>
            <a:tailEnd/>
          </a:ln>
        </p:spPr>
      </p:pic>
      <p:sp>
        <p:nvSpPr>
          <p:cNvPr id="66566" name="Rectangle 6"/>
          <p:cNvSpPr>
            <a:spLocks noChangeArrowheads="1"/>
          </p:cNvSpPr>
          <p:nvPr/>
        </p:nvSpPr>
        <p:spPr bwMode="auto">
          <a:xfrm>
            <a:off x="1403350" y="1052513"/>
            <a:ext cx="6507163" cy="457200"/>
          </a:xfrm>
          <a:prstGeom prst="rect">
            <a:avLst/>
          </a:prstGeom>
          <a:noFill/>
          <a:ln w="9525">
            <a:noFill/>
            <a:miter lim="800000"/>
            <a:headEnd/>
            <a:tailEnd/>
          </a:ln>
          <a:effectLst/>
        </p:spPr>
        <p:txBody>
          <a:bodyPr>
            <a:spAutoFit/>
          </a:bodyPr>
          <a:lstStyle/>
          <a:p>
            <a:r>
              <a:rPr lang="ru-RU" sz="2400">
                <a:solidFill>
                  <a:schemeClr val="bg1"/>
                </a:solidFill>
              </a:rPr>
              <a:t>Изготовление снарядов для фронта</a:t>
            </a:r>
            <a:r>
              <a:rPr lang="ru-RU"/>
              <a:t>.</a:t>
            </a:r>
          </a:p>
        </p:txBody>
      </p:sp>
    </p:spTree>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p:nvPr>
        </p:nvSpPr>
        <p:spPr/>
        <p:txBody>
          <a:bodyPr/>
          <a:lstStyle/>
          <a:p>
            <a:endParaRPr lang="ru-RU" smtClean="0"/>
          </a:p>
        </p:txBody>
      </p:sp>
      <p:sp>
        <p:nvSpPr>
          <p:cNvPr id="67587" name="Rectangle 3"/>
          <p:cNvSpPr>
            <a:spLocks noGrp="1"/>
          </p:cNvSpPr>
          <p:nvPr>
            <p:ph type="body" idx="1"/>
          </p:nvPr>
        </p:nvSpPr>
        <p:spPr/>
        <p:txBody>
          <a:bodyPr/>
          <a:lstStyle/>
          <a:p>
            <a:endParaRPr lang="ru-RU" smtClean="0"/>
          </a:p>
        </p:txBody>
      </p:sp>
      <p:pic>
        <p:nvPicPr>
          <p:cNvPr id="67588" name="Рисунок 2" descr="flamesanimjl0.gi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67589" name="Picture 4" descr="метро ВОВ"/>
          <p:cNvPicPr>
            <a:picLocks noChangeAspect="1" noChangeArrowheads="1"/>
          </p:cNvPicPr>
          <p:nvPr/>
        </p:nvPicPr>
        <p:blipFill>
          <a:blip r:embed="rId3" cstate="print"/>
          <a:srcRect/>
          <a:stretch>
            <a:fillRect/>
          </a:stretch>
        </p:blipFill>
        <p:spPr bwMode="auto">
          <a:xfrm>
            <a:off x="1908175" y="1700213"/>
            <a:ext cx="5329238" cy="4824412"/>
          </a:xfrm>
          <a:prstGeom prst="rect">
            <a:avLst/>
          </a:prstGeom>
          <a:noFill/>
          <a:ln w="9525">
            <a:noFill/>
            <a:miter lim="800000"/>
            <a:headEnd/>
            <a:tailEnd/>
          </a:ln>
        </p:spPr>
      </p:pic>
      <p:sp>
        <p:nvSpPr>
          <p:cNvPr id="67590" name="Rectangle 6"/>
          <p:cNvSpPr>
            <a:spLocks noChangeArrowheads="1"/>
          </p:cNvSpPr>
          <p:nvPr/>
        </p:nvSpPr>
        <p:spPr bwMode="auto">
          <a:xfrm>
            <a:off x="2195513" y="692150"/>
            <a:ext cx="5308600" cy="457200"/>
          </a:xfrm>
          <a:prstGeom prst="rect">
            <a:avLst/>
          </a:prstGeom>
          <a:noFill/>
          <a:ln w="9525">
            <a:noFill/>
            <a:miter lim="800000"/>
            <a:headEnd/>
            <a:tailEnd/>
          </a:ln>
          <a:effectLst/>
        </p:spPr>
        <p:txBody>
          <a:bodyPr>
            <a:spAutoFit/>
          </a:bodyPr>
          <a:lstStyle/>
          <a:p>
            <a:r>
              <a:rPr lang="ru-RU" sz="2400">
                <a:solidFill>
                  <a:schemeClr val="bg1"/>
                </a:solidFill>
              </a:rPr>
              <a:t>Метрополитен  стал убежищем.</a:t>
            </a:r>
          </a:p>
        </p:txBody>
      </p:sp>
    </p:spTree>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Рисунок 2" descr="flamesanimjl0.gi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4578" name="Прямоугольник 1"/>
          <p:cNvSpPr>
            <a:spLocks noChangeArrowheads="1"/>
          </p:cNvSpPr>
          <p:nvPr/>
        </p:nvSpPr>
        <p:spPr bwMode="auto">
          <a:xfrm>
            <a:off x="107950" y="190500"/>
            <a:ext cx="8928100" cy="523875"/>
          </a:xfrm>
          <a:prstGeom prst="rect">
            <a:avLst/>
          </a:prstGeom>
          <a:noFill/>
          <a:ln w="9525">
            <a:noFill/>
            <a:miter lim="800000"/>
            <a:headEnd/>
            <a:tailEnd/>
          </a:ln>
        </p:spPr>
        <p:txBody>
          <a:bodyPr>
            <a:spAutoFit/>
          </a:bodyPr>
          <a:lstStyle/>
          <a:p>
            <a:pPr algn="ctr"/>
            <a:r>
              <a:rPr lang="ru-RU" sz="2800" b="1">
                <a:solidFill>
                  <a:schemeClr val="bg1"/>
                </a:solidFill>
                <a:latin typeface="Calibri" pitchFamily="34" charset="0"/>
              </a:rPr>
              <a:t>Война все больше обретала черты народной.</a:t>
            </a:r>
          </a:p>
        </p:txBody>
      </p:sp>
      <p:sp>
        <p:nvSpPr>
          <p:cNvPr id="24579" name="Прямоугольник 3"/>
          <p:cNvSpPr>
            <a:spLocks noChangeArrowheads="1"/>
          </p:cNvSpPr>
          <p:nvPr/>
        </p:nvSpPr>
        <p:spPr bwMode="auto">
          <a:xfrm>
            <a:off x="107950" y="5402263"/>
            <a:ext cx="8928100" cy="1384300"/>
          </a:xfrm>
          <a:prstGeom prst="rect">
            <a:avLst/>
          </a:prstGeom>
          <a:noFill/>
          <a:ln w="9525">
            <a:noFill/>
            <a:miter lim="800000"/>
            <a:headEnd/>
            <a:tailEnd/>
          </a:ln>
        </p:spPr>
        <p:txBody>
          <a:bodyPr>
            <a:spAutoFit/>
          </a:bodyPr>
          <a:lstStyle/>
          <a:p>
            <a:pPr algn="ctr"/>
            <a:r>
              <a:rPr lang="ru-RU" sz="2800" b="1">
                <a:latin typeface="Calibri" pitchFamily="34" charset="0"/>
              </a:rPr>
              <a:t>Мирное население участвует в сооружении оборонительных рубежей, вступает в народное ополчение.</a:t>
            </a:r>
          </a:p>
        </p:txBody>
      </p:sp>
      <p:pic>
        <p:nvPicPr>
          <p:cNvPr id="5" name="Рисунок 4" descr="294560.jpg"/>
          <p:cNvPicPr>
            <a:picLocks noChangeAspect="1"/>
          </p:cNvPicPr>
          <p:nvPr/>
        </p:nvPicPr>
        <p:blipFill>
          <a:blip r:embed="rId3" cstate="print"/>
          <a:stretch>
            <a:fillRect/>
          </a:stretch>
        </p:blipFill>
        <p:spPr>
          <a:xfrm>
            <a:off x="1119190" y="846154"/>
            <a:ext cx="6905620" cy="4511672"/>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p:nvPr>
        </p:nvSpPr>
        <p:spPr/>
        <p:txBody>
          <a:bodyPr/>
          <a:lstStyle/>
          <a:p>
            <a:endParaRPr lang="ru-RU" smtClean="0"/>
          </a:p>
        </p:txBody>
      </p:sp>
      <p:sp>
        <p:nvSpPr>
          <p:cNvPr id="65539" name="Rectangle 3"/>
          <p:cNvSpPr>
            <a:spLocks noGrp="1"/>
          </p:cNvSpPr>
          <p:nvPr>
            <p:ph type="body" idx="1"/>
          </p:nvPr>
        </p:nvSpPr>
        <p:spPr/>
        <p:txBody>
          <a:bodyPr/>
          <a:lstStyle/>
          <a:p>
            <a:endParaRPr lang="ru-RU" smtClean="0"/>
          </a:p>
        </p:txBody>
      </p:sp>
      <p:pic>
        <p:nvPicPr>
          <p:cNvPr id="65541" name="Рисунок 2" descr="flamesanimjl0.gi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65544" name="Picture 8" descr="File0386"/>
          <p:cNvPicPr>
            <a:picLocks noChangeAspect="1" noChangeArrowheads="1"/>
          </p:cNvPicPr>
          <p:nvPr/>
        </p:nvPicPr>
        <p:blipFill>
          <a:blip r:embed="rId3" cstate="print"/>
          <a:srcRect/>
          <a:stretch>
            <a:fillRect/>
          </a:stretch>
        </p:blipFill>
        <p:spPr bwMode="auto">
          <a:xfrm>
            <a:off x="357188" y="16344900"/>
            <a:ext cx="1771650" cy="2857500"/>
          </a:xfrm>
          <a:prstGeom prst="rect">
            <a:avLst/>
          </a:prstGeom>
          <a:noFill/>
          <a:ln w="9525" algn="ctr">
            <a:noFill/>
            <a:miter lim="800000"/>
            <a:headEnd/>
            <a:tailEnd/>
          </a:ln>
          <a:effectLst/>
        </p:spPr>
      </p:pic>
      <p:pic>
        <p:nvPicPr>
          <p:cNvPr id="65543" name="Picture 7" descr="File0387"/>
          <p:cNvPicPr>
            <a:picLocks noChangeAspect="1" noChangeArrowheads="1"/>
          </p:cNvPicPr>
          <p:nvPr/>
        </p:nvPicPr>
        <p:blipFill>
          <a:blip r:embed="rId4" cstate="print"/>
          <a:srcRect/>
          <a:stretch>
            <a:fillRect/>
          </a:stretch>
        </p:blipFill>
        <p:spPr bwMode="auto">
          <a:xfrm>
            <a:off x="179388" y="1844675"/>
            <a:ext cx="1905000" cy="3314700"/>
          </a:xfrm>
          <a:prstGeom prst="rect">
            <a:avLst/>
          </a:prstGeom>
          <a:noFill/>
          <a:ln w="9525" algn="ctr">
            <a:noFill/>
            <a:miter lim="800000"/>
            <a:headEnd/>
            <a:tailEnd/>
          </a:ln>
          <a:effectLst/>
        </p:spPr>
      </p:pic>
      <p:sp>
        <p:nvSpPr>
          <p:cNvPr id="65542" name="Text Box 6"/>
          <p:cNvSpPr txBox="1">
            <a:spLocks noChangeArrowheads="1" noChangeShapeType="1"/>
          </p:cNvSpPr>
          <p:nvPr/>
        </p:nvSpPr>
        <p:spPr bwMode="auto">
          <a:xfrm>
            <a:off x="242888" y="5067300"/>
            <a:ext cx="1905000" cy="876300"/>
          </a:xfrm>
          <a:prstGeom prst="rect">
            <a:avLst/>
          </a:prstGeom>
          <a:noFill/>
          <a:ln w="0" algn="ctr">
            <a:noFill/>
            <a:prstDash val="dash"/>
            <a:miter lim="800000"/>
            <a:headEnd/>
            <a:tailEnd/>
          </a:ln>
          <a:effectLst/>
        </p:spPr>
        <p:txBody>
          <a:bodyPr lIns="36195" tIns="36195" rIns="36195" bIns="36195"/>
          <a:lstStyle/>
          <a:p>
            <a:endParaRPr lang="ru-RU" sz="1100" b="1">
              <a:solidFill>
                <a:srgbClr val="000000"/>
              </a:solidFill>
              <a:latin typeface="Times New Roman" pitchFamily="18" charset="0"/>
              <a:cs typeface="Times New Roman" pitchFamily="18" charset="0"/>
            </a:endParaRPr>
          </a:p>
          <a:p>
            <a:pPr eaLnBrk="0" hangingPunct="0"/>
            <a:r>
              <a:rPr lang="ru-RU" sz="1100" b="1">
                <a:solidFill>
                  <a:srgbClr val="000000"/>
                </a:solidFill>
                <a:latin typeface="Times New Roman" pitchFamily="18" charset="0"/>
                <a:cs typeface="Times New Roman" pitchFamily="18" charset="0"/>
              </a:rPr>
              <a:t>Виктор Талалихин</a:t>
            </a:r>
            <a:r>
              <a:rPr lang="ru-RU" sz="1100" b="1">
                <a:solidFill>
                  <a:srgbClr val="000000"/>
                </a:solidFill>
                <a:latin typeface="Calibri"/>
                <a:cs typeface="Times New Roman" pitchFamily="18" charset="0"/>
              </a:rPr>
              <a:t>—</a:t>
            </a:r>
            <a:r>
              <a:rPr lang="ru-RU" sz="1100" b="1">
                <a:solidFill>
                  <a:srgbClr val="000000"/>
                </a:solidFill>
                <a:latin typeface="Times New Roman" pitchFamily="18" charset="0"/>
                <a:cs typeface="Times New Roman" pitchFamily="18" charset="0"/>
              </a:rPr>
              <a:t>лётчик, Герой Советского Союза, совершивший первый ночной таран в небе под Москвой</a:t>
            </a:r>
            <a:endParaRPr lang="ru-RU">
              <a:latin typeface="Calibri" pitchFamily="34" charset="0"/>
            </a:endParaRPr>
          </a:p>
        </p:txBody>
      </p:sp>
      <p:sp>
        <p:nvSpPr>
          <p:cNvPr id="65545" name="Rectangle 9"/>
          <p:cNvSpPr>
            <a:spLocks noChangeArrowheads="1"/>
          </p:cNvSpPr>
          <p:nvPr/>
        </p:nvSpPr>
        <p:spPr bwMode="auto">
          <a:xfrm>
            <a:off x="-61913" y="-12344400"/>
            <a:ext cx="230188" cy="260350"/>
          </a:xfrm>
          <a:prstGeom prst="rect">
            <a:avLst/>
          </a:prstGeom>
          <a:noFill/>
          <a:ln w="9525">
            <a:noFill/>
            <a:miter lim="800000"/>
            <a:headEnd/>
            <a:tailEnd/>
          </a:ln>
          <a:effectLst/>
        </p:spPr>
        <p:txBody>
          <a:bodyPr wrap="none" anchor="ctr">
            <a:spAutoFit/>
          </a:bodyPr>
          <a:lstStyle/>
          <a:p>
            <a:r>
              <a:rPr lang="ru-RU" sz="1100" b="1">
                <a:solidFill>
                  <a:srgbClr val="000000"/>
                </a:solidFill>
                <a:latin typeface="Times New Roman" pitchFamily="18" charset="0"/>
                <a:cs typeface="Times New Roman" pitchFamily="18" charset="0"/>
              </a:rPr>
              <a:t>)</a:t>
            </a:r>
            <a:endParaRPr lang="ru-RU">
              <a:latin typeface="Calibri" pitchFamily="34" charset="0"/>
            </a:endParaRPr>
          </a:p>
        </p:txBody>
      </p:sp>
      <p:sp>
        <p:nvSpPr>
          <p:cNvPr id="65575" name="Rectangle 39"/>
          <p:cNvSpPr>
            <a:spLocks noChangeArrowheads="1"/>
          </p:cNvSpPr>
          <p:nvPr/>
        </p:nvSpPr>
        <p:spPr bwMode="auto">
          <a:xfrm>
            <a:off x="-61913" y="-12344400"/>
            <a:ext cx="9525" cy="0"/>
          </a:xfrm>
          <a:prstGeom prst="rect">
            <a:avLst/>
          </a:prstGeom>
          <a:solidFill>
            <a:srgbClr val="FFFFFF"/>
          </a:solidFill>
          <a:ln w="9525">
            <a:noFill/>
            <a:miter lim="800000"/>
            <a:headEnd/>
            <a:tailEnd/>
          </a:ln>
          <a:effectLst/>
        </p:spPr>
        <p:txBody>
          <a:bodyPr wrap="none" anchor="ctr">
            <a:spAutoFit/>
          </a:bodyPr>
          <a:lstStyle/>
          <a:p>
            <a:endParaRPr lang="ru-RU">
              <a:latin typeface="Calibri" pitchFamily="34" charset="0"/>
            </a:endParaRPr>
          </a:p>
        </p:txBody>
      </p:sp>
      <p:graphicFrame>
        <p:nvGraphicFramePr>
          <p:cNvPr id="65641" name="Group 105"/>
          <p:cNvGraphicFramePr>
            <a:graphicFrameLocks noGrp="1"/>
          </p:cNvGraphicFramePr>
          <p:nvPr/>
        </p:nvGraphicFramePr>
        <p:xfrm>
          <a:off x="7929563" y="-12344400"/>
          <a:ext cx="208280" cy="6834188"/>
        </p:xfrm>
        <a:graphic>
          <a:graphicData uri="http://schemas.openxmlformats.org/drawingml/2006/table">
            <a:tbl>
              <a:tblPr/>
              <a:tblGrid>
                <a:gridCol w="208280"/>
              </a:tblGrid>
              <a:tr h="683418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endParaRPr>
                    </a:p>
                  </a:txBody>
                  <a:tcPr horzOverflow="overflow">
                    <a:lnL cap="flat">
                      <a:noFill/>
                    </a:lnL>
                    <a:lnR cap="flat">
                      <a:noFill/>
                    </a:lnR>
                    <a:lnT cap="flat">
                      <a:noFill/>
                    </a:lnT>
                    <a:lnB cap="flat">
                      <a:noFill/>
                    </a:lnB>
                    <a:lnTlToBr>
                      <a:noFill/>
                    </a:lnTlToBr>
                    <a:lnBlToTr>
                      <a:noFill/>
                    </a:lnBlToTr>
                    <a:solidFill>
                      <a:srgbClr val="000000"/>
                    </a:solidFill>
                  </a:tcPr>
                </a:tc>
              </a:tr>
            </a:tbl>
          </a:graphicData>
        </a:graphic>
      </p:graphicFrame>
      <p:graphicFrame>
        <p:nvGraphicFramePr>
          <p:cNvPr id="65640" name="Group 104"/>
          <p:cNvGraphicFramePr>
            <a:graphicFrameLocks noGrp="1"/>
          </p:cNvGraphicFramePr>
          <p:nvPr/>
        </p:nvGraphicFramePr>
        <p:xfrm>
          <a:off x="7939088" y="-12334875"/>
          <a:ext cx="1258887" cy="6821806"/>
        </p:xfrm>
        <a:graphic>
          <a:graphicData uri="http://schemas.openxmlformats.org/drawingml/2006/table">
            <a:tbl>
              <a:tblPr/>
              <a:tblGrid>
                <a:gridCol w="1258887"/>
              </a:tblGrid>
              <a:tr h="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endParaRPr>
                    </a:p>
                  </a:txBody>
                  <a:tcPr anchor="ctr" horzOverflow="overflow">
                    <a:lnL cap="flat">
                      <a:noFill/>
                    </a:lnL>
                    <a:lnR cap="flat">
                      <a:noFill/>
                    </a:lnR>
                    <a:lnT cap="flat">
                      <a:noFill/>
                    </a:lnT>
                    <a:lnB>
                      <a:noFill/>
                    </a:lnB>
                    <a:lnTlToBr>
                      <a:noFill/>
                    </a:lnTlToBr>
                    <a:lnBlToTr>
                      <a:noFill/>
                    </a:lnBlToTr>
                    <a:solidFill>
                      <a:srgbClr val="FFFFFF"/>
                    </a:solidFill>
                  </a:tcPr>
                </a:tc>
              </a:tr>
              <a:tr h="295116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endParaRPr>
                    </a:p>
                  </a:txBody>
                  <a:tcPr horzOverflow="overflow">
                    <a:lnL cap="flat">
                      <a:noFill/>
                    </a:lnL>
                    <a:lnR cap="flat">
                      <a:noFill/>
                    </a:lnR>
                    <a:lnT>
                      <a:noFill/>
                    </a:lnT>
                    <a:lnB>
                      <a:noFill/>
                    </a:lnB>
                    <a:lnTlToBr>
                      <a:noFill/>
                    </a:lnTlToBr>
                    <a:lnBlToTr>
                      <a:noFill/>
                    </a:lnBlToTr>
                    <a:noFill/>
                  </a:tcPr>
                </a:tc>
              </a:tr>
              <a:tr h="231616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endParaRPr>
                    </a:p>
                  </a:txBody>
                  <a:tcPr horzOverflow="overflow">
                    <a:lnL cap="flat">
                      <a:noFill/>
                    </a:lnL>
                    <a:lnR cap="flat">
                      <a:noFill/>
                    </a:lnR>
                    <a:lnT>
                      <a:noFill/>
                    </a:lnT>
                    <a:lnB>
                      <a:noFill/>
                    </a:lnB>
                    <a:lnTlToBr>
                      <a:noFill/>
                    </a:lnTlToBr>
                    <a:lnBlToTr>
                      <a:noFill/>
                    </a:lnBlToTr>
                    <a:noFill/>
                  </a:tcPr>
                </a:tc>
              </a:tr>
              <a:tr h="51593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endParaRPr>
                    </a:p>
                  </a:txBody>
                  <a:tcPr horzOverflow="overflow">
                    <a:lnL cap="flat">
                      <a:noFill/>
                    </a:lnL>
                    <a:lnR cap="flat">
                      <a:noFill/>
                    </a:lnR>
                    <a:lnT>
                      <a:noFill/>
                    </a:lnT>
                    <a:lnB>
                      <a:noFill/>
                    </a:lnB>
                    <a:lnTlToBr>
                      <a:noFill/>
                    </a:lnTlToBr>
                    <a:lnBlToTr>
                      <a:noFill/>
                    </a:lnBlToTr>
                    <a:solidFill>
                      <a:srgbClr val="CCCCCC"/>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endParaRPr>
                    </a:p>
                  </a:txBody>
                  <a:tcPr anchor="ctr" horzOverflow="overflow">
                    <a:lnL cap="flat">
                      <a:noFill/>
                    </a:lnL>
                    <a:lnR cap="flat">
                      <a:noFill/>
                    </a:lnR>
                    <a:lnT>
                      <a:noFill/>
                    </a:lnT>
                    <a:lnB cap="flat">
                      <a:noFill/>
                    </a:lnB>
                    <a:lnTlToBr>
                      <a:noFill/>
                    </a:lnTlToBr>
                    <a:lnBlToTr>
                      <a:noFill/>
                    </a:lnBlToTr>
                    <a:solidFill>
                      <a:srgbClr val="808080"/>
                    </a:solidFill>
                  </a:tcPr>
                </a:tc>
              </a:tr>
            </a:tbl>
          </a:graphicData>
        </a:graphic>
      </p:graphicFrame>
      <p:graphicFrame>
        <p:nvGraphicFramePr>
          <p:cNvPr id="65644" name="Group 108"/>
          <p:cNvGraphicFramePr>
            <a:graphicFrameLocks noGrp="1"/>
          </p:cNvGraphicFramePr>
          <p:nvPr/>
        </p:nvGraphicFramePr>
        <p:xfrm>
          <a:off x="7948613" y="-11818938"/>
          <a:ext cx="1457960" cy="2956560"/>
        </p:xfrm>
        <a:graphic>
          <a:graphicData uri="http://schemas.openxmlformats.org/drawingml/2006/table">
            <a:tbl>
              <a:tblPr/>
              <a:tblGrid>
                <a:gridCol w="208280"/>
                <a:gridCol w="208280"/>
                <a:gridCol w="208280"/>
                <a:gridCol w="208280"/>
                <a:gridCol w="208280"/>
                <a:gridCol w="208280"/>
                <a:gridCol w="208280"/>
              </a:tblGrid>
              <a:tr h="3667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endParaRPr>
                    </a:p>
                  </a:txBody>
                  <a:tcPr anchor="ctr" horzOverflow="overflow">
                    <a:lnL cap="flat">
                      <a:noFill/>
                    </a:lnL>
                    <a:lnR>
                      <a:noFill/>
                    </a:lnR>
                    <a:lnT cap="flat">
                      <a:noFill/>
                    </a:lnT>
                    <a:lnB cap="flat">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Calibri" pitchFamily="34" charset="0"/>
                          <a:hlinkClick r:id="rId5"/>
                        </a:rPr>
                        <a:t>  </a:t>
                      </a:r>
                      <a:r>
                        <a:rPr kumimoji="0" lang="ru-RU" sz="800" b="0" i="0" u="none" strike="noStrike" cap="none" normalizeH="0" baseline="0" smtClean="0">
                          <a:ln>
                            <a:noFill/>
                          </a:ln>
                          <a:solidFill>
                            <a:schemeClr val="tx1"/>
                          </a:solidFill>
                          <a:effectLst/>
                          <a:latin typeface="Calibri" pitchFamily="34" charset="0"/>
                        </a:rPr>
                        <a:t> </a:t>
                      </a:r>
                      <a:r>
                        <a:rPr kumimoji="0" lang="ru-RU" sz="1800" b="0" i="0" u="none" strike="noStrike" cap="none" normalizeH="0" baseline="0" smtClean="0">
                          <a:ln>
                            <a:noFill/>
                          </a:ln>
                          <a:solidFill>
                            <a:schemeClr val="tx1"/>
                          </a:solidFill>
                          <a:effectLst/>
                          <a:latin typeface="Calibri" pitchFamily="34" charset="0"/>
                        </a:rPr>
                        <a:t>  </a:t>
                      </a:r>
                    </a:p>
                  </a:txBody>
                  <a:tcPr anchor="ctr" horzOverflow="overflow">
                    <a:lnL>
                      <a:noFill/>
                    </a:lnL>
                    <a:lnR>
                      <a:noFill/>
                    </a:lnR>
                    <a:lnT cap="flat">
                      <a:noFill/>
                    </a:lnT>
                    <a:lnB cap="flat">
                      <a:noFill/>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Calibri" pitchFamily="34" charset="0"/>
                          <a:hlinkClick r:id="rId6"/>
                        </a:rPr>
                        <a:t>  </a:t>
                      </a:r>
                      <a:r>
                        <a:rPr kumimoji="0" lang="ru-RU" sz="800" b="0" i="0" u="none" strike="noStrike" cap="none" normalizeH="0" baseline="0" smtClean="0">
                          <a:ln>
                            <a:noFill/>
                          </a:ln>
                          <a:solidFill>
                            <a:schemeClr val="tx1"/>
                          </a:solidFill>
                          <a:effectLst/>
                          <a:latin typeface="Calibri" pitchFamily="34" charset="0"/>
                        </a:rPr>
                        <a:t> </a:t>
                      </a:r>
                      <a:r>
                        <a:rPr kumimoji="0" lang="ru-RU" sz="1800" b="0" i="0" u="none" strike="noStrike" cap="none" normalizeH="0" baseline="0" smtClean="0">
                          <a:ln>
                            <a:noFill/>
                          </a:ln>
                          <a:solidFill>
                            <a:schemeClr val="tx1"/>
                          </a:solidFill>
                          <a:effectLst/>
                          <a:latin typeface="Calibri" pitchFamily="34" charset="0"/>
                        </a:rPr>
                        <a:t>        </a:t>
                      </a:r>
                    </a:p>
                  </a:txBody>
                  <a:tcPr anchor="ctr" horzOverflow="overflow">
                    <a:lnL>
                      <a:noFill/>
                    </a:lnL>
                    <a:lnR>
                      <a:noFill/>
                    </a:lnR>
                    <a:lnT cap="flat">
                      <a:noFill/>
                    </a:lnT>
                    <a:lnB cap="flat">
                      <a:noFill/>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Calibri" pitchFamily="34" charset="0"/>
                          <a:hlinkClick r:id="rId7"/>
                        </a:rPr>
                        <a:t>  </a:t>
                      </a:r>
                      <a:r>
                        <a:rPr kumimoji="0" lang="ru-RU" sz="600" b="0" i="0" u="none" strike="noStrike" cap="none" normalizeH="0" baseline="0" smtClean="0">
                          <a:ln>
                            <a:noFill/>
                          </a:ln>
                          <a:solidFill>
                            <a:schemeClr val="tx1"/>
                          </a:solidFill>
                          <a:effectLst/>
                          <a:latin typeface="Calibri" pitchFamily="34" charset="0"/>
                        </a:rPr>
                        <a:t> </a:t>
                      </a:r>
                      <a:r>
                        <a:rPr kumimoji="0" lang="ru-RU" sz="1800" b="0" i="0" u="none" strike="noStrike" cap="none" normalizeH="0" baseline="0" smtClean="0">
                          <a:ln>
                            <a:noFill/>
                          </a:ln>
                          <a:solidFill>
                            <a:schemeClr val="tx1"/>
                          </a:solidFill>
                          <a:effectLst/>
                          <a:latin typeface="Calibri" pitchFamily="34" charset="0"/>
                        </a:rPr>
                        <a:t> </a:t>
                      </a:r>
                    </a:p>
                  </a:txBody>
                  <a:tcPr anchor="ctr" horzOverflow="overflow">
                    <a:lnL>
                      <a:noFill/>
                    </a:lnL>
                    <a:lnR>
                      <a:noFill/>
                    </a:lnR>
                    <a:lnT cap="flat">
                      <a:noFill/>
                    </a:lnT>
                    <a:lnB cap="flat">
                      <a:noFill/>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Calibri" pitchFamily="34" charset="0"/>
                          <a:hlinkClick r:id="rId8"/>
                        </a:rPr>
                        <a:t>  </a:t>
                      </a:r>
                      <a:r>
                        <a:rPr kumimoji="0" lang="ru-RU" sz="600" b="0" i="0" u="none" strike="noStrike" cap="none" normalizeH="0" baseline="0" smtClean="0">
                          <a:ln>
                            <a:noFill/>
                          </a:ln>
                          <a:solidFill>
                            <a:schemeClr val="tx1"/>
                          </a:solidFill>
                          <a:effectLst/>
                          <a:latin typeface="Calibri" pitchFamily="34" charset="0"/>
                        </a:rPr>
                        <a:t> </a:t>
                      </a:r>
                      <a:r>
                        <a:rPr kumimoji="0" lang="ru-RU" sz="1800" b="0" i="0" u="none" strike="noStrike" cap="none" normalizeH="0" baseline="0" smtClean="0">
                          <a:ln>
                            <a:noFill/>
                          </a:ln>
                          <a:solidFill>
                            <a:schemeClr val="tx1"/>
                          </a:solidFill>
                          <a:effectLst/>
                          <a:latin typeface="Calibri" pitchFamily="34" charset="0"/>
                        </a:rPr>
                        <a:t> </a:t>
                      </a:r>
                    </a:p>
                  </a:txBody>
                  <a:tcPr anchor="ctr" horzOverflow="overflow">
                    <a:lnL>
                      <a:noFill/>
                    </a:lnL>
                    <a:lnR>
                      <a:noFill/>
                    </a:lnR>
                    <a:lnT cap="flat">
                      <a:noFill/>
                    </a:lnT>
                    <a:lnB cap="flat">
                      <a:noFill/>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Calibri" pitchFamily="34" charset="0"/>
                          <a:hlinkClick r:id="rId8"/>
                        </a:rPr>
                        <a:t>  </a:t>
                      </a:r>
                      <a:r>
                        <a:rPr kumimoji="0" lang="ru-RU" sz="600" b="0" i="0" u="none" strike="noStrike" cap="none" normalizeH="0" baseline="0" smtClean="0">
                          <a:ln>
                            <a:noFill/>
                          </a:ln>
                          <a:solidFill>
                            <a:schemeClr val="tx1"/>
                          </a:solidFill>
                          <a:effectLst/>
                          <a:latin typeface="Calibri" pitchFamily="34" charset="0"/>
                        </a:rPr>
                        <a:t> </a:t>
                      </a:r>
                      <a:r>
                        <a:rPr kumimoji="0" lang="ru-RU" sz="1800" b="0" i="0" u="none" strike="noStrike" cap="none" normalizeH="0" baseline="0" smtClean="0">
                          <a:ln>
                            <a:noFill/>
                          </a:ln>
                          <a:solidFill>
                            <a:schemeClr val="tx1"/>
                          </a:solidFill>
                          <a:effectLst/>
                          <a:latin typeface="Calibri" pitchFamily="34" charset="0"/>
                        </a:rPr>
                        <a:t> </a:t>
                      </a:r>
                    </a:p>
                  </a:txBody>
                  <a:tcPr anchor="ctr" horzOverflow="overflow">
                    <a:lnL>
                      <a:noFill/>
                    </a:lnL>
                    <a:lnR>
                      <a:noFill/>
                    </a:lnR>
                    <a:lnT cap="flat">
                      <a:noFill/>
                    </a:lnT>
                    <a:lnB cap="flat">
                      <a:noFill/>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endParaRPr>
                    </a:p>
                  </a:txBody>
                  <a:tcPr anchor="ctr" horzOverflow="overflow">
                    <a:lnL>
                      <a:noFill/>
                    </a:lnL>
                    <a:lnR cap="flat">
                      <a:noFill/>
                    </a:lnR>
                    <a:lnT cap="flat">
                      <a:noFill/>
                    </a:lnT>
                    <a:lnB cap="flat">
                      <a:noFill/>
                    </a:lnB>
                    <a:lnTlToBr>
                      <a:noFill/>
                    </a:lnTlToBr>
                    <a:lnBlToTr>
                      <a:noFill/>
                    </a:lnBlToTr>
                    <a:solidFill>
                      <a:srgbClr val="808080"/>
                    </a:solidFill>
                  </a:tcPr>
                </a:tc>
              </a:tr>
            </a:tbl>
          </a:graphicData>
        </a:graphic>
      </p:graphicFrame>
      <p:graphicFrame>
        <p:nvGraphicFramePr>
          <p:cNvPr id="65643" name="Group 107"/>
          <p:cNvGraphicFramePr>
            <a:graphicFrameLocks noGrp="1"/>
          </p:cNvGraphicFramePr>
          <p:nvPr/>
        </p:nvGraphicFramePr>
        <p:xfrm>
          <a:off x="7948613" y="-8867775"/>
          <a:ext cx="624840" cy="2316480"/>
        </p:xfrm>
        <a:graphic>
          <a:graphicData uri="http://schemas.openxmlformats.org/drawingml/2006/table">
            <a:tbl>
              <a:tblPr/>
              <a:tblGrid>
                <a:gridCol w="208280"/>
                <a:gridCol w="208280"/>
                <a:gridCol w="208280"/>
              </a:tblGrid>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Calibri" pitchFamily="34" charset="0"/>
                        </a:rPr>
                        <a:t>  </a:t>
                      </a:r>
                      <a:endParaRPr kumimoji="0" lang="ru-RU" b="0" i="0" u="none" strike="noStrike" cap="none" normalizeH="0" baseline="0" smtClean="0">
                        <a:ln>
                          <a:noFill/>
                        </a:ln>
                        <a:solidFill>
                          <a:schemeClr val="tx1"/>
                        </a:solidFill>
                        <a:effectLst/>
                        <a:latin typeface="Calibri" pitchFamily="34" charset="0"/>
                      </a:endParaRPr>
                    </a:p>
                  </a:txBody>
                  <a:tcPr anchor="ctr" horzOverflow="overflow">
                    <a:lnL cap="flat">
                      <a:noFill/>
                    </a:lnL>
                    <a:lnR>
                      <a:noFill/>
                    </a:lnR>
                    <a:lnT cap="flat">
                      <a:noFill/>
                    </a:lnT>
                    <a:lnB>
                      <a:noFill/>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endParaRPr>
                    </a:p>
                  </a:txBody>
                  <a:tcPr anchor="ctr" horzOverflow="overflow">
                    <a:lnL>
                      <a:noFill/>
                    </a:lnL>
                    <a:lnR>
                      <a:noFill/>
                    </a:lnR>
                    <a:lnT cap="flat">
                      <a:noFill/>
                    </a:lnT>
                    <a:lnB>
                      <a:noFill/>
                    </a:lnB>
                    <a:lnTlToBr>
                      <a:noFill/>
                    </a:lnTlToBr>
                    <a:lnBlToTr>
                      <a:noFill/>
                    </a:lnBlToTr>
                    <a:solidFill>
                      <a:srgbClr val="80808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Calibri" pitchFamily="34" charset="0"/>
                        </a:rPr>
                        <a:t>  </a:t>
                      </a:r>
                      <a:endParaRPr kumimoji="0" lang="ru-RU" b="0" i="0" u="none" strike="noStrike" cap="none" normalizeH="0" baseline="0" smtClean="0">
                        <a:ln>
                          <a:noFill/>
                        </a:ln>
                        <a:solidFill>
                          <a:schemeClr val="tx1"/>
                        </a:solidFill>
                        <a:effectLst/>
                        <a:latin typeface="Calibri" pitchFamily="34" charset="0"/>
                      </a:endParaRPr>
                    </a:p>
                  </a:txBody>
                  <a:tcPr anchor="ctr" horzOverflow="overflow">
                    <a:lnL>
                      <a:noFill/>
                    </a:lnL>
                    <a:lnR cap="flat">
                      <a:noFill/>
                    </a:lnR>
                    <a:lnT cap="flat">
                      <a:noFill/>
                    </a:lnT>
                    <a:lnB>
                      <a:noFill/>
                    </a:lnB>
                    <a:lnTlToBr>
                      <a:noFill/>
                    </a:lnTlToBr>
                    <a:lnBlToTr>
                      <a:noFill/>
                    </a:lnBlToTr>
                    <a:solidFill>
                      <a:srgbClr val="CCCCCC"/>
                    </a:solidFill>
                  </a:tcPr>
                </a:tc>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Calibri" pitchFamily="34" charset="0"/>
                        </a:rPr>
                        <a:t>  </a:t>
                      </a:r>
                      <a:endParaRPr kumimoji="0" lang="ru-RU" b="0" i="0" u="none" strike="noStrike" cap="none" normalizeH="0" baseline="0" smtClean="0">
                        <a:ln>
                          <a:noFill/>
                        </a:ln>
                        <a:solidFill>
                          <a:schemeClr val="tx1"/>
                        </a:solidFill>
                        <a:effectLst/>
                        <a:latin typeface="Calibri" pitchFamily="34" charset="0"/>
                      </a:endParaRPr>
                    </a:p>
                  </a:txBody>
                  <a:tcPr anchor="ctr" horzOverflow="overflow">
                    <a:lnL cap="flat">
                      <a:noFill/>
                    </a:lnL>
                    <a:lnR>
                      <a:noFill/>
                    </a:lnR>
                    <a:lnT>
                      <a:noFill/>
                    </a:lnT>
                    <a:lnB>
                      <a:noFill/>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600" b="0" i="0" u="none" strike="noStrike" cap="none" normalizeH="0" baseline="0" smtClean="0">
                          <a:ln>
                            <a:noFill/>
                          </a:ln>
                          <a:solidFill>
                            <a:srgbClr val="000000"/>
                          </a:solidFill>
                          <a:effectLst/>
                          <a:latin typeface="Calibri" pitchFamily="34" charset="0"/>
                          <a:hlinkClick r:id="rId8"/>
                        </a:rPr>
                        <a:t>Яндекс.Деньги</a:t>
                      </a:r>
                      <a:endParaRPr kumimoji="0" lang="ru-RU" sz="1800" b="0" i="0" u="none" strike="noStrike" cap="none" normalizeH="0" baseline="0" smtClean="0">
                        <a:ln>
                          <a:noFill/>
                        </a:ln>
                        <a:solidFill>
                          <a:schemeClr val="tx1"/>
                        </a:solidFill>
                        <a:effectLst/>
                        <a:latin typeface="Calibri" pitchFamily="34" charset="0"/>
                      </a:endParaRPr>
                    </a:p>
                  </a:txBody>
                  <a:tcPr anchor="ctr" horzOverflow="overflow">
                    <a:lnL>
                      <a:noFill/>
                    </a:lnL>
                    <a:lnR>
                      <a:noFill/>
                    </a:lnR>
                    <a:lnT>
                      <a:noFill/>
                    </a:lnT>
                    <a:lnB>
                      <a:noFill/>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Calibri" pitchFamily="34" charset="0"/>
                        </a:rPr>
                        <a:t>  </a:t>
                      </a:r>
                      <a:endParaRPr kumimoji="0" lang="ru-RU" b="0" i="0" u="none" strike="noStrike" cap="none" normalizeH="0" baseline="0" smtClean="0">
                        <a:ln>
                          <a:noFill/>
                        </a:ln>
                        <a:solidFill>
                          <a:schemeClr val="tx1"/>
                        </a:solidFill>
                        <a:effectLst/>
                        <a:latin typeface="Calibri" pitchFamily="34" charset="0"/>
                      </a:endParaRPr>
                    </a:p>
                  </a:txBody>
                  <a:tcPr anchor="ctr" horzOverflow="overflow">
                    <a:lnL>
                      <a:noFill/>
                    </a:lnL>
                    <a:lnR cap="flat">
                      <a:noFill/>
                    </a:lnR>
                    <a:lnT>
                      <a:noFill/>
                    </a:lnT>
                    <a:lnB>
                      <a:noFill/>
                    </a:lnB>
                    <a:lnTlToBr>
                      <a:noFill/>
                    </a:lnTlToBr>
                    <a:lnBlToTr>
                      <a:noFill/>
                    </a:lnBlToTr>
                    <a:solidFill>
                      <a:srgbClr val="CCCCCC"/>
                    </a:solidFill>
                  </a:tcPr>
                </a:tc>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Calibri" pitchFamily="34" charset="0"/>
                        </a:rPr>
                        <a:t>  </a:t>
                      </a:r>
                      <a:endParaRPr kumimoji="0" lang="ru-RU" b="0" i="0" u="none" strike="noStrike" cap="none" normalizeH="0" baseline="0" smtClean="0">
                        <a:ln>
                          <a:noFill/>
                        </a:ln>
                        <a:solidFill>
                          <a:schemeClr val="tx1"/>
                        </a:solidFill>
                        <a:effectLst/>
                        <a:latin typeface="Calibri" pitchFamily="34" charset="0"/>
                      </a:endParaRP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endParaRPr>
                    </a:p>
                  </a:txBody>
                  <a:tcPr anchor="ctr" horzOverflow="overflow">
                    <a:lnL>
                      <a:noFill/>
                    </a:lnL>
                    <a:lnR>
                      <a:noFill/>
                    </a:lnR>
                    <a:lnT>
                      <a:noFill/>
                    </a:lnT>
                    <a:lnB cap="flat">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Calibri" pitchFamily="34" charset="0"/>
                        </a:rPr>
                        <a:t>  </a:t>
                      </a:r>
                      <a:endParaRPr kumimoji="0" lang="ru-RU" b="0" i="0" u="none" strike="noStrike" cap="none" normalizeH="0" baseline="0" smtClean="0">
                        <a:ln>
                          <a:noFill/>
                        </a:ln>
                        <a:solidFill>
                          <a:schemeClr val="tx1"/>
                        </a:solidFill>
                        <a:effectLst/>
                        <a:latin typeface="Calibri" pitchFamily="34" charset="0"/>
                      </a:endParaRPr>
                    </a:p>
                  </a:txBody>
                  <a:tcPr anchor="ctr" horzOverflow="overflow">
                    <a:lnL>
                      <a:noFill/>
                    </a:lnL>
                    <a:lnR cap="flat">
                      <a:noFill/>
                    </a:lnR>
                    <a:lnT>
                      <a:noFill/>
                    </a:lnT>
                    <a:lnB cap="flat">
                      <a:noFill/>
                    </a:lnB>
                    <a:lnTlToBr>
                      <a:noFill/>
                    </a:lnTlToBr>
                    <a:lnBlToTr>
                      <a:noFill/>
                    </a:lnBlToTr>
                    <a:noFill/>
                  </a:tcPr>
                </a:tc>
              </a:tr>
            </a:tbl>
          </a:graphicData>
        </a:graphic>
      </p:graphicFrame>
      <p:graphicFrame>
        <p:nvGraphicFramePr>
          <p:cNvPr id="65642" name="Group 106"/>
          <p:cNvGraphicFramePr>
            <a:graphicFrameLocks noGrp="1"/>
          </p:cNvGraphicFramePr>
          <p:nvPr/>
        </p:nvGraphicFramePr>
        <p:xfrm>
          <a:off x="7948613" y="-6551613"/>
          <a:ext cx="208280" cy="518160"/>
        </p:xfrm>
        <a:graphic>
          <a:graphicData uri="http://schemas.openxmlformats.org/drawingml/2006/table">
            <a:tbl>
              <a:tblPr/>
              <a:tblGrid>
                <a:gridCol w="208280"/>
              </a:tblGrid>
              <a:tr h="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endParaRPr>
                    </a:p>
                  </a:txBody>
                  <a:tcPr anchor="ctr" horzOverflow="overflow">
                    <a:lnL cap="flat">
                      <a:noFill/>
                    </a:lnL>
                    <a:lnR cap="flat">
                      <a:noFill/>
                    </a:lnR>
                    <a:lnT cap="flat">
                      <a:noFill/>
                    </a:lnT>
                    <a:lnB cap="flat">
                      <a:noFill/>
                    </a:lnB>
                    <a:lnTlToBr>
                      <a:noFill/>
                    </a:lnTlToBr>
                    <a:lnBlToTr>
                      <a:noFill/>
                    </a:lnBlToTr>
                    <a:solidFill>
                      <a:srgbClr val="808080"/>
                    </a:solidFill>
                  </a:tcPr>
                </a:tc>
              </a:tr>
            </a:tbl>
          </a:graphicData>
        </a:graphic>
      </p:graphicFrame>
      <p:pic>
        <p:nvPicPr>
          <p:cNvPr id="65550" name="Picture 14" descr="Яндекс">
            <a:hlinkClick r:id="rId5"/>
          </p:cNvPr>
          <p:cNvPicPr>
            <a:picLocks noChangeAspect="1" noChangeArrowheads="1"/>
          </p:cNvPicPr>
          <p:nvPr/>
        </p:nvPicPr>
        <p:blipFill>
          <a:blip r:embed="rId9" cstate="print"/>
          <a:srcRect/>
          <a:stretch>
            <a:fillRect/>
          </a:stretch>
        </p:blipFill>
        <p:spPr bwMode="auto">
          <a:xfrm>
            <a:off x="8218488" y="-10675938"/>
            <a:ext cx="171450" cy="133350"/>
          </a:xfrm>
          <a:prstGeom prst="rect">
            <a:avLst/>
          </a:prstGeom>
          <a:noFill/>
        </p:spPr>
      </p:pic>
      <p:pic>
        <p:nvPicPr>
          <p:cNvPr id="65552" name="Picture 16" descr="Реклама на Яндексе">
            <a:hlinkClick r:id="rId6"/>
          </p:cNvPr>
          <p:cNvPicPr>
            <a:picLocks noChangeAspect="1" noChangeArrowheads="1"/>
          </p:cNvPicPr>
          <p:nvPr/>
        </p:nvPicPr>
        <p:blipFill>
          <a:blip r:embed="rId10" cstate="print"/>
          <a:srcRect/>
          <a:stretch>
            <a:fillRect/>
          </a:stretch>
        </p:blipFill>
        <p:spPr bwMode="auto">
          <a:xfrm>
            <a:off x="8397875" y="-11498263"/>
            <a:ext cx="485775" cy="133350"/>
          </a:xfrm>
          <a:prstGeom prst="rect">
            <a:avLst/>
          </a:prstGeom>
          <a:noFill/>
        </p:spPr>
      </p:pic>
      <p:pic>
        <p:nvPicPr>
          <p:cNvPr id="65554" name="Picture 18" descr="Помощь">
            <a:hlinkClick r:id="rId7"/>
          </p:cNvPr>
          <p:cNvPicPr>
            <a:picLocks noChangeAspect="1" noChangeArrowheads="1"/>
          </p:cNvPicPr>
          <p:nvPr/>
        </p:nvPicPr>
        <p:blipFill>
          <a:blip r:embed="rId11" cstate="print"/>
          <a:srcRect/>
          <a:stretch>
            <a:fillRect/>
          </a:stretch>
        </p:blipFill>
        <p:spPr bwMode="auto">
          <a:xfrm>
            <a:off x="8577263" y="-10523538"/>
            <a:ext cx="104775" cy="95250"/>
          </a:xfrm>
          <a:prstGeom prst="rect">
            <a:avLst/>
          </a:prstGeom>
          <a:noFill/>
        </p:spPr>
      </p:pic>
      <p:pic>
        <p:nvPicPr>
          <p:cNvPr id="65556" name="Picture 20" descr="Показать">
            <a:hlinkClick r:id="rId5"/>
          </p:cNvPr>
          <p:cNvPicPr>
            <a:picLocks noChangeAspect="1" noChangeArrowheads="1"/>
          </p:cNvPicPr>
          <p:nvPr/>
        </p:nvPicPr>
        <p:blipFill>
          <a:blip r:embed="rId12" cstate="print"/>
          <a:srcRect/>
          <a:stretch>
            <a:fillRect/>
          </a:stretch>
        </p:blipFill>
        <p:spPr bwMode="auto">
          <a:xfrm>
            <a:off x="8756650" y="-10523538"/>
            <a:ext cx="104775" cy="95250"/>
          </a:xfrm>
          <a:prstGeom prst="rect">
            <a:avLst/>
          </a:prstGeom>
          <a:noFill/>
        </p:spPr>
      </p:pic>
      <p:pic>
        <p:nvPicPr>
          <p:cNvPr id="65558" name="Picture 22" descr="Закрыть">
            <a:hlinkClick r:id="rId6"/>
          </p:cNvPr>
          <p:cNvPicPr>
            <a:picLocks noChangeAspect="1" noChangeArrowheads="1"/>
          </p:cNvPicPr>
          <p:nvPr/>
        </p:nvPicPr>
        <p:blipFill>
          <a:blip r:embed="rId13" cstate="print"/>
          <a:srcRect/>
          <a:stretch>
            <a:fillRect/>
          </a:stretch>
        </p:blipFill>
        <p:spPr bwMode="auto">
          <a:xfrm>
            <a:off x="8937625" y="-10523538"/>
            <a:ext cx="104775" cy="95250"/>
          </a:xfrm>
          <a:prstGeom prst="rect">
            <a:avLst/>
          </a:prstGeom>
          <a:noFill/>
        </p:spPr>
      </p:pic>
      <p:pic>
        <p:nvPicPr>
          <p:cNvPr id="65561" name="Picture 25" descr="bb"/>
          <p:cNvPicPr>
            <a:picLocks noChangeAspect="1" noChangeArrowheads="1"/>
          </p:cNvPicPr>
          <p:nvPr/>
        </p:nvPicPr>
        <p:blipFill>
          <a:blip r:embed="rId14"/>
          <a:srcRect/>
          <a:stretch>
            <a:fillRect/>
          </a:stretch>
        </p:blipFill>
        <p:spPr bwMode="auto">
          <a:xfrm>
            <a:off x="8088313" y="-8747125"/>
            <a:ext cx="28575" cy="9525"/>
          </a:xfrm>
          <a:prstGeom prst="rect">
            <a:avLst/>
          </a:prstGeom>
          <a:noFill/>
        </p:spPr>
      </p:pic>
      <p:pic>
        <p:nvPicPr>
          <p:cNvPr id="65564" name="Picture 28" descr="bb"/>
          <p:cNvPicPr>
            <a:picLocks noChangeAspect="1" noChangeArrowheads="1"/>
          </p:cNvPicPr>
          <p:nvPr/>
        </p:nvPicPr>
        <p:blipFill>
          <a:blip r:embed="rId14"/>
          <a:srcRect/>
          <a:stretch>
            <a:fillRect/>
          </a:stretch>
        </p:blipFill>
        <p:spPr bwMode="auto">
          <a:xfrm>
            <a:off x="8440738" y="-8747125"/>
            <a:ext cx="28575" cy="9525"/>
          </a:xfrm>
          <a:prstGeom prst="rect">
            <a:avLst/>
          </a:prstGeom>
          <a:noFill/>
        </p:spPr>
      </p:pic>
      <p:pic>
        <p:nvPicPr>
          <p:cNvPr id="65566" name="Picture 30" descr="bb"/>
          <p:cNvPicPr>
            <a:picLocks noChangeAspect="1" noChangeArrowheads="1"/>
          </p:cNvPicPr>
          <p:nvPr/>
        </p:nvPicPr>
        <p:blipFill>
          <a:blip r:embed="rId14"/>
          <a:srcRect/>
          <a:stretch>
            <a:fillRect/>
          </a:stretch>
        </p:blipFill>
        <p:spPr bwMode="auto">
          <a:xfrm>
            <a:off x="8088313" y="-7843838"/>
            <a:ext cx="28575" cy="9525"/>
          </a:xfrm>
          <a:prstGeom prst="rect">
            <a:avLst/>
          </a:prstGeom>
          <a:noFill/>
        </p:spPr>
      </p:pic>
      <p:pic>
        <p:nvPicPr>
          <p:cNvPr id="65569" name="Picture 33" descr="bb"/>
          <p:cNvPicPr>
            <a:picLocks noChangeAspect="1" noChangeArrowheads="1"/>
          </p:cNvPicPr>
          <p:nvPr/>
        </p:nvPicPr>
        <p:blipFill>
          <a:blip r:embed="rId14"/>
          <a:srcRect/>
          <a:stretch>
            <a:fillRect/>
          </a:stretch>
        </p:blipFill>
        <p:spPr bwMode="auto">
          <a:xfrm>
            <a:off x="8440738" y="-7843838"/>
            <a:ext cx="28575" cy="9525"/>
          </a:xfrm>
          <a:prstGeom prst="rect">
            <a:avLst/>
          </a:prstGeom>
          <a:noFill/>
        </p:spPr>
      </p:pic>
      <p:pic>
        <p:nvPicPr>
          <p:cNvPr id="65571" name="Picture 35" descr="bb"/>
          <p:cNvPicPr>
            <a:picLocks noChangeAspect="1" noChangeArrowheads="1"/>
          </p:cNvPicPr>
          <p:nvPr/>
        </p:nvPicPr>
        <p:blipFill>
          <a:blip r:embed="rId14"/>
          <a:srcRect/>
          <a:stretch>
            <a:fillRect/>
          </a:stretch>
        </p:blipFill>
        <p:spPr bwMode="auto">
          <a:xfrm>
            <a:off x="8088313" y="-6942138"/>
            <a:ext cx="28575" cy="9525"/>
          </a:xfrm>
          <a:prstGeom prst="rect">
            <a:avLst/>
          </a:prstGeom>
          <a:noFill/>
        </p:spPr>
      </p:pic>
      <p:pic>
        <p:nvPicPr>
          <p:cNvPr id="65574" name="Picture 38" descr="bb"/>
          <p:cNvPicPr>
            <a:picLocks noChangeAspect="1" noChangeArrowheads="1"/>
          </p:cNvPicPr>
          <p:nvPr/>
        </p:nvPicPr>
        <p:blipFill>
          <a:blip r:embed="rId14"/>
          <a:srcRect/>
          <a:stretch>
            <a:fillRect/>
          </a:stretch>
        </p:blipFill>
        <p:spPr bwMode="auto">
          <a:xfrm>
            <a:off x="8440738" y="-6942138"/>
            <a:ext cx="28575" cy="9525"/>
          </a:xfrm>
          <a:prstGeom prst="rect">
            <a:avLst/>
          </a:prstGeom>
          <a:noFill/>
        </p:spPr>
      </p:pic>
      <p:pic>
        <p:nvPicPr>
          <p:cNvPr id="65645" name="Picture 4" descr="охрана неба"/>
          <p:cNvPicPr>
            <a:picLocks noChangeAspect="1" noChangeArrowheads="1"/>
          </p:cNvPicPr>
          <p:nvPr/>
        </p:nvPicPr>
        <p:blipFill>
          <a:blip r:embed="rId15" cstate="print"/>
          <a:srcRect/>
          <a:stretch>
            <a:fillRect/>
          </a:stretch>
        </p:blipFill>
        <p:spPr bwMode="auto">
          <a:xfrm>
            <a:off x="3851275" y="2593975"/>
            <a:ext cx="5292725" cy="4264025"/>
          </a:xfrm>
          <a:prstGeom prst="rect">
            <a:avLst/>
          </a:prstGeom>
          <a:noFill/>
          <a:ln w="9525">
            <a:noFill/>
            <a:miter lim="800000"/>
            <a:headEnd/>
            <a:tailEnd/>
          </a:ln>
        </p:spPr>
      </p:pic>
      <p:sp>
        <p:nvSpPr>
          <p:cNvPr id="65646" name="Rectangle 110"/>
          <p:cNvSpPr>
            <a:spLocks noChangeArrowheads="1"/>
          </p:cNvSpPr>
          <p:nvPr/>
        </p:nvSpPr>
        <p:spPr bwMode="auto">
          <a:xfrm>
            <a:off x="395288" y="333375"/>
            <a:ext cx="8137525" cy="457200"/>
          </a:xfrm>
          <a:prstGeom prst="rect">
            <a:avLst/>
          </a:prstGeom>
          <a:noFill/>
          <a:ln w="9525">
            <a:noFill/>
            <a:miter lim="800000"/>
            <a:headEnd/>
            <a:tailEnd/>
          </a:ln>
          <a:effectLst/>
        </p:spPr>
        <p:txBody>
          <a:bodyPr>
            <a:spAutoFit/>
          </a:bodyPr>
          <a:lstStyle/>
          <a:p>
            <a:r>
              <a:rPr lang="ru-RU" sz="2400">
                <a:solidFill>
                  <a:schemeClr val="bg1"/>
                </a:solidFill>
              </a:rPr>
              <a:t>Охрана московского неба.</a:t>
            </a:r>
          </a:p>
        </p:txBody>
      </p:sp>
      <p:pic>
        <p:nvPicPr>
          <p:cNvPr id="65647" name="Picture 111" descr="867_854913640_big"/>
          <p:cNvPicPr>
            <a:picLocks noChangeAspect="1" noChangeArrowheads="1"/>
          </p:cNvPicPr>
          <p:nvPr/>
        </p:nvPicPr>
        <p:blipFill>
          <a:blip r:embed="rId16" cstate="print"/>
          <a:srcRect/>
          <a:stretch>
            <a:fillRect/>
          </a:stretch>
        </p:blipFill>
        <p:spPr bwMode="auto">
          <a:xfrm>
            <a:off x="2051050" y="765175"/>
            <a:ext cx="4313238" cy="5422900"/>
          </a:xfrm>
          <a:prstGeom prst="rect">
            <a:avLst/>
          </a:prstGeom>
          <a:noFill/>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6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6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5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Рисунок 2" descr="flamesanimjl0.gi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4818" name="Прямоугольник 1"/>
          <p:cNvSpPr>
            <a:spLocks noChangeArrowheads="1"/>
          </p:cNvSpPr>
          <p:nvPr/>
        </p:nvSpPr>
        <p:spPr bwMode="auto">
          <a:xfrm>
            <a:off x="107950" y="115888"/>
            <a:ext cx="8928100" cy="1384300"/>
          </a:xfrm>
          <a:prstGeom prst="rect">
            <a:avLst/>
          </a:prstGeom>
          <a:noFill/>
          <a:ln w="9525">
            <a:noFill/>
            <a:miter lim="800000"/>
            <a:headEnd/>
            <a:tailEnd/>
          </a:ln>
        </p:spPr>
        <p:txBody>
          <a:bodyPr>
            <a:spAutoFit/>
          </a:bodyPr>
          <a:lstStyle/>
          <a:p>
            <a:pPr algn="ctr"/>
            <a:r>
              <a:rPr lang="ru-RU" sz="2800" b="1">
                <a:solidFill>
                  <a:schemeClr val="bg1"/>
                </a:solidFill>
                <a:latin typeface="Calibri" pitchFamily="34" charset="0"/>
              </a:rPr>
              <a:t>7 ноября 1941 г. на Красной площади состоялся парад войск по случаю </a:t>
            </a:r>
            <a:r>
              <a:rPr lang="en-US" sz="2800" b="1">
                <a:solidFill>
                  <a:schemeClr val="bg1"/>
                </a:solidFill>
                <a:latin typeface="Calibri" pitchFamily="34" charset="0"/>
              </a:rPr>
              <a:t>XXIV </a:t>
            </a:r>
            <a:r>
              <a:rPr lang="ru-RU" sz="2800" b="1">
                <a:solidFill>
                  <a:schemeClr val="bg1"/>
                </a:solidFill>
                <a:latin typeface="Calibri" pitchFamily="34" charset="0"/>
              </a:rPr>
              <a:t>годовщины Великого Октября. </a:t>
            </a:r>
          </a:p>
        </p:txBody>
      </p:sp>
      <p:sp>
        <p:nvSpPr>
          <p:cNvPr id="34819" name="Прямоугольник 3"/>
          <p:cNvSpPr>
            <a:spLocks noChangeArrowheads="1"/>
          </p:cNvSpPr>
          <p:nvPr/>
        </p:nvSpPr>
        <p:spPr bwMode="auto">
          <a:xfrm>
            <a:off x="107950" y="6286500"/>
            <a:ext cx="8928100" cy="539750"/>
          </a:xfrm>
          <a:prstGeom prst="rect">
            <a:avLst/>
          </a:prstGeom>
          <a:noFill/>
          <a:ln w="9525">
            <a:noFill/>
            <a:miter lim="800000"/>
            <a:headEnd/>
            <a:tailEnd/>
          </a:ln>
        </p:spPr>
        <p:txBody>
          <a:bodyPr>
            <a:spAutoFit/>
          </a:bodyPr>
          <a:lstStyle/>
          <a:p>
            <a:pPr algn="ctr"/>
            <a:r>
              <a:rPr lang="ru-RU" sz="2800" b="1">
                <a:latin typeface="Calibri" pitchFamily="34" charset="0"/>
              </a:rPr>
              <a:t>Часть войск сразу после парада отправлялась на фронт. </a:t>
            </a:r>
          </a:p>
        </p:txBody>
      </p:sp>
      <p:pic>
        <p:nvPicPr>
          <p:cNvPr id="5" name="Рисунок 4" descr="Battle_of_moscow10.jpg"/>
          <p:cNvPicPr>
            <a:picLocks noChangeAspect="1"/>
          </p:cNvPicPr>
          <p:nvPr/>
        </p:nvPicPr>
        <p:blipFill>
          <a:blip r:embed="rId3" cstate="print"/>
          <a:stretch>
            <a:fillRect/>
          </a:stretch>
        </p:blipFill>
        <p:spPr>
          <a:xfrm>
            <a:off x="857224" y="1199801"/>
            <a:ext cx="7429552" cy="5015281"/>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Рисунок 2" descr="flamesanimjl0.gi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3554" name="Прямоугольник 1"/>
          <p:cNvSpPr>
            <a:spLocks noChangeArrowheads="1"/>
          </p:cNvSpPr>
          <p:nvPr/>
        </p:nvSpPr>
        <p:spPr bwMode="auto">
          <a:xfrm>
            <a:off x="107950" y="44450"/>
            <a:ext cx="8928100" cy="1384300"/>
          </a:xfrm>
          <a:prstGeom prst="rect">
            <a:avLst/>
          </a:prstGeom>
          <a:noFill/>
          <a:ln w="9525">
            <a:noFill/>
            <a:miter lim="800000"/>
            <a:headEnd/>
            <a:tailEnd/>
          </a:ln>
        </p:spPr>
        <p:txBody>
          <a:bodyPr>
            <a:spAutoFit/>
          </a:bodyPr>
          <a:lstStyle/>
          <a:p>
            <a:pPr algn="ctr"/>
            <a:r>
              <a:rPr lang="ru-RU" sz="2800" b="1">
                <a:solidFill>
                  <a:schemeClr val="bg1"/>
                </a:solidFill>
                <a:latin typeface="Calibri" pitchFamily="34" charset="0"/>
              </a:rPr>
              <a:t>10 октября командующим войсками Западного фронта был назначен генерал армии Г. К. Жуков, вызванный из Ленинграда.</a:t>
            </a:r>
          </a:p>
        </p:txBody>
      </p:sp>
      <p:grpSp>
        <p:nvGrpSpPr>
          <p:cNvPr id="2" name="Группа 11"/>
          <p:cNvGrpSpPr>
            <a:grpSpLocks/>
          </p:cNvGrpSpPr>
          <p:nvPr/>
        </p:nvGrpSpPr>
        <p:grpSpPr bwMode="auto">
          <a:xfrm>
            <a:off x="708025" y="1531938"/>
            <a:ext cx="7727950" cy="5111750"/>
            <a:chOff x="202708" y="1532272"/>
            <a:chExt cx="7726878" cy="5111438"/>
          </a:xfrm>
        </p:grpSpPr>
        <p:pic>
          <p:nvPicPr>
            <p:cNvPr id="4" name="Picture 2" descr="Картинка 19 из 55342"/>
            <p:cNvPicPr>
              <a:picLocks noChangeAspect="1" noChangeArrowheads="1"/>
            </p:cNvPicPr>
            <p:nvPr/>
          </p:nvPicPr>
          <p:blipFill>
            <a:blip r:embed="rId3" cstate="print"/>
            <a:srcRect/>
            <a:stretch>
              <a:fillRect/>
            </a:stretch>
          </p:blipFill>
          <p:spPr bwMode="auto">
            <a:xfrm>
              <a:off x="202708" y="1603710"/>
              <a:ext cx="3880800" cy="5040000"/>
            </a:xfrm>
            <a:prstGeom prst="rect">
              <a:avLst/>
            </a:prstGeom>
            <a:ln>
              <a:noFill/>
            </a:ln>
            <a:effectLst>
              <a:softEdge rad="112500"/>
            </a:effectLst>
          </p:spPr>
        </p:pic>
        <p:sp>
          <p:nvSpPr>
            <p:cNvPr id="9" name="Прямоугольник 8"/>
            <p:cNvSpPr/>
            <p:nvPr/>
          </p:nvSpPr>
          <p:spPr>
            <a:xfrm>
              <a:off x="499530" y="5786512"/>
              <a:ext cx="1872990" cy="523843"/>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pPr fontAlgn="auto">
                <a:spcBef>
                  <a:spcPts val="0"/>
                </a:spcBef>
                <a:spcAft>
                  <a:spcPts val="0"/>
                </a:spcAft>
                <a:defRPr/>
              </a:pPr>
              <a:r>
                <a:rPr lang="ru-RU" sz="2800" b="1" dirty="0">
                  <a:solidFill>
                    <a:schemeClr val="bg1"/>
                  </a:solidFill>
                </a:rPr>
                <a:t>Г. К. Жуков</a:t>
              </a:r>
            </a:p>
          </p:txBody>
        </p:sp>
        <p:pic>
          <p:nvPicPr>
            <p:cNvPr id="11" name="Рисунок 10" descr="Konev_ivan1.jpg"/>
            <p:cNvPicPr>
              <a:picLocks noChangeAspect="1"/>
            </p:cNvPicPr>
            <p:nvPr/>
          </p:nvPicPr>
          <p:blipFill>
            <a:blip r:embed="rId4" cstate="print"/>
            <a:stretch>
              <a:fillRect/>
            </a:stretch>
          </p:blipFill>
          <p:spPr>
            <a:xfrm>
              <a:off x="4234571" y="1532272"/>
              <a:ext cx="3695015" cy="5040000"/>
            </a:xfrm>
            <a:prstGeom prst="rect">
              <a:avLst/>
            </a:prstGeom>
            <a:ln>
              <a:noFill/>
            </a:ln>
            <a:effectLst>
              <a:softEdge rad="112500"/>
            </a:effectLst>
          </p:spPr>
        </p:pic>
        <p:sp>
          <p:nvSpPr>
            <p:cNvPr id="8" name="Прямоугольник 7"/>
            <p:cNvSpPr/>
            <p:nvPr/>
          </p:nvSpPr>
          <p:spPr>
            <a:xfrm>
              <a:off x="4520109" y="5786512"/>
              <a:ext cx="1909498" cy="523843"/>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pPr fontAlgn="auto">
                <a:spcBef>
                  <a:spcPts val="0"/>
                </a:spcBef>
                <a:spcAft>
                  <a:spcPts val="0"/>
                </a:spcAft>
                <a:defRPr/>
              </a:pPr>
              <a:r>
                <a:rPr lang="ru-RU" sz="2800" b="1" dirty="0">
                  <a:solidFill>
                    <a:schemeClr val="bg1"/>
                  </a:solidFill>
                </a:rPr>
                <a:t>И. С. Конев</a:t>
              </a:r>
            </a:p>
          </p:txBody>
        </p:sp>
      </p:grpSp>
    </p:spTree>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p:txBody>
          <a:bodyPr/>
          <a:lstStyle/>
          <a:p>
            <a:endParaRPr lang="ru-RU" smtClean="0"/>
          </a:p>
        </p:txBody>
      </p:sp>
      <p:sp>
        <p:nvSpPr>
          <p:cNvPr id="61443" name="Rectangle 3"/>
          <p:cNvSpPr>
            <a:spLocks noGrp="1"/>
          </p:cNvSpPr>
          <p:nvPr>
            <p:ph type="body" idx="1"/>
          </p:nvPr>
        </p:nvSpPr>
        <p:spPr/>
        <p:txBody>
          <a:bodyPr/>
          <a:lstStyle/>
          <a:p>
            <a:endParaRPr lang="ru-RU" smtClean="0"/>
          </a:p>
        </p:txBody>
      </p:sp>
      <p:pic>
        <p:nvPicPr>
          <p:cNvPr id="61444" name="Рисунок 2" descr="flamesanimjl0.gi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1445" name="Rectangle 5"/>
          <p:cNvSpPr>
            <a:spLocks noChangeArrowheads="1"/>
          </p:cNvSpPr>
          <p:nvPr/>
        </p:nvSpPr>
        <p:spPr bwMode="auto">
          <a:xfrm>
            <a:off x="214282" y="-703853"/>
            <a:ext cx="8786874" cy="7725192"/>
          </a:xfrm>
          <a:prstGeom prst="rect">
            <a:avLst/>
          </a:prstGeom>
          <a:noFill/>
          <a:ln w="9525">
            <a:noFill/>
            <a:miter lim="800000"/>
            <a:headEnd/>
            <a:tailEnd/>
          </a:ln>
          <a:effectLst/>
        </p:spPr>
        <p:txBody>
          <a:bodyPr wrap="square" anchor="ctr">
            <a:spAutoFit/>
          </a:bodyPr>
          <a:lstStyle/>
          <a:p>
            <a:endParaRPr lang="ru-RU" sz="4000" b="1" dirty="0" smtClean="0">
              <a:solidFill>
                <a:schemeClr val="bg1"/>
              </a:solidFill>
            </a:endParaRPr>
          </a:p>
          <a:p>
            <a:endParaRPr lang="ru-RU" sz="4000" b="1" dirty="0">
              <a:solidFill>
                <a:schemeClr val="bg1"/>
              </a:solidFill>
            </a:endParaRPr>
          </a:p>
          <a:p>
            <a:r>
              <a:rPr lang="ru-RU" sz="4000" b="1" dirty="0" smtClean="0">
                <a:solidFill>
                  <a:schemeClr val="bg1"/>
                </a:solidFill>
              </a:rPr>
              <a:t>Генерал </a:t>
            </a:r>
            <a:r>
              <a:rPr lang="ru-RU" sz="4000" b="1" dirty="0">
                <a:solidFill>
                  <a:schemeClr val="bg1"/>
                </a:solidFill>
              </a:rPr>
              <a:t>М.Ф. Лукин - </a:t>
            </a:r>
            <a:r>
              <a:rPr lang="ru-RU" sz="3200" dirty="0">
                <a:solidFill>
                  <a:schemeClr val="bg1"/>
                </a:solidFill>
              </a:rPr>
              <a:t>человек редкой храбрости и хладнокровия. Его дивизия попала в окружение, но не сдалась в плен, а продолжала упорно сражаться, отвлекая на себя большие силы гитлеровцев. Одна дивизия Лукина сковала 28 вражеских дивизий! Находясь в окружении, генерал постоянно поддерживал связь со штабом, передавал донесения: «Войска держатся и будут держаться до последнего солдата и до последнего патрона</a:t>
            </a:r>
            <a:r>
              <a:rPr lang="ru-RU" sz="3200" dirty="0" smtClean="0">
                <a:solidFill>
                  <a:schemeClr val="bg1"/>
                </a:solidFill>
              </a:rPr>
              <a:t>».</a:t>
            </a:r>
          </a:p>
          <a:p>
            <a:endParaRPr lang="ru-RU" sz="2800" dirty="0">
              <a:solidFill>
                <a:schemeClr val="bg1"/>
              </a:solidFill>
            </a:endParaRPr>
          </a:p>
          <a:p>
            <a:endParaRPr lang="ru-RU" sz="2800" dirty="0">
              <a:solidFill>
                <a:schemeClr val="bg1"/>
              </a:solidFill>
            </a:endParaRPr>
          </a:p>
        </p:txBody>
      </p:sp>
    </p:spTree>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p:txBody>
          <a:bodyPr/>
          <a:lstStyle/>
          <a:p>
            <a:endParaRPr lang="ru-RU" smtClean="0"/>
          </a:p>
        </p:txBody>
      </p:sp>
      <p:sp>
        <p:nvSpPr>
          <p:cNvPr id="61443" name="Rectangle 3"/>
          <p:cNvSpPr>
            <a:spLocks noGrp="1"/>
          </p:cNvSpPr>
          <p:nvPr>
            <p:ph type="body" idx="1"/>
          </p:nvPr>
        </p:nvSpPr>
        <p:spPr/>
        <p:txBody>
          <a:bodyPr/>
          <a:lstStyle/>
          <a:p>
            <a:endParaRPr lang="ru-RU" smtClean="0"/>
          </a:p>
        </p:txBody>
      </p:sp>
      <p:pic>
        <p:nvPicPr>
          <p:cNvPr id="61444" name="Рисунок 2" descr="flamesanimjl0.gi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1445" name="Rectangle 5"/>
          <p:cNvSpPr>
            <a:spLocks noChangeArrowheads="1"/>
          </p:cNvSpPr>
          <p:nvPr/>
        </p:nvSpPr>
        <p:spPr bwMode="auto">
          <a:xfrm>
            <a:off x="214282" y="509282"/>
            <a:ext cx="8715436" cy="5755422"/>
          </a:xfrm>
          <a:prstGeom prst="rect">
            <a:avLst/>
          </a:prstGeom>
          <a:noFill/>
          <a:ln w="9525">
            <a:noFill/>
            <a:miter lim="800000"/>
            <a:headEnd/>
            <a:tailEnd/>
          </a:ln>
          <a:effectLst/>
        </p:spPr>
        <p:txBody>
          <a:bodyPr wrap="square" anchor="ctr">
            <a:spAutoFit/>
          </a:bodyPr>
          <a:lstStyle/>
          <a:p>
            <a:r>
              <a:rPr lang="ru-RU" sz="4000" b="1" dirty="0" smtClean="0">
                <a:solidFill>
                  <a:schemeClr val="bg1"/>
                </a:solidFill>
              </a:rPr>
              <a:t>28 пехотинцев из дивизии генерала Панфилова </a:t>
            </a:r>
            <a:r>
              <a:rPr lang="ru-RU" sz="3200" dirty="0" smtClean="0">
                <a:solidFill>
                  <a:schemeClr val="bg1"/>
                </a:solidFill>
              </a:rPr>
              <a:t>и </a:t>
            </a:r>
            <a:r>
              <a:rPr lang="ru-RU" sz="3200" dirty="0">
                <a:solidFill>
                  <a:schemeClr val="bg1"/>
                </a:solidFill>
              </a:rPr>
              <a:t>их политрук Клочков в течение 4 часов отбивали </a:t>
            </a:r>
            <a:r>
              <a:rPr lang="ru-RU" sz="3200" dirty="0" smtClean="0">
                <a:solidFill>
                  <a:schemeClr val="bg1"/>
                </a:solidFill>
              </a:rPr>
              <a:t>атаки </a:t>
            </a:r>
            <a:r>
              <a:rPr lang="ru-RU" sz="3200" dirty="0">
                <a:solidFill>
                  <a:schemeClr val="bg1"/>
                </a:solidFill>
              </a:rPr>
              <a:t>50 немецких танков. «Велика Россия, а отступать некуда - позади Москва», - сказал политрук. Им удалось уничтожить 18 машин. Они задержали наступление немцев и не дали немецким танкам прорваться к Москве. Почти все они погибли, как и генерал Панфилов. Все стали Героями Советского Союза. </a:t>
            </a:r>
          </a:p>
        </p:txBody>
      </p:sp>
    </p:spTree>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Рисунок 2" descr="flamesanimjl0.gi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6866" name="Прямоугольник 3"/>
          <p:cNvSpPr>
            <a:spLocks noChangeArrowheads="1"/>
          </p:cNvSpPr>
          <p:nvPr/>
        </p:nvSpPr>
        <p:spPr bwMode="auto">
          <a:xfrm>
            <a:off x="107950" y="5429250"/>
            <a:ext cx="8928100" cy="1384300"/>
          </a:xfrm>
          <a:prstGeom prst="rect">
            <a:avLst/>
          </a:prstGeom>
          <a:noFill/>
          <a:ln w="9525">
            <a:noFill/>
            <a:miter lim="800000"/>
            <a:headEnd/>
            <a:tailEnd/>
          </a:ln>
        </p:spPr>
        <p:txBody>
          <a:bodyPr>
            <a:spAutoFit/>
          </a:bodyPr>
          <a:lstStyle/>
          <a:p>
            <a:pPr algn="ctr"/>
            <a:r>
              <a:rPr lang="ru-RU" sz="2800" b="1">
                <a:latin typeface="Calibri" pitchFamily="34" charset="0"/>
              </a:rPr>
              <a:t>16-18 ноября, под командованием Василия Клочкова, панфиловцы сорвали прорыв немецких танков у Дубосеково. </a:t>
            </a:r>
          </a:p>
        </p:txBody>
      </p:sp>
      <p:sp>
        <p:nvSpPr>
          <p:cNvPr id="36867" name="Прямоугольник 1"/>
          <p:cNvSpPr>
            <a:spLocks noChangeArrowheads="1"/>
          </p:cNvSpPr>
          <p:nvPr/>
        </p:nvSpPr>
        <p:spPr bwMode="auto">
          <a:xfrm>
            <a:off x="142875" y="71438"/>
            <a:ext cx="8858250" cy="523875"/>
          </a:xfrm>
          <a:prstGeom prst="rect">
            <a:avLst/>
          </a:prstGeom>
          <a:noFill/>
          <a:ln w="9525">
            <a:noFill/>
            <a:miter lim="800000"/>
            <a:headEnd/>
            <a:tailEnd/>
          </a:ln>
        </p:spPr>
        <p:txBody>
          <a:bodyPr>
            <a:spAutoFit/>
          </a:bodyPr>
          <a:lstStyle/>
          <a:p>
            <a:pPr algn="ctr"/>
            <a:r>
              <a:rPr lang="ru-RU" sz="2800" b="1">
                <a:solidFill>
                  <a:schemeClr val="bg1"/>
                </a:solidFill>
                <a:latin typeface="Calibri" pitchFamily="34" charset="0"/>
              </a:rPr>
              <a:t>«Велика Россия, а отступать некуда – позади Москва»</a:t>
            </a:r>
          </a:p>
        </p:txBody>
      </p:sp>
      <p:sp>
        <p:nvSpPr>
          <p:cNvPr id="36868" name="Прямоугольник 5"/>
          <p:cNvSpPr>
            <a:spLocks noChangeArrowheads="1"/>
          </p:cNvSpPr>
          <p:nvPr/>
        </p:nvSpPr>
        <p:spPr bwMode="auto">
          <a:xfrm>
            <a:off x="5429250" y="642938"/>
            <a:ext cx="3025775" cy="523875"/>
          </a:xfrm>
          <a:prstGeom prst="rect">
            <a:avLst/>
          </a:prstGeom>
          <a:noFill/>
          <a:ln w="9525">
            <a:noFill/>
            <a:miter lim="800000"/>
            <a:headEnd/>
            <a:tailEnd/>
          </a:ln>
        </p:spPr>
        <p:txBody>
          <a:bodyPr wrap="none">
            <a:spAutoFit/>
          </a:bodyPr>
          <a:lstStyle/>
          <a:p>
            <a:r>
              <a:rPr lang="en-US" sz="2800">
                <a:solidFill>
                  <a:schemeClr val="bg1"/>
                </a:solidFill>
                <a:latin typeface="Calibri" pitchFamily="34" charset="0"/>
              </a:rPr>
              <a:t>(</a:t>
            </a:r>
            <a:r>
              <a:rPr lang="ru-RU" sz="2800">
                <a:solidFill>
                  <a:schemeClr val="bg1"/>
                </a:solidFill>
                <a:latin typeface="Calibri" pitchFamily="34" charset="0"/>
              </a:rPr>
              <a:t>Василий Клочков</a:t>
            </a:r>
            <a:r>
              <a:rPr lang="en-US" sz="2800">
                <a:solidFill>
                  <a:schemeClr val="bg1"/>
                </a:solidFill>
                <a:latin typeface="Calibri" pitchFamily="34" charset="0"/>
              </a:rPr>
              <a:t>)</a:t>
            </a:r>
            <a:endParaRPr lang="ru-RU" sz="2800">
              <a:solidFill>
                <a:schemeClr val="bg1"/>
              </a:solidFill>
              <a:latin typeface="Calibri" pitchFamily="34" charset="0"/>
            </a:endParaRPr>
          </a:p>
        </p:txBody>
      </p:sp>
      <p:pic>
        <p:nvPicPr>
          <p:cNvPr id="5" name="Picture 4" descr="Картинка 14 из 68"/>
          <p:cNvPicPr>
            <a:picLocks noChangeAspect="1" noChangeArrowheads="1"/>
          </p:cNvPicPr>
          <p:nvPr/>
        </p:nvPicPr>
        <p:blipFill>
          <a:blip r:embed="rId3" cstate="print"/>
          <a:srcRect/>
          <a:stretch>
            <a:fillRect/>
          </a:stretch>
        </p:blipFill>
        <p:spPr bwMode="auto">
          <a:xfrm>
            <a:off x="428628" y="758673"/>
            <a:ext cx="3214678" cy="4527715"/>
          </a:xfrm>
          <a:prstGeom prst="rect">
            <a:avLst/>
          </a:prstGeom>
          <a:ln w="88900" cap="sq" cmpd="thickThin">
            <a:solidFill>
              <a:srgbClr val="000000"/>
            </a:solidFill>
            <a:prstDash val="solid"/>
            <a:miter lim="800000"/>
          </a:ln>
          <a:effectLst>
            <a:innerShdw blurRad="76200">
              <a:srgbClr val="000000"/>
            </a:innerShdw>
          </a:effectLst>
        </p:spPr>
      </p:pic>
      <p:pic>
        <p:nvPicPr>
          <p:cNvPr id="8" name="Picture 4" descr="Картинка 18 из 55"/>
          <p:cNvPicPr>
            <a:picLocks noChangeAspect="1" noChangeArrowheads="1"/>
          </p:cNvPicPr>
          <p:nvPr/>
        </p:nvPicPr>
        <p:blipFill>
          <a:blip r:embed="rId4" cstate="print"/>
          <a:stretch>
            <a:fillRect/>
          </a:stretch>
        </p:blipFill>
        <p:spPr bwMode="auto">
          <a:xfrm rot="420148">
            <a:off x="3023321" y="2053026"/>
            <a:ext cx="5741746" cy="307183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p:txBody>
          <a:bodyPr/>
          <a:lstStyle/>
          <a:p>
            <a:endParaRPr lang="ru-RU" smtClean="0"/>
          </a:p>
        </p:txBody>
      </p:sp>
      <p:sp>
        <p:nvSpPr>
          <p:cNvPr id="61443" name="Rectangle 3"/>
          <p:cNvSpPr>
            <a:spLocks noGrp="1"/>
          </p:cNvSpPr>
          <p:nvPr>
            <p:ph type="body" idx="1"/>
          </p:nvPr>
        </p:nvSpPr>
        <p:spPr/>
        <p:txBody>
          <a:bodyPr/>
          <a:lstStyle/>
          <a:p>
            <a:endParaRPr lang="ru-RU" smtClean="0"/>
          </a:p>
        </p:txBody>
      </p:sp>
      <p:pic>
        <p:nvPicPr>
          <p:cNvPr id="61444" name="Рисунок 2" descr="flamesanimjl0.gi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1445" name="Rectangle 5"/>
          <p:cNvSpPr>
            <a:spLocks noChangeArrowheads="1"/>
          </p:cNvSpPr>
          <p:nvPr/>
        </p:nvSpPr>
        <p:spPr bwMode="auto">
          <a:xfrm>
            <a:off x="214282" y="539494"/>
            <a:ext cx="8715436" cy="6063198"/>
          </a:xfrm>
          <a:prstGeom prst="rect">
            <a:avLst/>
          </a:prstGeom>
          <a:noFill/>
          <a:ln w="9525">
            <a:noFill/>
            <a:miter lim="800000"/>
            <a:headEnd/>
            <a:tailEnd/>
          </a:ln>
          <a:effectLst/>
        </p:spPr>
        <p:txBody>
          <a:bodyPr wrap="square" anchor="ctr">
            <a:spAutoFit/>
          </a:bodyPr>
          <a:lstStyle/>
          <a:p>
            <a:r>
              <a:rPr lang="ru-RU" sz="4000" dirty="0">
                <a:solidFill>
                  <a:schemeClr val="bg1"/>
                </a:solidFill>
              </a:rPr>
              <a:t>Михаил Гурьянов - Герой Советского Союза</a:t>
            </a:r>
            <a:r>
              <a:rPr lang="ru-RU" sz="2800" dirty="0">
                <a:solidFill>
                  <a:schemeClr val="bg1"/>
                </a:solidFill>
              </a:rPr>
              <a:t>, заместитель командира партизанского отряда. Его отряду удалось сжечь вражеский штаб и вынести важные документы. Каратели выследили партизан, Михаил Алексеевич был ранен и взят в плен. После жестоких пыток его отвезли к сожженному зданию штаба, повесили на шею табличку «Вождь партизан» и казнили. Согнанные на площадь жители села услышали последние слова, которые Михаил Алексеевич успел крикнуть перед смертью: «Смерть фашизму! Нас миллионы! Победа будет за нами!».</a:t>
            </a:r>
          </a:p>
        </p:txBody>
      </p:sp>
    </p:spTree>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p:txBody>
          <a:bodyPr/>
          <a:lstStyle/>
          <a:p>
            <a:endParaRPr lang="ru-RU" smtClean="0"/>
          </a:p>
        </p:txBody>
      </p:sp>
      <p:sp>
        <p:nvSpPr>
          <p:cNvPr id="58371" name="Rectangle 3"/>
          <p:cNvSpPr>
            <a:spLocks noGrp="1"/>
          </p:cNvSpPr>
          <p:nvPr>
            <p:ph type="body" idx="1"/>
          </p:nvPr>
        </p:nvSpPr>
        <p:spPr/>
        <p:txBody>
          <a:bodyPr/>
          <a:lstStyle/>
          <a:p>
            <a:endParaRPr lang="ru-RU" smtClean="0"/>
          </a:p>
        </p:txBody>
      </p:sp>
      <p:pic>
        <p:nvPicPr>
          <p:cNvPr id="58372" name="Рисунок 1" descr="flamesanimjl0.gi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8373" name="Rectangle 5"/>
          <p:cNvSpPr>
            <a:spLocks noChangeArrowheads="1"/>
          </p:cNvSpPr>
          <p:nvPr/>
        </p:nvSpPr>
        <p:spPr bwMode="auto">
          <a:xfrm>
            <a:off x="357159" y="571480"/>
            <a:ext cx="8572559" cy="5324535"/>
          </a:xfrm>
          <a:prstGeom prst="rect">
            <a:avLst/>
          </a:prstGeom>
          <a:noFill/>
          <a:ln w="9525">
            <a:noFill/>
            <a:miter lim="800000"/>
            <a:headEnd/>
            <a:tailEnd/>
          </a:ln>
          <a:effectLst/>
        </p:spPr>
        <p:txBody>
          <a:bodyPr wrap="square">
            <a:spAutoFit/>
          </a:bodyPr>
          <a:lstStyle/>
          <a:p>
            <a:r>
              <a:rPr lang="ru-RU" sz="6000" i="1" dirty="0">
                <a:solidFill>
                  <a:schemeClr val="bg1"/>
                </a:solidFill>
                <a:latin typeface="Algerian" pitchFamily="82" charset="0"/>
              </a:rPr>
              <a:t> </a:t>
            </a:r>
            <a:r>
              <a:rPr lang="ru-RU" sz="4800" dirty="0">
                <a:solidFill>
                  <a:schemeClr val="bg1"/>
                </a:solidFill>
              </a:rPr>
              <a:t>Если выстрелишь в прошлое</a:t>
            </a:r>
          </a:p>
          <a:p>
            <a:r>
              <a:rPr lang="ru-RU" sz="4800" dirty="0">
                <a:solidFill>
                  <a:schemeClr val="bg1"/>
                </a:solidFill>
              </a:rPr>
              <a:t> из пистолета, будущее выстрелит </a:t>
            </a:r>
          </a:p>
          <a:p>
            <a:r>
              <a:rPr lang="ru-RU" sz="4800" dirty="0">
                <a:solidFill>
                  <a:schemeClr val="bg1"/>
                </a:solidFill>
              </a:rPr>
              <a:t>в тебя из пушки.</a:t>
            </a:r>
          </a:p>
          <a:p>
            <a:r>
              <a:rPr lang="ru-RU" sz="4800" dirty="0">
                <a:solidFill>
                  <a:schemeClr val="bg1"/>
                </a:solidFill>
              </a:rPr>
              <a:t> </a:t>
            </a:r>
            <a:endParaRPr lang="ru-RU" sz="4000" dirty="0">
              <a:solidFill>
                <a:schemeClr val="bg1"/>
              </a:solidFill>
            </a:endParaRPr>
          </a:p>
          <a:p>
            <a:pPr algn="r"/>
            <a:r>
              <a:rPr lang="ru-RU" sz="4000" i="1" dirty="0">
                <a:solidFill>
                  <a:schemeClr val="bg1"/>
                </a:solidFill>
              </a:rPr>
              <a:t>Расул Гамзатов</a:t>
            </a:r>
            <a:endParaRPr lang="ru-RU" sz="4000" i="1" dirty="0">
              <a:solidFill>
                <a:schemeClr val="bg1"/>
              </a:solidFill>
              <a:latin typeface="Algerian" pitchFamily="82" charset="0"/>
            </a:endParaRPr>
          </a:p>
        </p:txBody>
      </p:sp>
    </p:spTree>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p:txBody>
          <a:bodyPr/>
          <a:lstStyle/>
          <a:p>
            <a:endParaRPr lang="ru-RU" smtClean="0"/>
          </a:p>
        </p:txBody>
      </p:sp>
      <p:sp>
        <p:nvSpPr>
          <p:cNvPr id="61443" name="Rectangle 3"/>
          <p:cNvSpPr>
            <a:spLocks noGrp="1"/>
          </p:cNvSpPr>
          <p:nvPr>
            <p:ph type="body" idx="1"/>
          </p:nvPr>
        </p:nvSpPr>
        <p:spPr/>
        <p:txBody>
          <a:bodyPr/>
          <a:lstStyle/>
          <a:p>
            <a:endParaRPr lang="ru-RU" smtClean="0"/>
          </a:p>
        </p:txBody>
      </p:sp>
      <p:pic>
        <p:nvPicPr>
          <p:cNvPr id="61444" name="Рисунок 2" descr="flamesanimjl0.gi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1445" name="Rectangle 5"/>
          <p:cNvSpPr>
            <a:spLocks noChangeArrowheads="1"/>
          </p:cNvSpPr>
          <p:nvPr/>
        </p:nvSpPr>
        <p:spPr bwMode="auto">
          <a:xfrm>
            <a:off x="214282" y="-2680685"/>
            <a:ext cx="8715436" cy="9140964"/>
          </a:xfrm>
          <a:prstGeom prst="rect">
            <a:avLst/>
          </a:prstGeom>
          <a:noFill/>
          <a:ln w="9525">
            <a:noFill/>
            <a:miter lim="800000"/>
            <a:headEnd/>
            <a:tailEnd/>
          </a:ln>
          <a:effectLst/>
        </p:spPr>
        <p:txBody>
          <a:bodyPr wrap="square" anchor="ctr">
            <a:spAutoFit/>
          </a:bodyPr>
          <a:lstStyle/>
          <a:p>
            <a:endParaRPr lang="ru-RU" sz="4000" b="1" dirty="0" smtClean="0">
              <a:solidFill>
                <a:schemeClr val="bg1"/>
              </a:solidFill>
            </a:endParaRPr>
          </a:p>
          <a:p>
            <a:endParaRPr lang="ru-RU" sz="4000" b="1" dirty="0">
              <a:solidFill>
                <a:schemeClr val="bg1"/>
              </a:solidFill>
            </a:endParaRPr>
          </a:p>
          <a:p>
            <a:endParaRPr lang="ru-RU" sz="4000" b="1" dirty="0" smtClean="0">
              <a:solidFill>
                <a:schemeClr val="bg1"/>
              </a:solidFill>
            </a:endParaRPr>
          </a:p>
          <a:p>
            <a:endParaRPr lang="ru-RU" sz="4000" b="1" dirty="0">
              <a:solidFill>
                <a:schemeClr val="bg1"/>
              </a:solidFill>
            </a:endParaRPr>
          </a:p>
          <a:p>
            <a:endParaRPr lang="ru-RU" sz="4000" b="1" dirty="0" smtClean="0">
              <a:solidFill>
                <a:schemeClr val="bg1"/>
              </a:solidFill>
            </a:endParaRPr>
          </a:p>
          <a:p>
            <a:r>
              <a:rPr lang="ru-RU" sz="4000" b="1" dirty="0" smtClean="0">
                <a:solidFill>
                  <a:schemeClr val="bg1"/>
                </a:solidFill>
              </a:rPr>
              <a:t>Партизан </a:t>
            </a:r>
            <a:r>
              <a:rPr lang="ru-RU" sz="4000" b="1" dirty="0">
                <a:solidFill>
                  <a:schemeClr val="bg1"/>
                </a:solidFill>
              </a:rPr>
              <a:t>Илья </a:t>
            </a:r>
            <a:r>
              <a:rPr lang="ru-RU" sz="4000" b="1" dirty="0" smtClean="0">
                <a:solidFill>
                  <a:schemeClr val="bg1"/>
                </a:solidFill>
              </a:rPr>
              <a:t>Кузин</a:t>
            </a:r>
            <a:r>
              <a:rPr lang="ru-RU" sz="2800" dirty="0" smtClean="0">
                <a:solidFill>
                  <a:schemeClr val="bg1"/>
                </a:solidFill>
              </a:rPr>
              <a:t>- </a:t>
            </a:r>
            <a:r>
              <a:rPr lang="ru-RU" sz="3200" dirty="0" smtClean="0">
                <a:solidFill>
                  <a:schemeClr val="bg1"/>
                </a:solidFill>
              </a:rPr>
              <a:t>подрывник </a:t>
            </a:r>
            <a:r>
              <a:rPr lang="ru-RU" sz="3200" dirty="0">
                <a:solidFill>
                  <a:schemeClr val="bg1"/>
                </a:solidFill>
              </a:rPr>
              <a:t>в Волоколамском партизанском отряде. Илья славился тем, что находил выход из самых невероятных ситуаций. </a:t>
            </a:r>
            <a:r>
              <a:rPr lang="ru-RU" sz="3200" dirty="0" smtClean="0">
                <a:solidFill>
                  <a:schemeClr val="bg1"/>
                </a:solidFill>
              </a:rPr>
              <a:t>Он </a:t>
            </a:r>
            <a:r>
              <a:rPr lang="ru-RU" sz="3200" dirty="0">
                <a:solidFill>
                  <a:schemeClr val="bg1"/>
                </a:solidFill>
              </a:rPr>
              <a:t>один уничтожил 350 тысяч винтовочных патронов, 100 авиабомб, 300 артиллерийских снарядов, 30 ящиков с гранатами и 5 тонн горючего. Бесстрашному подрывнику было присвоено звание Героя Советского Союза. Скончался Илья Николаевич Кузин уже после войны</a:t>
            </a:r>
            <a:r>
              <a:rPr lang="ru-RU" sz="3200" dirty="0" smtClean="0">
                <a:solidFill>
                  <a:schemeClr val="bg1"/>
                </a:solidFill>
              </a:rPr>
              <a:t>.</a:t>
            </a:r>
          </a:p>
          <a:p>
            <a:endParaRPr lang="ru-RU" sz="3200" dirty="0">
              <a:solidFill>
                <a:schemeClr val="bg1"/>
              </a:solidFill>
            </a:endParaRPr>
          </a:p>
          <a:p>
            <a:endParaRPr lang="ru-RU" sz="2800" dirty="0">
              <a:solidFill>
                <a:schemeClr val="bg1"/>
              </a:solidFill>
            </a:endParaRPr>
          </a:p>
        </p:txBody>
      </p:sp>
    </p:spTree>
  </p:cSld>
  <p:clrMapOvr>
    <a:masterClrMapping/>
  </p:clrMapOvr>
  <p:transition spd="slow">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p:txBody>
          <a:bodyPr/>
          <a:lstStyle/>
          <a:p>
            <a:endParaRPr lang="ru-RU" smtClean="0"/>
          </a:p>
        </p:txBody>
      </p:sp>
      <p:sp>
        <p:nvSpPr>
          <p:cNvPr id="61443" name="Rectangle 3"/>
          <p:cNvSpPr>
            <a:spLocks noGrp="1"/>
          </p:cNvSpPr>
          <p:nvPr>
            <p:ph type="body" idx="1"/>
          </p:nvPr>
        </p:nvSpPr>
        <p:spPr/>
        <p:txBody>
          <a:bodyPr/>
          <a:lstStyle/>
          <a:p>
            <a:endParaRPr lang="ru-RU" smtClean="0"/>
          </a:p>
        </p:txBody>
      </p:sp>
      <p:pic>
        <p:nvPicPr>
          <p:cNvPr id="61444" name="Рисунок 2" descr="flamesanimjl0.gi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1445" name="Rectangle 5"/>
          <p:cNvSpPr>
            <a:spLocks noChangeArrowheads="1"/>
          </p:cNvSpPr>
          <p:nvPr/>
        </p:nvSpPr>
        <p:spPr bwMode="auto">
          <a:xfrm>
            <a:off x="214282" y="263480"/>
            <a:ext cx="8786874" cy="6063198"/>
          </a:xfrm>
          <a:prstGeom prst="rect">
            <a:avLst/>
          </a:prstGeom>
          <a:noFill/>
          <a:ln w="9525">
            <a:noFill/>
            <a:miter lim="800000"/>
            <a:headEnd/>
            <a:tailEnd/>
          </a:ln>
          <a:effectLst/>
        </p:spPr>
        <p:txBody>
          <a:bodyPr wrap="square" anchor="ctr">
            <a:spAutoFit/>
          </a:bodyPr>
          <a:lstStyle/>
          <a:p>
            <a:r>
              <a:rPr lang="ru-RU" sz="4000" b="1" dirty="0">
                <a:solidFill>
                  <a:schemeClr val="bg1"/>
                </a:solidFill>
              </a:rPr>
              <a:t>Иван Петрович Иванов </a:t>
            </a:r>
            <a:r>
              <a:rPr lang="ru-RU" sz="4000" dirty="0">
                <a:solidFill>
                  <a:schemeClr val="bg1"/>
                </a:solidFill>
              </a:rPr>
              <a:t>- житель деревни </a:t>
            </a:r>
            <a:r>
              <a:rPr lang="ru-RU" sz="4000" dirty="0" err="1">
                <a:solidFill>
                  <a:schemeClr val="bg1"/>
                </a:solidFill>
              </a:rPr>
              <a:t>Лишняги</a:t>
            </a:r>
            <a:r>
              <a:rPr lang="ru-RU" sz="4000" dirty="0">
                <a:solidFill>
                  <a:schemeClr val="bg1"/>
                </a:solidFill>
              </a:rPr>
              <a:t> Серебряно-Прудского района Тульской области, повторил подвиг Ивана Сусанина. Он завел 40 автомашин в глухой и глубокий обледенелый лесной овраг. Выбраться оттуда немцы не смогли. Они расстреляли 65-летнего старика.</a:t>
            </a:r>
            <a:endParaRPr lang="ru-RU" sz="2800" dirty="0">
              <a:solidFill>
                <a:schemeClr val="bg1"/>
              </a:solidFill>
            </a:endParaRPr>
          </a:p>
          <a:p>
            <a:endParaRPr lang="ru-RU" sz="2800" dirty="0">
              <a:solidFill>
                <a:schemeClr val="bg1"/>
              </a:solidFill>
            </a:endParaRPr>
          </a:p>
        </p:txBody>
      </p:sp>
    </p:spTree>
  </p:cSld>
  <p:clrMapOvr>
    <a:masterClrMapping/>
  </p:clrMapOvr>
  <p:transition spd="slow">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p:txBody>
          <a:bodyPr/>
          <a:lstStyle/>
          <a:p>
            <a:endParaRPr lang="ru-RU" smtClean="0"/>
          </a:p>
        </p:txBody>
      </p:sp>
      <p:sp>
        <p:nvSpPr>
          <p:cNvPr id="61443" name="Rectangle 3"/>
          <p:cNvSpPr>
            <a:spLocks noGrp="1"/>
          </p:cNvSpPr>
          <p:nvPr>
            <p:ph type="body" idx="1"/>
          </p:nvPr>
        </p:nvSpPr>
        <p:spPr/>
        <p:txBody>
          <a:bodyPr/>
          <a:lstStyle/>
          <a:p>
            <a:endParaRPr lang="ru-RU" smtClean="0"/>
          </a:p>
        </p:txBody>
      </p:sp>
      <p:pic>
        <p:nvPicPr>
          <p:cNvPr id="61444" name="Рисунок 2" descr="flamesanimjl0.gi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1445" name="Rectangle 5"/>
          <p:cNvSpPr>
            <a:spLocks noChangeArrowheads="1"/>
          </p:cNvSpPr>
          <p:nvPr/>
        </p:nvSpPr>
        <p:spPr bwMode="auto">
          <a:xfrm>
            <a:off x="214282" y="36562"/>
            <a:ext cx="8786874" cy="6617196"/>
          </a:xfrm>
          <a:prstGeom prst="rect">
            <a:avLst/>
          </a:prstGeom>
          <a:noFill/>
          <a:ln w="9525">
            <a:noFill/>
            <a:miter lim="800000"/>
            <a:headEnd/>
            <a:tailEnd/>
          </a:ln>
          <a:effectLst/>
        </p:spPr>
        <p:txBody>
          <a:bodyPr wrap="square" anchor="ctr">
            <a:spAutoFit/>
          </a:bodyPr>
          <a:lstStyle/>
          <a:p>
            <a:r>
              <a:rPr lang="ru-RU" sz="4000" b="1" dirty="0">
                <a:solidFill>
                  <a:schemeClr val="bg1"/>
                </a:solidFill>
              </a:rPr>
              <a:t>Зоя Космодемьянская - </a:t>
            </a:r>
            <a:r>
              <a:rPr lang="ru-RU" sz="3200" dirty="0">
                <a:solidFill>
                  <a:schemeClr val="bg1"/>
                </a:solidFill>
              </a:rPr>
              <a:t>десятиклассница московской школы № 201. </a:t>
            </a:r>
            <a:r>
              <a:rPr lang="ru-RU" sz="3200" dirty="0" smtClean="0">
                <a:solidFill>
                  <a:schemeClr val="bg1"/>
                </a:solidFill>
              </a:rPr>
              <a:t>Во </a:t>
            </a:r>
            <a:r>
              <a:rPr lang="ru-RU" sz="3200" dirty="0">
                <a:solidFill>
                  <a:schemeClr val="bg1"/>
                </a:solidFill>
              </a:rPr>
              <a:t>время одной из операций Зоя пробралась в село, где был штаб крупной немецкой части. Зое удалось перерезать провода полевого телефона, поджечь конюшню, где находились 20 лошадей и оружие. На следующий день Зоя решила уничтожить конюшню, в которой находилось 200 лошадей. Но немецкие часовые выследили девушку и схватили ее. </a:t>
            </a:r>
          </a:p>
          <a:p>
            <a:r>
              <a:rPr lang="ru-RU" sz="3200" dirty="0">
                <a:solidFill>
                  <a:schemeClr val="bg1"/>
                </a:solidFill>
              </a:rPr>
              <a:t>Зое Космодемьянской посмертно присвоено звание Героя Советского Союза.</a:t>
            </a:r>
          </a:p>
        </p:txBody>
      </p:sp>
    </p:spTree>
  </p:cSld>
  <p:clrMapOvr>
    <a:masterClrMapping/>
  </p:clrMapOvr>
  <p:transition spd="slow">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p:txBody>
          <a:bodyPr/>
          <a:lstStyle/>
          <a:p>
            <a:endParaRPr lang="ru-RU" smtClean="0"/>
          </a:p>
        </p:txBody>
      </p:sp>
      <p:sp>
        <p:nvSpPr>
          <p:cNvPr id="61443" name="Rectangle 3"/>
          <p:cNvSpPr>
            <a:spLocks noGrp="1"/>
          </p:cNvSpPr>
          <p:nvPr>
            <p:ph type="body" idx="1"/>
          </p:nvPr>
        </p:nvSpPr>
        <p:spPr/>
        <p:txBody>
          <a:bodyPr/>
          <a:lstStyle/>
          <a:p>
            <a:endParaRPr lang="ru-RU" smtClean="0"/>
          </a:p>
        </p:txBody>
      </p:sp>
      <p:pic>
        <p:nvPicPr>
          <p:cNvPr id="61444" name="Рисунок 2" descr="flamesanimjl0.gi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1445" name="Rectangle 5"/>
          <p:cNvSpPr>
            <a:spLocks noChangeArrowheads="1"/>
          </p:cNvSpPr>
          <p:nvPr/>
        </p:nvSpPr>
        <p:spPr bwMode="auto">
          <a:xfrm>
            <a:off x="214282" y="775225"/>
            <a:ext cx="8786874" cy="5139869"/>
          </a:xfrm>
          <a:prstGeom prst="rect">
            <a:avLst/>
          </a:prstGeom>
          <a:noFill/>
          <a:ln w="9525">
            <a:noFill/>
            <a:miter lim="800000"/>
            <a:headEnd/>
            <a:tailEnd/>
          </a:ln>
          <a:effectLst/>
        </p:spPr>
        <p:txBody>
          <a:bodyPr wrap="square" anchor="ctr">
            <a:spAutoFit/>
          </a:bodyPr>
          <a:lstStyle/>
          <a:p>
            <a:r>
              <a:rPr lang="ru-RU" sz="4000" b="1" dirty="0">
                <a:solidFill>
                  <a:schemeClr val="bg1"/>
                </a:solidFill>
              </a:rPr>
              <a:t>Виктор Талалихин </a:t>
            </a:r>
            <a:r>
              <a:rPr lang="ru-RU" sz="4000" dirty="0">
                <a:solidFill>
                  <a:schemeClr val="bg1"/>
                </a:solidFill>
              </a:rPr>
              <a:t>- </a:t>
            </a:r>
            <a:r>
              <a:rPr lang="ru-RU" sz="3200" dirty="0">
                <a:solidFill>
                  <a:schemeClr val="bg1"/>
                </a:solidFill>
              </a:rPr>
              <a:t>в свои 22 года он уже был заместителем командира авиационного полка. </a:t>
            </a:r>
            <a:r>
              <a:rPr lang="ru-RU" sz="3200" dirty="0" smtClean="0">
                <a:solidFill>
                  <a:schemeClr val="bg1"/>
                </a:solidFill>
              </a:rPr>
              <a:t>В </a:t>
            </a:r>
            <a:r>
              <a:rPr lang="ru-RU" sz="3200" dirty="0">
                <a:solidFill>
                  <a:schemeClr val="bg1"/>
                </a:solidFill>
              </a:rPr>
              <a:t>августе 1941 г. он на своем истребителе протаранил немецкий бомбардировщик. Это был первый ночной таран Великой Отечественной войны. </a:t>
            </a:r>
            <a:endParaRPr lang="ru-RU" sz="3200" dirty="0" smtClean="0">
              <a:solidFill>
                <a:schemeClr val="bg1"/>
              </a:solidFill>
            </a:endParaRPr>
          </a:p>
          <a:p>
            <a:r>
              <a:rPr lang="ru-RU" sz="3200" dirty="0" smtClean="0">
                <a:solidFill>
                  <a:schemeClr val="bg1"/>
                </a:solidFill>
              </a:rPr>
              <a:t>В.В</a:t>
            </a:r>
            <a:r>
              <a:rPr lang="ru-RU" sz="3200" dirty="0">
                <a:solidFill>
                  <a:schemeClr val="bg1"/>
                </a:solidFill>
              </a:rPr>
              <a:t>. Талалихину </a:t>
            </a:r>
            <a:r>
              <a:rPr lang="ru-RU" sz="3200" dirty="0" smtClean="0">
                <a:solidFill>
                  <a:schemeClr val="bg1"/>
                </a:solidFill>
              </a:rPr>
              <a:t>было </a:t>
            </a:r>
            <a:r>
              <a:rPr lang="ru-RU" sz="3200" dirty="0">
                <a:solidFill>
                  <a:schemeClr val="bg1"/>
                </a:solidFill>
              </a:rPr>
              <a:t>присвоено звание Героя Советского Союза.</a:t>
            </a:r>
          </a:p>
          <a:p>
            <a:r>
              <a:rPr lang="ru-RU" sz="3200" dirty="0">
                <a:solidFill>
                  <a:schemeClr val="bg1"/>
                </a:solidFill>
              </a:rPr>
              <a:t>Погиб Виктор Талалихин в воздушном бою над московским небом в октябре 1941 г.</a:t>
            </a:r>
          </a:p>
        </p:txBody>
      </p:sp>
    </p:spTree>
  </p:cSld>
  <p:clrMapOvr>
    <a:masterClrMapping/>
  </p:clrMapOvr>
  <p:transition spd="slow">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p:txBody>
          <a:bodyPr/>
          <a:lstStyle/>
          <a:p>
            <a:endParaRPr lang="ru-RU" smtClean="0"/>
          </a:p>
        </p:txBody>
      </p:sp>
      <p:sp>
        <p:nvSpPr>
          <p:cNvPr id="61443" name="Rectangle 3"/>
          <p:cNvSpPr>
            <a:spLocks noGrp="1"/>
          </p:cNvSpPr>
          <p:nvPr>
            <p:ph type="body" idx="1"/>
          </p:nvPr>
        </p:nvSpPr>
        <p:spPr/>
        <p:txBody>
          <a:bodyPr/>
          <a:lstStyle/>
          <a:p>
            <a:endParaRPr lang="ru-RU" smtClean="0"/>
          </a:p>
        </p:txBody>
      </p:sp>
      <p:pic>
        <p:nvPicPr>
          <p:cNvPr id="61444" name="Рисунок 2" descr="flamesanimjl0.gi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1445" name="Rectangle 5"/>
          <p:cNvSpPr>
            <a:spLocks noChangeArrowheads="1"/>
          </p:cNvSpPr>
          <p:nvPr/>
        </p:nvSpPr>
        <p:spPr bwMode="auto">
          <a:xfrm>
            <a:off x="214282" y="-584015"/>
            <a:ext cx="8786874" cy="7602081"/>
          </a:xfrm>
          <a:prstGeom prst="rect">
            <a:avLst/>
          </a:prstGeom>
          <a:noFill/>
          <a:ln w="9525">
            <a:noFill/>
            <a:miter lim="800000"/>
            <a:headEnd/>
            <a:tailEnd/>
          </a:ln>
          <a:effectLst/>
        </p:spPr>
        <p:txBody>
          <a:bodyPr wrap="square" anchor="ctr">
            <a:spAutoFit/>
          </a:bodyPr>
          <a:lstStyle/>
          <a:p>
            <a:endParaRPr lang="ru-RU" sz="4000" b="1" dirty="0" smtClean="0">
              <a:solidFill>
                <a:schemeClr val="bg1"/>
              </a:solidFill>
            </a:endParaRPr>
          </a:p>
          <a:p>
            <a:pPr algn="ctr"/>
            <a:r>
              <a:rPr lang="ru-RU" sz="4000" b="1" dirty="0" smtClean="0">
                <a:solidFill>
                  <a:schemeClr val="bg1"/>
                </a:solidFill>
              </a:rPr>
              <a:t>	Маршал </a:t>
            </a:r>
            <a:r>
              <a:rPr lang="ru-RU" sz="4000" b="1" dirty="0">
                <a:solidFill>
                  <a:schemeClr val="bg1"/>
                </a:solidFill>
              </a:rPr>
              <a:t>Победы - так назвали Георгия Константиновича Жукова</a:t>
            </a:r>
            <a:r>
              <a:rPr lang="ru-RU" sz="4000" dirty="0">
                <a:solidFill>
                  <a:schemeClr val="bg1"/>
                </a:solidFill>
              </a:rPr>
              <a:t>. </a:t>
            </a:r>
            <a:endParaRPr lang="ru-RU" sz="4000" dirty="0" smtClean="0">
              <a:solidFill>
                <a:schemeClr val="bg1"/>
              </a:solidFill>
            </a:endParaRPr>
          </a:p>
          <a:p>
            <a:r>
              <a:rPr lang="ru-RU" sz="3200" dirty="0" smtClean="0">
                <a:solidFill>
                  <a:schemeClr val="bg1"/>
                </a:solidFill>
              </a:rPr>
              <a:t>В </a:t>
            </a:r>
            <a:r>
              <a:rPr lang="ru-RU" sz="3200" dirty="0">
                <a:solidFill>
                  <a:schemeClr val="bg1"/>
                </a:solidFill>
              </a:rPr>
              <a:t>самые трудные для Москвы дни Жуков возглавил оборону столицы. </a:t>
            </a:r>
            <a:endParaRPr lang="ru-RU" sz="3200" dirty="0" smtClean="0">
              <a:solidFill>
                <a:schemeClr val="bg1"/>
              </a:solidFill>
            </a:endParaRPr>
          </a:p>
          <a:p>
            <a:r>
              <a:rPr lang="ru-RU" sz="3200" dirty="0">
                <a:solidFill>
                  <a:schemeClr val="bg1"/>
                </a:solidFill>
              </a:rPr>
              <a:t>	</a:t>
            </a:r>
            <a:r>
              <a:rPr lang="ru-RU" sz="3200" dirty="0" smtClean="0">
                <a:solidFill>
                  <a:schemeClr val="bg1"/>
                </a:solidFill>
              </a:rPr>
              <a:t>Все </a:t>
            </a:r>
            <a:r>
              <a:rPr lang="ru-RU" sz="3200" dirty="0">
                <a:solidFill>
                  <a:schemeClr val="bg1"/>
                </a:solidFill>
              </a:rPr>
              <a:t>главные сражения Великой Отечественной связаны с именем Жукова: Ленинградская, Московская, Сталинградская и Курская битвы. Украина, Белоруссия, Европа, и, наконец, Берлин. </a:t>
            </a:r>
            <a:endParaRPr lang="ru-RU" sz="3200" dirty="0" smtClean="0">
              <a:solidFill>
                <a:schemeClr val="bg1"/>
              </a:solidFill>
            </a:endParaRPr>
          </a:p>
          <a:p>
            <a:r>
              <a:rPr lang="ru-RU" sz="3200" dirty="0">
                <a:solidFill>
                  <a:schemeClr val="bg1"/>
                </a:solidFill>
              </a:rPr>
              <a:t>	</a:t>
            </a:r>
            <a:r>
              <a:rPr lang="ru-RU" sz="3200" dirty="0" smtClean="0">
                <a:solidFill>
                  <a:schemeClr val="bg1"/>
                </a:solidFill>
              </a:rPr>
              <a:t>Именно </a:t>
            </a:r>
            <a:r>
              <a:rPr lang="ru-RU" sz="3200" dirty="0">
                <a:solidFill>
                  <a:schemeClr val="bg1"/>
                </a:solidFill>
              </a:rPr>
              <a:t>Г.К. Жуков 8 мая 1945 г. принял капитуляцию фашистской Германии.</a:t>
            </a:r>
          </a:p>
          <a:p>
            <a:r>
              <a:rPr lang="ru-RU" sz="4000" b="1" i="1" dirty="0"/>
              <a:t> </a:t>
            </a:r>
            <a:endParaRPr lang="ru-RU" sz="4000" dirty="0"/>
          </a:p>
        </p:txBody>
      </p:sp>
    </p:spTree>
  </p:cSld>
  <p:clrMapOvr>
    <a:masterClrMapping/>
  </p:clrMapOvr>
  <p:transition spd="slow">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p:txBody>
          <a:bodyPr/>
          <a:lstStyle/>
          <a:p>
            <a:endParaRPr lang="ru-RU" smtClean="0"/>
          </a:p>
        </p:txBody>
      </p:sp>
      <p:sp>
        <p:nvSpPr>
          <p:cNvPr id="61443" name="Rectangle 3"/>
          <p:cNvSpPr>
            <a:spLocks noGrp="1"/>
          </p:cNvSpPr>
          <p:nvPr>
            <p:ph type="body" idx="1"/>
          </p:nvPr>
        </p:nvSpPr>
        <p:spPr/>
        <p:txBody>
          <a:bodyPr/>
          <a:lstStyle/>
          <a:p>
            <a:endParaRPr lang="ru-RU" smtClean="0"/>
          </a:p>
        </p:txBody>
      </p:sp>
      <p:pic>
        <p:nvPicPr>
          <p:cNvPr id="61444" name="Рисунок 2" descr="flamesanimjl0.gi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1445" name="Rectangle 5"/>
          <p:cNvSpPr>
            <a:spLocks noChangeArrowheads="1"/>
          </p:cNvSpPr>
          <p:nvPr/>
        </p:nvSpPr>
        <p:spPr bwMode="auto">
          <a:xfrm>
            <a:off x="214282" y="529004"/>
            <a:ext cx="8786874" cy="5632311"/>
          </a:xfrm>
          <a:prstGeom prst="rect">
            <a:avLst/>
          </a:prstGeom>
          <a:noFill/>
          <a:ln w="9525">
            <a:noFill/>
            <a:miter lim="800000"/>
            <a:headEnd/>
            <a:tailEnd/>
          </a:ln>
          <a:effectLst/>
        </p:spPr>
        <p:txBody>
          <a:bodyPr wrap="square" anchor="ctr">
            <a:spAutoFit/>
          </a:bodyPr>
          <a:lstStyle/>
          <a:p>
            <a:r>
              <a:rPr lang="ru-RU" sz="4000" b="1" dirty="0">
                <a:solidFill>
                  <a:schemeClr val="bg1"/>
                </a:solidFill>
              </a:rPr>
              <a:t>Неизвестный солдат...</a:t>
            </a:r>
            <a:r>
              <a:rPr lang="ru-RU" sz="4000" dirty="0">
                <a:solidFill>
                  <a:schemeClr val="bg1"/>
                </a:solidFill>
              </a:rPr>
              <a:t> </a:t>
            </a:r>
            <a:r>
              <a:rPr lang="ru-RU" sz="3200" dirty="0">
                <a:solidFill>
                  <a:schemeClr val="bg1"/>
                </a:solidFill>
              </a:rPr>
              <a:t>Сражение под Москвой было одной из самых кровопролитных и больших битв в истории человечества. </a:t>
            </a:r>
            <a:r>
              <a:rPr lang="ru-RU" sz="3200" dirty="0" smtClean="0">
                <a:solidFill>
                  <a:schemeClr val="bg1"/>
                </a:solidFill>
              </a:rPr>
              <a:t>Осенью </a:t>
            </a:r>
            <a:r>
              <a:rPr lang="ru-RU" sz="3200" dirty="0">
                <a:solidFill>
                  <a:schemeClr val="bg1"/>
                </a:solidFill>
              </a:rPr>
              <a:t>1941 г. у деревни Крюково шли жестокие бои на подступах к Москве, полегло много бойцов. А в 1966 г. было обнаружено захоронение неизвестного солдата. Прах солдата перенесли в Александровский сад, захоронили у Кремлевской стены. И зажгли там Вечный огонь. </a:t>
            </a:r>
          </a:p>
        </p:txBody>
      </p:sp>
    </p:spTree>
  </p:cSld>
  <p:clrMapOvr>
    <a:masterClrMapping/>
  </p:clrMapOvr>
  <p:transition spd="slow">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Рисунок 3" descr="flamesanimjl0.gi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4034" name="Прямоугольник 4"/>
          <p:cNvSpPr>
            <a:spLocks noChangeArrowheads="1"/>
          </p:cNvSpPr>
          <p:nvPr/>
        </p:nvSpPr>
        <p:spPr bwMode="auto">
          <a:xfrm>
            <a:off x="107950" y="5786438"/>
            <a:ext cx="8928100" cy="954087"/>
          </a:xfrm>
          <a:prstGeom prst="rect">
            <a:avLst/>
          </a:prstGeom>
          <a:noFill/>
          <a:ln w="9525">
            <a:noFill/>
            <a:miter lim="800000"/>
            <a:headEnd/>
            <a:tailEnd/>
          </a:ln>
        </p:spPr>
        <p:txBody>
          <a:bodyPr>
            <a:spAutoFit/>
          </a:bodyPr>
          <a:lstStyle/>
          <a:p>
            <a:pPr algn="ctr"/>
            <a:r>
              <a:rPr lang="ru-RU" sz="2800" b="1">
                <a:latin typeface="Calibri" pitchFamily="34" charset="0"/>
              </a:rPr>
              <a:t>Советские части освободили свыше 11 тыс. населенных пунктов и устранили угрозу взятия Москвы.</a:t>
            </a:r>
          </a:p>
        </p:txBody>
      </p:sp>
      <p:pic>
        <p:nvPicPr>
          <p:cNvPr id="9" name="Рисунок 8" descr="b14fe1b9-3cda-49bb-a3b6-69c2056fabf7.jpg"/>
          <p:cNvPicPr>
            <a:picLocks noChangeAspect="1"/>
          </p:cNvPicPr>
          <p:nvPr/>
        </p:nvPicPr>
        <p:blipFill>
          <a:blip r:embed="rId3" cstate="print"/>
          <a:stretch>
            <a:fillRect/>
          </a:stretch>
        </p:blipFill>
        <p:spPr>
          <a:xfrm>
            <a:off x="357158" y="1428736"/>
            <a:ext cx="6143668" cy="4217360"/>
          </a:xfrm>
          <a:prstGeom prst="rect">
            <a:avLst/>
          </a:prstGeom>
          <a:ln w="88900" cap="sq" cmpd="thickThin">
            <a:solidFill>
              <a:srgbClr val="000000"/>
            </a:solidFill>
            <a:prstDash val="solid"/>
            <a:miter lim="800000"/>
          </a:ln>
          <a:effectLst>
            <a:innerShdw blurRad="76200">
              <a:srgbClr val="000000"/>
            </a:innerShdw>
          </a:effectLst>
        </p:spPr>
      </p:pic>
      <p:pic>
        <p:nvPicPr>
          <p:cNvPr id="7" name="Рисунок 6" descr="Soviet_Offensive_Moscow_December_1941.jpg"/>
          <p:cNvPicPr>
            <a:picLocks noChangeAspect="1"/>
          </p:cNvPicPr>
          <p:nvPr/>
        </p:nvPicPr>
        <p:blipFill>
          <a:blip r:embed="rId4" cstate="print"/>
          <a:stretch>
            <a:fillRect/>
          </a:stretch>
        </p:blipFill>
        <p:spPr>
          <a:xfrm>
            <a:off x="4786314" y="2774962"/>
            <a:ext cx="4036853" cy="3011492"/>
          </a:xfrm>
          <a:prstGeom prst="rect">
            <a:avLst/>
          </a:prstGeom>
          <a:ln w="88900" cap="sq" cmpd="thickThin">
            <a:solidFill>
              <a:srgbClr val="000000"/>
            </a:solidFill>
            <a:prstDash val="solid"/>
            <a:miter lim="800000"/>
          </a:ln>
          <a:effectLst>
            <a:innerShdw blurRad="76200">
              <a:srgbClr val="000000"/>
            </a:innerShdw>
          </a:effectLst>
        </p:spPr>
      </p:pic>
      <p:sp>
        <p:nvSpPr>
          <p:cNvPr id="44037" name="Прямоугольник 2"/>
          <p:cNvSpPr>
            <a:spLocks noChangeArrowheads="1"/>
          </p:cNvSpPr>
          <p:nvPr/>
        </p:nvSpPr>
        <p:spPr bwMode="auto">
          <a:xfrm>
            <a:off x="107950" y="71438"/>
            <a:ext cx="8928100" cy="1384300"/>
          </a:xfrm>
          <a:prstGeom prst="rect">
            <a:avLst/>
          </a:prstGeom>
          <a:noFill/>
          <a:ln w="9525">
            <a:noFill/>
            <a:miter lim="800000"/>
            <a:headEnd/>
            <a:tailEnd/>
          </a:ln>
        </p:spPr>
        <p:txBody>
          <a:bodyPr>
            <a:spAutoFit/>
          </a:bodyPr>
          <a:lstStyle/>
          <a:p>
            <a:pPr algn="ctr"/>
            <a:r>
              <a:rPr lang="ru-RU" sz="2800" b="1">
                <a:solidFill>
                  <a:schemeClr val="bg1"/>
                </a:solidFill>
                <a:latin typeface="Calibri" pitchFamily="34" charset="0"/>
              </a:rPr>
              <a:t>В ходе декабрьского наступления были разгромлены 11 танковых, 4 моторизованных и 23 пехотных немецких дивизий. </a:t>
            </a:r>
          </a:p>
        </p:txBody>
      </p:sp>
    </p:spTree>
  </p:cSld>
  <p:clrMapOvr>
    <a:masterClrMapping/>
  </p:clrMapOvr>
  <p:transition spd="slow">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Рисунок 2" descr="flamesanimjl0.gi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grpSp>
        <p:nvGrpSpPr>
          <p:cNvPr id="19" name="Группа 18"/>
          <p:cNvGrpSpPr>
            <a:grpSpLocks/>
          </p:cNvGrpSpPr>
          <p:nvPr/>
        </p:nvGrpSpPr>
        <p:grpSpPr bwMode="auto">
          <a:xfrm>
            <a:off x="485775" y="4714875"/>
            <a:ext cx="8172450" cy="1643063"/>
            <a:chOff x="486000" y="4714884"/>
            <a:chExt cx="8172000" cy="1643074"/>
          </a:xfrm>
        </p:grpSpPr>
        <p:grpSp>
          <p:nvGrpSpPr>
            <p:cNvPr id="48142" name="Группа 15"/>
            <p:cNvGrpSpPr>
              <a:grpSpLocks/>
            </p:cNvGrpSpPr>
            <p:nvPr/>
          </p:nvGrpSpPr>
          <p:grpSpPr bwMode="auto">
            <a:xfrm>
              <a:off x="486000" y="5208114"/>
              <a:ext cx="8172000" cy="1149844"/>
              <a:chOff x="2201999" y="2912020"/>
              <a:chExt cx="7601003" cy="1149844"/>
            </a:xfrm>
          </p:grpSpPr>
          <p:sp>
            <p:nvSpPr>
              <p:cNvPr id="17" name="Пятиугольник 16"/>
              <p:cNvSpPr/>
              <p:nvPr/>
            </p:nvSpPr>
            <p:spPr>
              <a:xfrm rot="10800000">
                <a:off x="2201999" y="2912506"/>
                <a:ext cx="7601003" cy="1149358"/>
              </a:xfrm>
              <a:prstGeom prst="roundRect">
                <a:avLst/>
              </a:prstGeom>
              <a:solidFill>
                <a:schemeClr val="tx1">
                  <a:alpha val="3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Пятиугольник 4"/>
              <p:cNvSpPr/>
              <p:nvPr/>
            </p:nvSpPr>
            <p:spPr>
              <a:xfrm rot="21600000">
                <a:off x="2489916" y="2912506"/>
                <a:ext cx="7313086" cy="1149358"/>
              </a:xfrm>
              <a:prstGeom prst="roundRect">
                <a:avLst/>
              </a:prstGeom>
            </p:spPr>
            <p:style>
              <a:lnRef idx="0">
                <a:scrgbClr r="0" g="0" b="0"/>
              </a:lnRef>
              <a:fillRef idx="0">
                <a:scrgbClr r="0" g="0" b="0"/>
              </a:fillRef>
              <a:effectRef idx="0">
                <a:scrgbClr r="0" g="0" b="0"/>
              </a:effectRef>
              <a:fontRef idx="minor">
                <a:schemeClr val="lt1"/>
              </a:fontRef>
            </p:style>
            <p:txBody>
              <a:bodyPr lIns="507050" tIns="106680" rIns="199136" bIns="106680" anchor="ctr"/>
              <a:lstStyle/>
              <a:p>
                <a:pPr algn="ctr" defTabSz="1244600">
                  <a:lnSpc>
                    <a:spcPct val="90000"/>
                  </a:lnSpc>
                  <a:spcAft>
                    <a:spcPct val="35000"/>
                  </a:spcAft>
                </a:pPr>
                <a:r>
                  <a:rPr lang="ru-RU" sz="2800" b="1">
                    <a:solidFill>
                      <a:schemeClr val="bg1"/>
                    </a:solidFill>
                    <a:cs typeface="Times New Roman" pitchFamily="18" charset="0"/>
                  </a:rPr>
                  <a:t>Стратегическая наступательная операция</a:t>
                </a:r>
              </a:p>
              <a:p>
                <a:pPr algn="ctr" defTabSz="1244600">
                  <a:lnSpc>
                    <a:spcPct val="90000"/>
                  </a:lnSpc>
                  <a:spcAft>
                    <a:spcPct val="35000"/>
                  </a:spcAft>
                </a:pPr>
                <a:r>
                  <a:rPr lang="ru-RU" sz="2800" b="1">
                    <a:solidFill>
                      <a:schemeClr val="bg1"/>
                    </a:solidFill>
                    <a:cs typeface="Times New Roman" pitchFamily="18" charset="0"/>
                  </a:rPr>
                  <a:t> (8 января – 20 апреля 1942 г.).</a:t>
                </a:r>
                <a:endParaRPr lang="ru-RU" sz="2800" b="1">
                  <a:solidFill>
                    <a:srgbClr val="FFFFFF"/>
                  </a:solidFill>
                </a:endParaRPr>
              </a:p>
            </p:txBody>
          </p:sp>
        </p:grpSp>
        <p:sp>
          <p:nvSpPr>
            <p:cNvPr id="22" name="Стрелка вниз 21"/>
            <p:cNvSpPr/>
            <p:nvPr/>
          </p:nvSpPr>
          <p:spPr>
            <a:xfrm>
              <a:off x="4286266" y="4714884"/>
              <a:ext cx="571469" cy="642942"/>
            </a:xfrm>
            <a:prstGeom prst="downArrow">
              <a:avLst/>
            </a:prstGeom>
            <a:ln w="57150">
              <a:solidFill>
                <a:schemeClr val="bg1"/>
              </a:solid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ru-RU"/>
            </a:p>
          </p:txBody>
        </p:sp>
      </p:grpSp>
      <p:grpSp>
        <p:nvGrpSpPr>
          <p:cNvPr id="24" name="Группа 23"/>
          <p:cNvGrpSpPr>
            <a:grpSpLocks/>
          </p:cNvGrpSpPr>
          <p:nvPr/>
        </p:nvGrpSpPr>
        <p:grpSpPr bwMode="auto">
          <a:xfrm>
            <a:off x="485775" y="3143250"/>
            <a:ext cx="8172450" cy="1649413"/>
            <a:chOff x="486000" y="3143248"/>
            <a:chExt cx="8172000" cy="1649910"/>
          </a:xfrm>
        </p:grpSpPr>
        <p:grpSp>
          <p:nvGrpSpPr>
            <p:cNvPr id="48138" name="Группа 9"/>
            <p:cNvGrpSpPr>
              <a:grpSpLocks/>
            </p:cNvGrpSpPr>
            <p:nvPr/>
          </p:nvGrpSpPr>
          <p:grpSpPr bwMode="auto">
            <a:xfrm>
              <a:off x="486000" y="3643314"/>
              <a:ext cx="8172000" cy="1149844"/>
              <a:chOff x="2201999" y="2135"/>
              <a:chExt cx="7601003" cy="1149844"/>
            </a:xfrm>
          </p:grpSpPr>
          <p:sp>
            <p:nvSpPr>
              <p:cNvPr id="11" name="Пятиугольник 10"/>
              <p:cNvSpPr/>
              <p:nvPr/>
            </p:nvSpPr>
            <p:spPr>
              <a:xfrm rot="10800000">
                <a:off x="2201999" y="2283"/>
                <a:ext cx="7601003" cy="1149696"/>
              </a:xfrm>
              <a:prstGeom prst="roundRect">
                <a:avLst/>
              </a:prstGeom>
              <a:solidFill>
                <a:schemeClr val="tx1">
                  <a:alpha val="3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Пятиугольник 4"/>
              <p:cNvSpPr/>
              <p:nvPr/>
            </p:nvSpPr>
            <p:spPr>
              <a:xfrm rot="21600000">
                <a:off x="2489916" y="2283"/>
                <a:ext cx="7313086" cy="1149696"/>
              </a:xfrm>
              <a:prstGeom prst="roundRect">
                <a:avLst/>
              </a:prstGeom>
            </p:spPr>
            <p:style>
              <a:lnRef idx="0">
                <a:scrgbClr r="0" g="0" b="0"/>
              </a:lnRef>
              <a:fillRef idx="0">
                <a:scrgbClr r="0" g="0" b="0"/>
              </a:fillRef>
              <a:effectRef idx="0">
                <a:scrgbClr r="0" g="0" b="0"/>
              </a:effectRef>
              <a:fontRef idx="minor">
                <a:schemeClr val="lt1"/>
              </a:fontRef>
            </p:style>
            <p:txBody>
              <a:bodyPr lIns="507050" tIns="106680" rIns="199136" bIns="106680" anchor="ctr"/>
              <a:lstStyle/>
              <a:p>
                <a:pPr algn="ctr" defTabSz="1244600"/>
                <a:r>
                  <a:rPr lang="ru-RU" sz="2800" b="1">
                    <a:solidFill>
                      <a:schemeClr val="bg1"/>
                    </a:solidFill>
                    <a:cs typeface="Times New Roman" pitchFamily="18" charset="0"/>
                  </a:rPr>
                  <a:t>Контрнаступление под Москвой</a:t>
                </a:r>
              </a:p>
              <a:p>
                <a:pPr algn="ctr" defTabSz="1244600"/>
                <a:r>
                  <a:rPr lang="ru-RU" sz="2800" b="1">
                    <a:solidFill>
                      <a:schemeClr val="bg1"/>
                    </a:solidFill>
                    <a:cs typeface="Times New Roman" pitchFamily="18" charset="0"/>
                  </a:rPr>
                  <a:t>(5 декабря 1941 г. – 7 января 1942 г.)</a:t>
                </a:r>
                <a:endParaRPr lang="ru-RU" sz="2800" b="1">
                  <a:solidFill>
                    <a:srgbClr val="FFFFFF"/>
                  </a:solidFill>
                </a:endParaRPr>
              </a:p>
            </p:txBody>
          </p:sp>
        </p:grpSp>
        <p:sp>
          <p:nvSpPr>
            <p:cNvPr id="21" name="Стрелка вниз 20"/>
            <p:cNvSpPr/>
            <p:nvPr/>
          </p:nvSpPr>
          <p:spPr>
            <a:xfrm>
              <a:off x="4286266" y="3143248"/>
              <a:ext cx="571469" cy="643132"/>
            </a:xfrm>
            <a:prstGeom prst="downArrow">
              <a:avLst/>
            </a:prstGeom>
            <a:ln w="57150">
              <a:solidFill>
                <a:schemeClr val="bg1"/>
              </a:solid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ru-RU"/>
            </a:p>
          </p:txBody>
        </p:sp>
      </p:grpSp>
      <p:grpSp>
        <p:nvGrpSpPr>
          <p:cNvPr id="20" name="Группа 19"/>
          <p:cNvGrpSpPr>
            <a:grpSpLocks/>
          </p:cNvGrpSpPr>
          <p:nvPr/>
        </p:nvGrpSpPr>
        <p:grpSpPr bwMode="auto">
          <a:xfrm>
            <a:off x="485775" y="1571625"/>
            <a:ext cx="8172450" cy="1649413"/>
            <a:chOff x="486000" y="1571612"/>
            <a:chExt cx="8172000" cy="1649910"/>
          </a:xfrm>
        </p:grpSpPr>
        <p:grpSp>
          <p:nvGrpSpPr>
            <p:cNvPr id="48134" name="Группа 12"/>
            <p:cNvGrpSpPr>
              <a:grpSpLocks/>
            </p:cNvGrpSpPr>
            <p:nvPr/>
          </p:nvGrpSpPr>
          <p:grpSpPr bwMode="auto">
            <a:xfrm>
              <a:off x="486000" y="2071678"/>
              <a:ext cx="8172000" cy="1149844"/>
              <a:chOff x="2201999" y="1457077"/>
              <a:chExt cx="7601003" cy="1149844"/>
            </a:xfrm>
          </p:grpSpPr>
          <p:sp>
            <p:nvSpPr>
              <p:cNvPr id="14" name="Пятиугольник 13"/>
              <p:cNvSpPr/>
              <p:nvPr/>
            </p:nvSpPr>
            <p:spPr>
              <a:xfrm rot="10800000">
                <a:off x="2201999" y="1457225"/>
                <a:ext cx="7601003" cy="1149696"/>
              </a:xfrm>
              <a:prstGeom prst="roundRect">
                <a:avLst/>
              </a:prstGeom>
              <a:solidFill>
                <a:schemeClr val="tx1">
                  <a:alpha val="3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Пятиугольник 4"/>
              <p:cNvSpPr/>
              <p:nvPr/>
            </p:nvSpPr>
            <p:spPr>
              <a:xfrm rot="21600000">
                <a:off x="2489916" y="1457225"/>
                <a:ext cx="7313086" cy="1149696"/>
              </a:xfrm>
              <a:prstGeom prst="roundRect">
                <a:avLst/>
              </a:prstGeom>
            </p:spPr>
            <p:style>
              <a:lnRef idx="0">
                <a:scrgbClr r="0" g="0" b="0"/>
              </a:lnRef>
              <a:fillRef idx="0">
                <a:scrgbClr r="0" g="0" b="0"/>
              </a:fillRef>
              <a:effectRef idx="0">
                <a:scrgbClr r="0" g="0" b="0"/>
              </a:effectRef>
              <a:fontRef idx="minor">
                <a:schemeClr val="lt1"/>
              </a:fontRef>
            </p:style>
            <p:txBody>
              <a:bodyPr lIns="507050" tIns="106680" rIns="199136" bIns="106680" anchor="ctr"/>
              <a:lstStyle/>
              <a:p>
                <a:pPr algn="ctr" defTabSz="1244600">
                  <a:lnSpc>
                    <a:spcPct val="90000"/>
                  </a:lnSpc>
                  <a:spcAft>
                    <a:spcPct val="35000"/>
                  </a:spcAft>
                </a:pPr>
                <a:r>
                  <a:rPr lang="ru-RU" sz="2800" b="1">
                    <a:solidFill>
                      <a:schemeClr val="bg1"/>
                    </a:solidFill>
                    <a:cs typeface="Times New Roman" pitchFamily="18" charset="0"/>
                  </a:rPr>
                  <a:t>Стратегическая оборонительная операция (30 сентября – 5 декабря 1941 г.)</a:t>
                </a:r>
                <a:endParaRPr lang="ru-RU" sz="2800" b="1">
                  <a:solidFill>
                    <a:srgbClr val="FFFFFF"/>
                  </a:solidFill>
                </a:endParaRPr>
              </a:p>
            </p:txBody>
          </p:sp>
        </p:grpSp>
        <p:sp>
          <p:nvSpPr>
            <p:cNvPr id="23" name="Стрелка вниз 22"/>
            <p:cNvSpPr/>
            <p:nvPr/>
          </p:nvSpPr>
          <p:spPr>
            <a:xfrm>
              <a:off x="4286266" y="1571612"/>
              <a:ext cx="571469" cy="643132"/>
            </a:xfrm>
            <a:prstGeom prst="downArrow">
              <a:avLst/>
            </a:prstGeom>
            <a:ln w="57150">
              <a:solidFill>
                <a:schemeClr val="bg1"/>
              </a:solid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ru-RU"/>
            </a:p>
          </p:txBody>
        </p:sp>
      </p:grpSp>
      <p:sp>
        <p:nvSpPr>
          <p:cNvPr id="5" name="TextBox 4"/>
          <p:cNvSpPr txBox="1"/>
          <p:nvPr/>
        </p:nvSpPr>
        <p:spPr>
          <a:xfrm>
            <a:off x="-530518" y="-24"/>
            <a:ext cx="8801384" cy="1200329"/>
          </a:xfrm>
          <a:prstGeom prst="rect">
            <a:avLst/>
          </a:prstGeom>
          <a:noFill/>
        </p:spPr>
        <p:txBody>
          <a:bodyPr wrap="none">
            <a:spAutoFit/>
          </a:bodyPr>
          <a:lstStyle/>
          <a:p>
            <a:pPr algn="ctr" fontAlgn="auto">
              <a:spcBef>
                <a:spcPts val="0"/>
              </a:spcBef>
              <a:spcAft>
                <a:spcPts val="0"/>
              </a:spcAft>
              <a:defRPr/>
            </a:pPr>
            <a:r>
              <a:rPr lang="ru-RU" sz="7200" dirty="0" smtClean="0">
                <a:ln w="19050">
                  <a:solidFill>
                    <a:schemeClr val="bg1"/>
                  </a:solidFill>
                </a:ln>
                <a:solidFill>
                  <a:srgbClr val="FF0000"/>
                </a:solidFill>
                <a:effectLst>
                  <a:glow rad="101600">
                    <a:schemeClr val="tx1">
                      <a:alpha val="60000"/>
                    </a:schemeClr>
                  </a:glow>
                </a:effectLst>
                <a:latin typeface="Arial" pitchFamily="34" charset="0"/>
                <a:cs typeface="Arial" pitchFamily="34" charset="0"/>
              </a:rPr>
              <a:t>      Битва </a:t>
            </a:r>
            <a:r>
              <a:rPr lang="ru-RU" sz="7200" dirty="0">
                <a:ln w="19050">
                  <a:solidFill>
                    <a:schemeClr val="bg1"/>
                  </a:solidFill>
                </a:ln>
                <a:solidFill>
                  <a:srgbClr val="FF0000"/>
                </a:solidFill>
                <a:effectLst>
                  <a:glow rad="101600">
                    <a:schemeClr val="tx1">
                      <a:alpha val="60000"/>
                    </a:schemeClr>
                  </a:glow>
                </a:effectLst>
                <a:latin typeface="Arial" pitchFamily="34" charset="0"/>
                <a:cs typeface="Arial" pitchFamily="34" charset="0"/>
              </a:rPr>
              <a:t>за Москву</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1000" fill="hold"/>
                                        <p:tgtEl>
                                          <p:spTgt spid="20"/>
                                        </p:tgtEl>
                                        <p:attrNameLst>
                                          <p:attrName>ppt_x</p:attrName>
                                        </p:attrNameLst>
                                      </p:cBhvr>
                                      <p:tavLst>
                                        <p:tav tm="0">
                                          <p:val>
                                            <p:strVal val="#ppt_x"/>
                                          </p:val>
                                        </p:tav>
                                        <p:tav tm="100000">
                                          <p:val>
                                            <p:strVal val="#ppt_x"/>
                                          </p:val>
                                        </p:tav>
                                      </p:tavLst>
                                    </p:anim>
                                    <p:anim calcmode="lin" valueType="num">
                                      <p:cBhvr additive="base">
                                        <p:cTn id="13" dur="10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000" fill="hold"/>
                                        <p:tgtEl>
                                          <p:spTgt spid="24"/>
                                        </p:tgtEl>
                                        <p:attrNameLst>
                                          <p:attrName>ppt_x</p:attrName>
                                        </p:attrNameLst>
                                      </p:cBhvr>
                                      <p:tavLst>
                                        <p:tav tm="0">
                                          <p:val>
                                            <p:strVal val="#ppt_x"/>
                                          </p:val>
                                        </p:tav>
                                        <p:tav tm="100000">
                                          <p:val>
                                            <p:strVal val="#ppt_x"/>
                                          </p:val>
                                        </p:tav>
                                      </p:tavLst>
                                    </p:anim>
                                    <p:anim calcmode="lin" valueType="num">
                                      <p:cBhvr additive="base">
                                        <p:cTn id="19" dur="10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1000" fill="hold"/>
                                        <p:tgtEl>
                                          <p:spTgt spid="19"/>
                                        </p:tgtEl>
                                        <p:attrNameLst>
                                          <p:attrName>ppt_x</p:attrName>
                                        </p:attrNameLst>
                                      </p:cBhvr>
                                      <p:tavLst>
                                        <p:tav tm="0">
                                          <p:val>
                                            <p:strVal val="#ppt_x"/>
                                          </p:val>
                                        </p:tav>
                                        <p:tav tm="100000">
                                          <p:val>
                                            <p:strVal val="#ppt_x"/>
                                          </p:val>
                                        </p:tav>
                                      </p:tavLst>
                                    </p:anim>
                                    <p:anim calcmode="lin" valueType="num">
                                      <p:cBhvr additive="base">
                                        <p:cTn id="25" dur="10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Рисунок 2" descr="091351af80f2cbd5254237b67c110c66.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Прямоугольник 3"/>
          <p:cNvSpPr/>
          <p:nvPr/>
        </p:nvSpPr>
        <p:spPr>
          <a:xfrm>
            <a:off x="214282" y="285728"/>
            <a:ext cx="4737708" cy="1200329"/>
          </a:xfrm>
          <a:prstGeom prst="rect">
            <a:avLst/>
          </a:prstGeom>
          <a:noFill/>
        </p:spPr>
        <p:txBody>
          <a:bodyPr wrap="none">
            <a:spAutoFit/>
          </a:bodyPr>
          <a:lstStyle/>
          <a:p>
            <a:pPr algn="ctr" fontAlgn="auto">
              <a:spcBef>
                <a:spcPts val="0"/>
              </a:spcBef>
              <a:spcAft>
                <a:spcPts val="0"/>
              </a:spcAft>
              <a:defRPr/>
            </a:pPr>
            <a:r>
              <a:rPr lang="ru-RU" sz="72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n-lt"/>
              </a:rPr>
              <a:t>СПАСИБО…</a:t>
            </a:r>
          </a:p>
        </p:txBody>
      </p:sp>
      <p:pic>
        <p:nvPicPr>
          <p:cNvPr id="54276" name="visotskij_-_bratskie_mogily.mp3">
            <a:hlinkClick r:id="" action="ppaction://media"/>
          </p:cNvPr>
          <p:cNvPicPr>
            <a:picLocks noRot="1" noChangeAspect="1" noChangeArrowheads="1"/>
          </p:cNvPicPr>
          <p:nvPr>
            <a:audioFile r:link="rId1"/>
          </p:nvPr>
        </p:nvPicPr>
        <p:blipFill>
          <a:blip r:embed="rId4" cstate="print"/>
          <a:srcRect/>
          <a:stretch>
            <a:fillRect/>
          </a:stretch>
        </p:blipFill>
        <p:spPr bwMode="auto">
          <a:xfrm>
            <a:off x="4419600" y="3276600"/>
            <a:ext cx="304800" cy="304800"/>
          </a:xfrm>
          <a:prstGeom prst="rect">
            <a:avLst/>
          </a:prstGeom>
          <a:noFill/>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3532" fill="hold"/>
                                        <p:tgtEl>
                                          <p:spTgt spid="5427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427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Без названия.mp3">
            <a:hlinkClick r:id="" action="ppaction://media"/>
          </p:cNvPr>
          <p:cNvPicPr>
            <a:picLocks noRot="1" noChangeAspect="1"/>
          </p:cNvPicPr>
          <p:nvPr>
            <a:audioFile r:link="rId1"/>
          </p:nvPr>
        </p:nvPicPr>
        <p:blipFill>
          <a:blip r:embed="rId3" cstate="print"/>
          <a:srcRect/>
          <a:stretch>
            <a:fillRect/>
          </a:stretch>
        </p:blipFill>
        <p:spPr bwMode="auto">
          <a:xfrm>
            <a:off x="8143875" y="6429375"/>
            <a:ext cx="304800" cy="304800"/>
          </a:xfrm>
          <a:prstGeom prst="rect">
            <a:avLst/>
          </a:prstGeom>
          <a:noFill/>
          <a:ln w="9525">
            <a:noFill/>
            <a:miter lim="800000"/>
            <a:headEnd/>
            <a:tailEnd/>
          </a:ln>
        </p:spPr>
      </p:pic>
      <p:pic>
        <p:nvPicPr>
          <p:cNvPr id="14338" name="Рисунок 6" descr="flamesanimjl0.gif"/>
          <p:cNvPicPr>
            <a:picLocks noChangeAspect="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2" name="Прямоугольник 1"/>
          <p:cNvSpPr>
            <a:spLocks noChangeArrowheads="1"/>
          </p:cNvSpPr>
          <p:nvPr/>
        </p:nvSpPr>
        <p:spPr bwMode="auto">
          <a:xfrm>
            <a:off x="107950" y="1125538"/>
            <a:ext cx="8928100" cy="2654300"/>
          </a:xfrm>
          <a:prstGeom prst="rect">
            <a:avLst/>
          </a:prstGeom>
          <a:noFill/>
          <a:ln w="9525">
            <a:noFill/>
            <a:miter lim="800000"/>
            <a:headEnd/>
            <a:tailEnd/>
          </a:ln>
        </p:spPr>
        <p:txBody>
          <a:bodyPr>
            <a:spAutoFit/>
          </a:bodyPr>
          <a:lstStyle/>
          <a:p>
            <a:pPr algn="just"/>
            <a:r>
              <a:rPr lang="ru-RU" sz="2800">
                <a:solidFill>
                  <a:schemeClr val="bg1"/>
                </a:solidFill>
                <a:latin typeface="Monotype Corsiva" pitchFamily="66" charset="0"/>
              </a:rPr>
              <a:t>«Первоочередной целью отныне является война с Россией, исход которой должен решить судьбу мира. Нечто меня не испугает. Никакие так называемые нормы международного права, никакие договоры не удержат меня оттого, чтобы использовать представившееся мне преимущество. Грядущая война будет неслыханно кровавой и жестокой».</a:t>
            </a:r>
          </a:p>
        </p:txBody>
      </p:sp>
      <p:sp>
        <p:nvSpPr>
          <p:cNvPr id="14340" name="Прямоугольник 2"/>
          <p:cNvSpPr>
            <a:spLocks noChangeArrowheads="1"/>
          </p:cNvSpPr>
          <p:nvPr/>
        </p:nvSpPr>
        <p:spPr bwMode="auto">
          <a:xfrm>
            <a:off x="5076825" y="4149725"/>
            <a:ext cx="3406775" cy="519113"/>
          </a:xfrm>
          <a:prstGeom prst="rect">
            <a:avLst/>
          </a:prstGeom>
          <a:noFill/>
          <a:ln w="9525">
            <a:noFill/>
            <a:miter lim="800000"/>
            <a:headEnd/>
            <a:tailEnd/>
          </a:ln>
        </p:spPr>
        <p:txBody>
          <a:bodyPr>
            <a:spAutoFit/>
          </a:bodyPr>
          <a:lstStyle/>
          <a:p>
            <a:pPr algn="just"/>
            <a:r>
              <a:rPr lang="ru-RU" sz="2800">
                <a:solidFill>
                  <a:schemeClr val="bg1"/>
                </a:solidFill>
                <a:latin typeface="Calibri" pitchFamily="34" charset="0"/>
              </a:rPr>
              <a:t>(Адольф Гитлер) </a:t>
            </a:r>
          </a:p>
        </p:txBody>
      </p:sp>
      <p:pic>
        <p:nvPicPr>
          <p:cNvPr id="14347" name="Picture 11" descr="3AWXGECASCSV0JCAGGJDIQCAS9UWE0CANRN11UCARCG095CAFXUPPXCAWQVTIUCAWGP9YPCATDWZPZCADX31HKCA8VYT1ECAR1OCSICAOYT1NXCACHU0K1CAJAVXOWCADHK8XICAWUINK0CADHR9VZCA3VEVFF"/>
          <p:cNvPicPr>
            <a:picLocks noChangeAspect="1" noChangeArrowheads="1"/>
          </p:cNvPicPr>
          <p:nvPr/>
        </p:nvPicPr>
        <p:blipFill>
          <a:blip r:embed="rId5" cstate="print"/>
          <a:srcRect/>
          <a:stretch>
            <a:fillRect/>
          </a:stretch>
        </p:blipFill>
        <p:spPr bwMode="auto">
          <a:xfrm>
            <a:off x="323850" y="4076700"/>
            <a:ext cx="2016125" cy="2581275"/>
          </a:xfrm>
          <a:prstGeom prst="rect">
            <a:avLst/>
          </a:prstGeom>
          <a:noFill/>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0" repeatCount="indefinite" fill="hold" display="0">
                  <p:stCondLst>
                    <p:cond delay="indefinite"/>
                  </p:stCondLst>
                  <p:endCondLst>
                    <p:cond evt="onPrev" delay="0">
                      <p:tgtEl>
                        <p:sldTgt/>
                      </p:tgtEl>
                    </p:cond>
                    <p:cond evt="onStopAudio" delay="0">
                      <p:tgtEl>
                        <p:sldTgt/>
                      </p:tgtEl>
                    </p:cond>
                  </p:endCondLst>
                </p:cTn>
                <p:tgtEl>
                  <p:spTgt spid="8"/>
                </p:tgtEl>
              </p:cMediaNode>
            </p:audio>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p:txBody>
          <a:bodyPr/>
          <a:lstStyle/>
          <a:p>
            <a:endParaRPr lang="ru-RU" smtClean="0"/>
          </a:p>
        </p:txBody>
      </p:sp>
      <p:sp>
        <p:nvSpPr>
          <p:cNvPr id="61443" name="Rectangle 3"/>
          <p:cNvSpPr>
            <a:spLocks noGrp="1"/>
          </p:cNvSpPr>
          <p:nvPr>
            <p:ph type="body" idx="1"/>
          </p:nvPr>
        </p:nvSpPr>
        <p:spPr/>
        <p:txBody>
          <a:bodyPr/>
          <a:lstStyle/>
          <a:p>
            <a:endParaRPr lang="ru-RU" smtClean="0"/>
          </a:p>
        </p:txBody>
      </p:sp>
      <p:pic>
        <p:nvPicPr>
          <p:cNvPr id="61444" name="Рисунок 2" descr="flamesanimjl0.gi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1445" name="Rectangle 5"/>
          <p:cNvSpPr>
            <a:spLocks noChangeArrowheads="1"/>
          </p:cNvSpPr>
          <p:nvPr/>
        </p:nvSpPr>
        <p:spPr bwMode="auto">
          <a:xfrm>
            <a:off x="0" y="857926"/>
            <a:ext cx="5003800" cy="3970318"/>
          </a:xfrm>
          <a:prstGeom prst="rect">
            <a:avLst/>
          </a:prstGeom>
          <a:noFill/>
          <a:ln w="9525">
            <a:noFill/>
            <a:miter lim="800000"/>
            <a:headEnd/>
            <a:tailEnd/>
          </a:ln>
          <a:effectLst/>
        </p:spPr>
        <p:txBody>
          <a:bodyPr wrap="square" anchor="ctr">
            <a:spAutoFit/>
          </a:bodyPr>
          <a:lstStyle/>
          <a:p>
            <a:r>
              <a:rPr lang="ru-RU" sz="2800" dirty="0">
                <a:solidFill>
                  <a:schemeClr val="bg1"/>
                </a:solidFill>
              </a:rPr>
              <a:t>Не высыхали слезы у России,</a:t>
            </a:r>
            <a:br>
              <a:rPr lang="ru-RU" sz="2800" dirty="0">
                <a:solidFill>
                  <a:schemeClr val="bg1"/>
                </a:solidFill>
              </a:rPr>
            </a:br>
            <a:r>
              <a:rPr lang="ru-RU" sz="2800" dirty="0">
                <a:solidFill>
                  <a:schemeClr val="bg1"/>
                </a:solidFill>
              </a:rPr>
              <a:t>Но жил в глазах неистребимый блеск</a:t>
            </a:r>
            <a:br>
              <a:rPr lang="ru-RU" sz="2800" dirty="0">
                <a:solidFill>
                  <a:schemeClr val="bg1"/>
                </a:solidFill>
              </a:rPr>
            </a:br>
            <a:r>
              <a:rPr lang="ru-RU" sz="2800" dirty="0">
                <a:solidFill>
                  <a:schemeClr val="bg1"/>
                </a:solidFill>
              </a:rPr>
              <a:t>И слышать было нам невыносимо,</a:t>
            </a:r>
            <a:br>
              <a:rPr lang="ru-RU" sz="2800" dirty="0">
                <a:solidFill>
                  <a:schemeClr val="bg1"/>
                </a:solidFill>
              </a:rPr>
            </a:br>
            <a:r>
              <a:rPr lang="ru-RU" sz="2800" dirty="0">
                <a:solidFill>
                  <a:schemeClr val="bg1"/>
                </a:solidFill>
              </a:rPr>
              <a:t>Что гитлеровцам сдан уже Смоленск</a:t>
            </a:r>
          </a:p>
          <a:p>
            <a:endParaRPr lang="ru-RU" sz="2800" dirty="0">
              <a:solidFill>
                <a:schemeClr val="bg1"/>
              </a:solidFill>
            </a:endParaRPr>
          </a:p>
        </p:txBody>
      </p:sp>
      <p:pic>
        <p:nvPicPr>
          <p:cNvPr id="61447" name="Picture 7" descr="60613426_Image"/>
          <p:cNvPicPr>
            <a:picLocks noChangeAspect="1" noChangeArrowheads="1"/>
          </p:cNvPicPr>
          <p:nvPr/>
        </p:nvPicPr>
        <p:blipFill>
          <a:blip r:embed="rId3" cstate="print"/>
          <a:srcRect/>
          <a:stretch>
            <a:fillRect/>
          </a:stretch>
        </p:blipFill>
        <p:spPr bwMode="auto">
          <a:xfrm>
            <a:off x="4643438" y="2285992"/>
            <a:ext cx="4500562" cy="4365625"/>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Рисунок 2" descr="flamesanimjl0.gi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0482" name="Прямоугольник 1"/>
          <p:cNvSpPr>
            <a:spLocks noChangeArrowheads="1"/>
          </p:cNvSpPr>
          <p:nvPr/>
        </p:nvSpPr>
        <p:spPr bwMode="auto">
          <a:xfrm>
            <a:off x="107950" y="46038"/>
            <a:ext cx="8928100" cy="954087"/>
          </a:xfrm>
          <a:prstGeom prst="rect">
            <a:avLst/>
          </a:prstGeom>
          <a:noFill/>
          <a:ln w="9525">
            <a:noFill/>
            <a:miter lim="800000"/>
            <a:headEnd/>
            <a:tailEnd/>
          </a:ln>
        </p:spPr>
        <p:txBody>
          <a:bodyPr>
            <a:spAutoFit/>
          </a:bodyPr>
          <a:lstStyle/>
          <a:p>
            <a:pPr algn="ctr"/>
            <a:r>
              <a:rPr lang="ru-RU" sz="2800" b="1">
                <a:solidFill>
                  <a:schemeClr val="bg1"/>
                </a:solidFill>
                <a:latin typeface="Calibri" pitchFamily="34" charset="0"/>
              </a:rPr>
              <a:t>15 сентября 1941 г. - утвержден план операции «Тайфун» (взятие столицы СССР – Москвы).</a:t>
            </a:r>
          </a:p>
        </p:txBody>
      </p:sp>
      <p:grpSp>
        <p:nvGrpSpPr>
          <p:cNvPr id="20483" name="Группа 6"/>
          <p:cNvGrpSpPr>
            <a:grpSpLocks/>
          </p:cNvGrpSpPr>
          <p:nvPr/>
        </p:nvGrpSpPr>
        <p:grpSpPr bwMode="auto">
          <a:xfrm>
            <a:off x="904875" y="1928813"/>
            <a:ext cx="7334250" cy="4000500"/>
            <a:chOff x="357158" y="1500174"/>
            <a:chExt cx="7334278" cy="4000500"/>
          </a:xfrm>
        </p:grpSpPr>
        <p:pic>
          <p:nvPicPr>
            <p:cNvPr id="29698" name="Picture 2" descr="http://www.krugosvet.ru/uploads/enc/images/1/123563505140fa.jpg"/>
            <p:cNvPicPr>
              <a:picLocks noChangeAspect="1" noChangeArrowheads="1"/>
            </p:cNvPicPr>
            <p:nvPr/>
          </p:nvPicPr>
          <p:blipFill>
            <a:blip r:embed="rId3" cstate="print"/>
            <a:stretch>
              <a:fillRect/>
            </a:stretch>
          </p:blipFill>
          <p:spPr bwMode="auto">
            <a:xfrm>
              <a:off x="357158" y="1500174"/>
              <a:ext cx="3762375" cy="4000500"/>
            </a:xfrm>
            <a:prstGeom prst="rect">
              <a:avLst/>
            </a:prstGeom>
            <a:ln w="88900" cap="sq" cmpd="thickThin">
              <a:solidFill>
                <a:srgbClr val="000000"/>
              </a:solidFill>
              <a:prstDash val="solid"/>
              <a:miter lim="800000"/>
            </a:ln>
            <a:effectLst>
              <a:innerShdw blurRad="76200">
                <a:srgbClr val="000000"/>
              </a:innerShdw>
            </a:effectLst>
          </p:spPr>
        </p:pic>
        <p:pic>
          <p:nvPicPr>
            <p:cNvPr id="29700" name="Picture 4" descr="http://www.epochtimes.com.ua/rus/images/stories/03/opinion/u81_042711.jpg"/>
            <p:cNvPicPr>
              <a:picLocks noChangeAspect="1" noChangeArrowheads="1"/>
            </p:cNvPicPr>
            <p:nvPr/>
          </p:nvPicPr>
          <p:blipFill>
            <a:blip r:embed="rId4" cstate="print"/>
            <a:srcRect/>
            <a:stretch>
              <a:fillRect/>
            </a:stretch>
          </p:blipFill>
          <p:spPr bwMode="auto">
            <a:xfrm>
              <a:off x="4357686" y="1500174"/>
              <a:ext cx="3333750" cy="4000500"/>
            </a:xfrm>
            <a:prstGeom prst="rect">
              <a:avLst/>
            </a:prstGeom>
            <a:ln w="88900" cap="sq" cmpd="thickThin">
              <a:solidFill>
                <a:srgbClr val="000000"/>
              </a:solidFill>
              <a:prstDash val="solid"/>
              <a:miter lim="800000"/>
            </a:ln>
            <a:effectLst>
              <a:innerShdw blurRad="76200">
                <a:srgbClr val="000000"/>
              </a:innerShdw>
            </a:effectLst>
          </p:spPr>
        </p:pic>
      </p:grpSp>
    </p:spTree>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Рисунок 2" descr="flamesanimjl0.gi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1506" name="Прямоугольник 1"/>
          <p:cNvSpPr>
            <a:spLocks noChangeArrowheads="1"/>
          </p:cNvSpPr>
          <p:nvPr/>
        </p:nvSpPr>
        <p:spPr bwMode="auto">
          <a:xfrm>
            <a:off x="107950" y="5903913"/>
            <a:ext cx="8928100" cy="954087"/>
          </a:xfrm>
          <a:prstGeom prst="rect">
            <a:avLst/>
          </a:prstGeom>
          <a:noFill/>
          <a:ln w="9525">
            <a:noFill/>
            <a:miter lim="800000"/>
            <a:headEnd/>
            <a:tailEnd/>
          </a:ln>
        </p:spPr>
        <p:txBody>
          <a:bodyPr>
            <a:spAutoFit/>
          </a:bodyPr>
          <a:lstStyle/>
          <a:p>
            <a:pPr algn="ctr"/>
            <a:r>
              <a:rPr lang="ru-RU" sz="2800" b="1">
                <a:latin typeface="Calibri" pitchFamily="34" charset="0"/>
              </a:rPr>
              <a:t>30 сентября 1941 г. враг начал генеральное наступление.</a:t>
            </a:r>
          </a:p>
        </p:txBody>
      </p:sp>
      <p:pic>
        <p:nvPicPr>
          <p:cNvPr id="11" name="Рисунок 10" descr="mos_obor.jpg"/>
          <p:cNvPicPr>
            <a:picLocks noChangeAspect="1"/>
          </p:cNvPicPr>
          <p:nvPr/>
        </p:nvPicPr>
        <p:blipFill>
          <a:blip r:embed="rId3" cstate="print"/>
          <a:stretch>
            <a:fillRect/>
          </a:stretch>
        </p:blipFill>
        <p:spPr>
          <a:xfrm>
            <a:off x="2247862" y="142852"/>
            <a:ext cx="4648277" cy="571504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Рисунок 3" descr="flamesanimjl0.gi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3794" name="Прямоугольник 1"/>
          <p:cNvSpPr>
            <a:spLocks noChangeArrowheads="1"/>
          </p:cNvSpPr>
          <p:nvPr/>
        </p:nvSpPr>
        <p:spPr bwMode="auto">
          <a:xfrm>
            <a:off x="107950" y="142875"/>
            <a:ext cx="8928100" cy="954088"/>
          </a:xfrm>
          <a:prstGeom prst="rect">
            <a:avLst/>
          </a:prstGeom>
          <a:noFill/>
          <a:ln w="9525">
            <a:noFill/>
            <a:miter lim="800000"/>
            <a:headEnd/>
            <a:tailEnd/>
          </a:ln>
        </p:spPr>
        <p:txBody>
          <a:bodyPr>
            <a:spAutoFit/>
          </a:bodyPr>
          <a:lstStyle/>
          <a:p>
            <a:pPr algn="ctr"/>
            <a:r>
              <a:rPr lang="ru-RU" sz="2800" b="1">
                <a:solidFill>
                  <a:schemeClr val="bg1"/>
                </a:solidFill>
                <a:latin typeface="Calibri" pitchFamily="34" charset="0"/>
              </a:rPr>
              <a:t>15 октября Государственный Комитет обороны СССР принял решение об эвакуации Москвы.</a:t>
            </a:r>
          </a:p>
        </p:txBody>
      </p:sp>
      <p:sp>
        <p:nvSpPr>
          <p:cNvPr id="33795" name="Прямоугольник 2"/>
          <p:cNvSpPr>
            <a:spLocks noChangeArrowheads="1"/>
          </p:cNvSpPr>
          <p:nvPr/>
        </p:nvSpPr>
        <p:spPr bwMode="auto">
          <a:xfrm>
            <a:off x="107950" y="5402263"/>
            <a:ext cx="8928100" cy="1384300"/>
          </a:xfrm>
          <a:prstGeom prst="rect">
            <a:avLst/>
          </a:prstGeom>
          <a:noFill/>
          <a:ln w="9525">
            <a:noFill/>
            <a:miter lim="800000"/>
            <a:headEnd/>
            <a:tailEnd/>
          </a:ln>
        </p:spPr>
        <p:txBody>
          <a:bodyPr>
            <a:spAutoFit/>
          </a:bodyPr>
          <a:lstStyle/>
          <a:p>
            <a:pPr algn="ctr"/>
            <a:r>
              <a:rPr lang="ru-RU" sz="2800" b="1">
                <a:latin typeface="Calibri" pitchFamily="34" charset="0"/>
              </a:rPr>
              <a:t>20 октября ГКО ввёл в Москве и в прилегающих районах осадное положение, в срочном порядке сюда перебросились все резервы.</a:t>
            </a:r>
          </a:p>
        </p:txBody>
      </p:sp>
      <p:pic>
        <p:nvPicPr>
          <p:cNvPr id="6" name="Рисунок 5" descr="0_55f0_13ba78eb_XL.jpg"/>
          <p:cNvPicPr>
            <a:picLocks noChangeAspect="1"/>
          </p:cNvPicPr>
          <p:nvPr/>
        </p:nvPicPr>
        <p:blipFill>
          <a:blip r:embed="rId3" cstate="print"/>
          <a:stretch>
            <a:fillRect/>
          </a:stretch>
        </p:blipFill>
        <p:spPr>
          <a:xfrm>
            <a:off x="1747030" y="1157286"/>
            <a:ext cx="5649940" cy="4169698"/>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p:nvPr>
        </p:nvSpPr>
        <p:spPr/>
        <p:txBody>
          <a:bodyPr/>
          <a:lstStyle/>
          <a:p>
            <a:endParaRPr lang="ru-RU" smtClean="0"/>
          </a:p>
        </p:txBody>
      </p:sp>
      <p:sp>
        <p:nvSpPr>
          <p:cNvPr id="62467" name="Rectangle 3"/>
          <p:cNvSpPr>
            <a:spLocks noGrp="1"/>
          </p:cNvSpPr>
          <p:nvPr>
            <p:ph type="body" idx="1"/>
          </p:nvPr>
        </p:nvSpPr>
        <p:spPr/>
        <p:txBody>
          <a:bodyPr/>
          <a:lstStyle/>
          <a:p>
            <a:endParaRPr lang="ru-RU" smtClean="0"/>
          </a:p>
        </p:txBody>
      </p:sp>
      <p:pic>
        <p:nvPicPr>
          <p:cNvPr id="62469" name="Рисунок 2" descr="flamesanimjl0.gi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62471" name="Picture 7" descr="58_big"/>
          <p:cNvPicPr>
            <a:picLocks noChangeAspect="1" noChangeArrowheads="1"/>
          </p:cNvPicPr>
          <p:nvPr/>
        </p:nvPicPr>
        <p:blipFill>
          <a:blip r:embed="rId3" cstate="print"/>
          <a:srcRect/>
          <a:stretch>
            <a:fillRect/>
          </a:stretch>
        </p:blipFill>
        <p:spPr bwMode="auto">
          <a:xfrm>
            <a:off x="0" y="0"/>
            <a:ext cx="5076825" cy="3716338"/>
          </a:xfrm>
          <a:prstGeom prst="rect">
            <a:avLst/>
          </a:prstGeom>
          <a:noFill/>
        </p:spPr>
      </p:pic>
      <p:pic>
        <p:nvPicPr>
          <p:cNvPr id="62472" name="Picture 8" descr="54_big"/>
          <p:cNvPicPr>
            <a:picLocks noChangeAspect="1" noChangeArrowheads="1"/>
          </p:cNvPicPr>
          <p:nvPr/>
        </p:nvPicPr>
        <p:blipFill>
          <a:blip r:embed="rId4" cstate="print"/>
          <a:srcRect/>
          <a:stretch>
            <a:fillRect/>
          </a:stretch>
        </p:blipFill>
        <p:spPr bwMode="auto">
          <a:xfrm>
            <a:off x="3635375" y="3179763"/>
            <a:ext cx="5508625" cy="3678237"/>
          </a:xfrm>
          <a:prstGeom prst="rect">
            <a:avLst/>
          </a:prstGeom>
          <a:noFill/>
        </p:spPr>
      </p:pic>
      <p:sp>
        <p:nvSpPr>
          <p:cNvPr id="62474" name="Rectangle 10"/>
          <p:cNvSpPr>
            <a:spLocks noChangeArrowheads="1"/>
          </p:cNvSpPr>
          <p:nvPr/>
        </p:nvSpPr>
        <p:spPr bwMode="auto">
          <a:xfrm>
            <a:off x="5508625" y="908050"/>
            <a:ext cx="3635375" cy="915988"/>
          </a:xfrm>
          <a:prstGeom prst="rect">
            <a:avLst/>
          </a:prstGeom>
          <a:noFill/>
          <a:ln w="9525">
            <a:noFill/>
            <a:miter lim="800000"/>
            <a:headEnd/>
            <a:tailEnd/>
          </a:ln>
          <a:effectLst/>
        </p:spPr>
        <p:txBody>
          <a:bodyPr>
            <a:spAutoFit/>
          </a:bodyPr>
          <a:lstStyle/>
          <a:p>
            <a:pPr>
              <a:lnSpc>
                <a:spcPct val="90000"/>
              </a:lnSpc>
              <a:spcBef>
                <a:spcPct val="20000"/>
              </a:spcBef>
              <a:buFont typeface="Arial" charset="0"/>
              <a:buChar char="•"/>
            </a:pPr>
            <a:r>
              <a:rPr lang="ru-RU" sz="2000">
                <a:solidFill>
                  <a:schemeClr val="bg1"/>
                </a:solidFill>
              </a:rPr>
              <a:t>Москвичи роют противотанковые окопы на окраинах города</a:t>
            </a:r>
            <a:r>
              <a:rPr lang="ru-RU">
                <a:solidFill>
                  <a:schemeClr val="bg1"/>
                </a:solidFill>
              </a:rPr>
              <a:t>.</a:t>
            </a:r>
          </a:p>
        </p:txBody>
      </p:sp>
      <p:sp>
        <p:nvSpPr>
          <p:cNvPr id="62475" name="Rectangle 11"/>
          <p:cNvSpPr>
            <a:spLocks noChangeArrowheads="1"/>
          </p:cNvSpPr>
          <p:nvPr/>
        </p:nvSpPr>
        <p:spPr bwMode="auto">
          <a:xfrm>
            <a:off x="323850" y="4652963"/>
            <a:ext cx="3311525" cy="1006475"/>
          </a:xfrm>
          <a:prstGeom prst="rect">
            <a:avLst/>
          </a:prstGeom>
          <a:noFill/>
          <a:ln w="9525">
            <a:noFill/>
            <a:miter lim="800000"/>
            <a:headEnd/>
            <a:tailEnd/>
          </a:ln>
          <a:effectLst/>
        </p:spPr>
        <p:txBody>
          <a:bodyPr>
            <a:spAutoFit/>
          </a:bodyPr>
          <a:lstStyle/>
          <a:p>
            <a:pPr>
              <a:spcBef>
                <a:spcPct val="20000"/>
              </a:spcBef>
              <a:buFont typeface="Arial" charset="0"/>
              <a:buChar char="•"/>
            </a:pPr>
            <a:r>
              <a:rPr lang="ru-RU" sz="2000"/>
              <a:t>Строят защитные сооружения на улицах города.</a:t>
            </a:r>
          </a:p>
        </p:txBody>
      </p:sp>
    </p:spTree>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Рисунок 2" descr="flamesanimjl0.gi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Подзаголовок 2"/>
          <p:cNvSpPr txBox="1">
            <a:spLocks/>
          </p:cNvSpPr>
          <p:nvPr/>
        </p:nvSpPr>
        <p:spPr>
          <a:xfrm>
            <a:off x="107950" y="5886450"/>
            <a:ext cx="8928100" cy="971550"/>
          </a:xfrm>
          <a:prstGeom prst="rect">
            <a:avLst/>
          </a:prstGeom>
        </p:spPr>
        <p:txBody>
          <a:bodyPr>
            <a:normAutofit/>
          </a:bodyPr>
          <a:lstStyle/>
          <a:p>
            <a:pPr marL="342900" algn="ctr" fontAlgn="auto">
              <a:spcBef>
                <a:spcPts val="0"/>
              </a:spcBef>
              <a:spcAft>
                <a:spcPts val="0"/>
              </a:spcAft>
              <a:defRPr/>
            </a:pPr>
            <a:r>
              <a:rPr lang="ru-RU" sz="2800" b="1" dirty="0">
                <a:latin typeface="+mn-lt"/>
              </a:rPr>
              <a:t>Мужчин, ушедших на фронт, заменили женщины, старики, подростки. </a:t>
            </a:r>
          </a:p>
          <a:p>
            <a:pPr marL="342900" indent="-342900" fontAlgn="auto">
              <a:spcBef>
                <a:spcPts val="0"/>
              </a:spcBef>
              <a:spcAft>
                <a:spcPts val="0"/>
              </a:spcAft>
              <a:buFont typeface="Arial" pitchFamily="34" charset="0"/>
              <a:buChar char="•"/>
              <a:defRPr/>
            </a:pPr>
            <a:endParaRPr lang="ru-RU" sz="2800" dirty="0">
              <a:latin typeface="+mn-lt"/>
            </a:endParaRPr>
          </a:p>
        </p:txBody>
      </p:sp>
      <p:sp>
        <p:nvSpPr>
          <p:cNvPr id="28675" name="Прямоугольник 3"/>
          <p:cNvSpPr>
            <a:spLocks noChangeArrowheads="1"/>
          </p:cNvSpPr>
          <p:nvPr/>
        </p:nvSpPr>
        <p:spPr bwMode="auto">
          <a:xfrm>
            <a:off x="107950" y="0"/>
            <a:ext cx="8928100" cy="954088"/>
          </a:xfrm>
          <a:prstGeom prst="rect">
            <a:avLst/>
          </a:prstGeom>
          <a:noFill/>
          <a:ln w="9525">
            <a:noFill/>
            <a:miter lim="800000"/>
            <a:headEnd/>
            <a:tailEnd/>
          </a:ln>
        </p:spPr>
        <p:txBody>
          <a:bodyPr>
            <a:spAutoFit/>
          </a:bodyPr>
          <a:lstStyle/>
          <a:p>
            <a:pPr marL="342900" algn="ctr"/>
            <a:r>
              <a:rPr lang="ru-RU" sz="2800" b="1">
                <a:solidFill>
                  <a:schemeClr val="bg1"/>
                </a:solidFill>
                <a:latin typeface="Calibri" pitchFamily="34" charset="0"/>
              </a:rPr>
              <a:t>Днем и ночью работали московские заводы. </a:t>
            </a:r>
          </a:p>
          <a:p>
            <a:pPr marL="342900" algn="ctr"/>
            <a:r>
              <a:rPr lang="ru-RU" sz="2800" b="1">
                <a:solidFill>
                  <a:schemeClr val="bg1"/>
                </a:solidFill>
                <a:latin typeface="Calibri" pitchFamily="34" charset="0"/>
              </a:rPr>
              <a:t>Они готовили оружие для борьбы с врагом. </a:t>
            </a:r>
          </a:p>
        </p:txBody>
      </p:sp>
      <p:pic>
        <p:nvPicPr>
          <p:cNvPr id="5" name="Picture 4" descr="Картинка 11 из 43"/>
          <p:cNvPicPr>
            <a:picLocks noChangeAspect="1" noChangeArrowheads="1"/>
          </p:cNvPicPr>
          <p:nvPr/>
        </p:nvPicPr>
        <p:blipFill>
          <a:blip r:embed="rId3" cstate="print"/>
          <a:srcRect/>
          <a:stretch>
            <a:fillRect/>
          </a:stretch>
        </p:blipFill>
        <p:spPr bwMode="auto">
          <a:xfrm>
            <a:off x="821521" y="1085506"/>
            <a:ext cx="7500958" cy="462951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fade thruBlk="1"/>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1104</TotalTime>
  <Words>943</Words>
  <Application>Microsoft Office PowerPoint</Application>
  <PresentationFormat>Экран (4:3)</PresentationFormat>
  <Paragraphs>80</Paragraphs>
  <Slides>28</Slides>
  <Notes>0</Notes>
  <HiddenSlides>0</HiddenSlides>
  <MMClips>2</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LIVE-7</dc:creator>
  <cp:lastModifiedBy>User</cp:lastModifiedBy>
  <cp:revision>91</cp:revision>
  <dcterms:created xsi:type="dcterms:W3CDTF">2010-05-29T08:04:17Z</dcterms:created>
  <dcterms:modified xsi:type="dcterms:W3CDTF">2014-10-21T04:18:43Z</dcterms:modified>
</cp:coreProperties>
</file>