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9" r:id="rId14"/>
    <p:sldId id="281" r:id="rId15"/>
    <p:sldId id="270" r:id="rId16"/>
    <p:sldId id="271" r:id="rId17"/>
    <p:sldId id="272" r:id="rId18"/>
    <p:sldId id="273" r:id="rId19"/>
    <p:sldId id="283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2B0B4-30C7-40B9-91FA-8F03AAB972A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C372B2-2D7E-4BB7-B520-351E99599E08}">
      <dgm:prSet phldrT="[Текст]"/>
      <dgm:spPr/>
      <dgm:t>
        <a:bodyPr/>
        <a:lstStyle/>
        <a:p>
          <a:r>
            <a:rPr lang="ru-RU" dirty="0" smtClean="0"/>
            <a:t>Начальное </a:t>
          </a:r>
          <a:endParaRPr lang="ru-RU" dirty="0"/>
        </a:p>
      </dgm:t>
    </dgm:pt>
    <dgm:pt modelId="{64134CD3-DA84-444F-BFF2-B303777B9B1F}" type="parTrans" cxnId="{DE919B77-556E-434D-BE93-7CE7A62FC60A}">
      <dgm:prSet/>
      <dgm:spPr/>
      <dgm:t>
        <a:bodyPr/>
        <a:lstStyle/>
        <a:p>
          <a:endParaRPr lang="ru-RU"/>
        </a:p>
      </dgm:t>
    </dgm:pt>
    <dgm:pt modelId="{DB559D8E-008D-42E1-BADE-9F855F78D8A8}" type="sibTrans" cxnId="{DE919B77-556E-434D-BE93-7CE7A62FC60A}">
      <dgm:prSet/>
      <dgm:spPr/>
      <dgm:t>
        <a:bodyPr/>
        <a:lstStyle/>
        <a:p>
          <a:endParaRPr lang="ru-RU"/>
        </a:p>
      </dgm:t>
    </dgm:pt>
    <dgm:pt modelId="{344B37FB-C44B-420A-820D-783407895DFA}">
      <dgm:prSet phldrT="[Текст]"/>
      <dgm:spPr/>
      <dgm:t>
        <a:bodyPr/>
        <a:lstStyle/>
        <a:p>
          <a:r>
            <a:rPr lang="ru-RU" dirty="0" smtClean="0"/>
            <a:t>училища</a:t>
          </a:r>
          <a:endParaRPr lang="ru-RU" dirty="0"/>
        </a:p>
      </dgm:t>
    </dgm:pt>
    <dgm:pt modelId="{AD078357-4F25-4326-ADF8-7B3A984F5A74}" type="parTrans" cxnId="{2BDD91D7-83CE-4839-9EB9-411740698604}">
      <dgm:prSet/>
      <dgm:spPr/>
      <dgm:t>
        <a:bodyPr/>
        <a:lstStyle/>
        <a:p>
          <a:endParaRPr lang="ru-RU"/>
        </a:p>
      </dgm:t>
    </dgm:pt>
    <dgm:pt modelId="{5CDE8CE8-5CD8-41B6-B50A-FE25F0FA4FF4}" type="sibTrans" cxnId="{2BDD91D7-83CE-4839-9EB9-411740698604}">
      <dgm:prSet/>
      <dgm:spPr/>
      <dgm:t>
        <a:bodyPr/>
        <a:lstStyle/>
        <a:p>
          <a:endParaRPr lang="ru-RU"/>
        </a:p>
      </dgm:t>
    </dgm:pt>
    <dgm:pt modelId="{E7987C22-0D7F-4415-98DA-D17A80FE7DD2}">
      <dgm:prSet phldrT="[Текст]"/>
      <dgm:spPr/>
      <dgm:t>
        <a:bodyPr/>
        <a:lstStyle/>
        <a:p>
          <a:r>
            <a:rPr lang="ru-RU" dirty="0" smtClean="0"/>
            <a:t>Среднее </a:t>
          </a:r>
          <a:endParaRPr lang="ru-RU" dirty="0"/>
        </a:p>
      </dgm:t>
    </dgm:pt>
    <dgm:pt modelId="{4141E5A3-9A2B-4CDC-A1B5-2DDA2EE1ECF4}" type="parTrans" cxnId="{BCAC6368-9FE8-4248-A4AD-E024C3CA65DD}">
      <dgm:prSet/>
      <dgm:spPr/>
      <dgm:t>
        <a:bodyPr/>
        <a:lstStyle/>
        <a:p>
          <a:endParaRPr lang="ru-RU"/>
        </a:p>
      </dgm:t>
    </dgm:pt>
    <dgm:pt modelId="{888902A9-E35A-47DE-AAB9-71C8E4E40362}" type="sibTrans" cxnId="{BCAC6368-9FE8-4248-A4AD-E024C3CA65DD}">
      <dgm:prSet/>
      <dgm:spPr/>
      <dgm:t>
        <a:bodyPr/>
        <a:lstStyle/>
        <a:p>
          <a:endParaRPr lang="ru-RU"/>
        </a:p>
      </dgm:t>
    </dgm:pt>
    <dgm:pt modelId="{628241D8-8E58-48AD-85B8-83791F930618}">
      <dgm:prSet phldrT="[Текст]"/>
      <dgm:spPr/>
      <dgm:t>
        <a:bodyPr/>
        <a:lstStyle/>
        <a:p>
          <a:r>
            <a:rPr lang="ru-RU" dirty="0" smtClean="0"/>
            <a:t>Колледжи </a:t>
          </a:r>
          <a:endParaRPr lang="ru-RU" dirty="0"/>
        </a:p>
      </dgm:t>
    </dgm:pt>
    <dgm:pt modelId="{4A804D5E-1812-454C-8356-0AECBF75132B}" type="parTrans" cxnId="{68C4E224-9D79-440E-A276-53456873F130}">
      <dgm:prSet/>
      <dgm:spPr/>
      <dgm:t>
        <a:bodyPr/>
        <a:lstStyle/>
        <a:p>
          <a:endParaRPr lang="ru-RU"/>
        </a:p>
      </dgm:t>
    </dgm:pt>
    <dgm:pt modelId="{A557B3EC-1538-4E32-9F1E-C043D92A1AEB}" type="sibTrans" cxnId="{68C4E224-9D79-440E-A276-53456873F130}">
      <dgm:prSet/>
      <dgm:spPr/>
      <dgm:t>
        <a:bodyPr/>
        <a:lstStyle/>
        <a:p>
          <a:endParaRPr lang="ru-RU"/>
        </a:p>
      </dgm:t>
    </dgm:pt>
    <dgm:pt modelId="{8E325664-6C28-4869-BB77-AE9456788653}">
      <dgm:prSet phldrT="[Текст]"/>
      <dgm:spPr/>
      <dgm:t>
        <a:bodyPr/>
        <a:lstStyle/>
        <a:p>
          <a:r>
            <a:rPr lang="ru-RU" dirty="0" smtClean="0"/>
            <a:t>Техникумы </a:t>
          </a:r>
          <a:endParaRPr lang="ru-RU" dirty="0"/>
        </a:p>
      </dgm:t>
    </dgm:pt>
    <dgm:pt modelId="{82B2DC44-B794-40F4-BCB2-3166384E1D0B}" type="parTrans" cxnId="{3E846A5A-F143-4F21-9231-D8CA964301A0}">
      <dgm:prSet/>
      <dgm:spPr/>
      <dgm:t>
        <a:bodyPr/>
        <a:lstStyle/>
        <a:p>
          <a:endParaRPr lang="ru-RU"/>
        </a:p>
      </dgm:t>
    </dgm:pt>
    <dgm:pt modelId="{EA9F8EB7-3F7B-47CF-B529-11C1863E19E7}" type="sibTrans" cxnId="{3E846A5A-F143-4F21-9231-D8CA964301A0}">
      <dgm:prSet/>
      <dgm:spPr/>
      <dgm:t>
        <a:bodyPr/>
        <a:lstStyle/>
        <a:p>
          <a:endParaRPr lang="ru-RU"/>
        </a:p>
      </dgm:t>
    </dgm:pt>
    <dgm:pt modelId="{46CD1723-3E82-40C4-BF21-11AB2F38968F}">
      <dgm:prSet phldrT="[Текст]"/>
      <dgm:spPr/>
      <dgm:t>
        <a:bodyPr/>
        <a:lstStyle/>
        <a:p>
          <a:r>
            <a:rPr lang="ru-RU" dirty="0" smtClean="0"/>
            <a:t>Высшее </a:t>
          </a:r>
          <a:endParaRPr lang="ru-RU" dirty="0"/>
        </a:p>
      </dgm:t>
    </dgm:pt>
    <dgm:pt modelId="{9EE3DD7A-7B2D-4D01-ACAA-9D9E7EF0C19A}" type="parTrans" cxnId="{1F70CC0A-2FFC-484D-ADDB-A7FA7B373704}">
      <dgm:prSet/>
      <dgm:spPr/>
      <dgm:t>
        <a:bodyPr/>
        <a:lstStyle/>
        <a:p>
          <a:endParaRPr lang="ru-RU"/>
        </a:p>
      </dgm:t>
    </dgm:pt>
    <dgm:pt modelId="{382129B7-C8D4-4032-ABB8-1E1138422480}" type="sibTrans" cxnId="{1F70CC0A-2FFC-484D-ADDB-A7FA7B373704}">
      <dgm:prSet/>
      <dgm:spPr/>
      <dgm:t>
        <a:bodyPr/>
        <a:lstStyle/>
        <a:p>
          <a:endParaRPr lang="ru-RU"/>
        </a:p>
      </dgm:t>
    </dgm:pt>
    <dgm:pt modelId="{DE0208F9-9F03-4F4D-AFB6-FBB1288AB12E}">
      <dgm:prSet phldrT="[Текст]"/>
      <dgm:spPr/>
      <dgm:t>
        <a:bodyPr/>
        <a:lstStyle/>
        <a:p>
          <a:r>
            <a:rPr lang="ru-RU" dirty="0" smtClean="0"/>
            <a:t>Институты </a:t>
          </a:r>
          <a:endParaRPr lang="ru-RU" dirty="0"/>
        </a:p>
      </dgm:t>
    </dgm:pt>
    <dgm:pt modelId="{8F109077-432C-44F3-B83A-08FAECA9C6A4}" type="parTrans" cxnId="{DA5BA761-13CE-40C4-8C93-6B203FEF0038}">
      <dgm:prSet/>
      <dgm:spPr/>
      <dgm:t>
        <a:bodyPr/>
        <a:lstStyle/>
        <a:p>
          <a:endParaRPr lang="ru-RU"/>
        </a:p>
      </dgm:t>
    </dgm:pt>
    <dgm:pt modelId="{133E0B6B-CCF2-4ADD-8627-F204377EE8C9}" type="sibTrans" cxnId="{DA5BA761-13CE-40C4-8C93-6B203FEF0038}">
      <dgm:prSet/>
      <dgm:spPr/>
      <dgm:t>
        <a:bodyPr/>
        <a:lstStyle/>
        <a:p>
          <a:endParaRPr lang="ru-RU"/>
        </a:p>
      </dgm:t>
    </dgm:pt>
    <dgm:pt modelId="{E60237D3-2DB3-4FB4-806E-E5C22E825EB6}">
      <dgm:prSet phldrT="[Текст]"/>
      <dgm:spPr/>
      <dgm:t>
        <a:bodyPr/>
        <a:lstStyle/>
        <a:p>
          <a:r>
            <a:rPr lang="ru-RU" dirty="0" smtClean="0"/>
            <a:t>Университеты</a:t>
          </a:r>
          <a:endParaRPr lang="ru-RU" dirty="0"/>
        </a:p>
      </dgm:t>
    </dgm:pt>
    <dgm:pt modelId="{DC35673F-35AA-4E52-AEA1-45A9F58426EF}" type="parTrans" cxnId="{CB9C700E-1AAF-458A-ABA1-73B0D0CEB958}">
      <dgm:prSet/>
      <dgm:spPr/>
      <dgm:t>
        <a:bodyPr/>
        <a:lstStyle/>
        <a:p>
          <a:endParaRPr lang="ru-RU"/>
        </a:p>
      </dgm:t>
    </dgm:pt>
    <dgm:pt modelId="{B0DEBAAC-E2A0-4DAB-8786-8FCFA3FD7977}" type="sibTrans" cxnId="{CB9C700E-1AAF-458A-ABA1-73B0D0CEB958}">
      <dgm:prSet/>
      <dgm:spPr/>
      <dgm:t>
        <a:bodyPr/>
        <a:lstStyle/>
        <a:p>
          <a:endParaRPr lang="ru-RU"/>
        </a:p>
      </dgm:t>
    </dgm:pt>
    <dgm:pt modelId="{D4681AA2-18F5-4244-B2B7-947A1FD76594}">
      <dgm:prSet phldrT="[Текст]"/>
      <dgm:spPr/>
      <dgm:t>
        <a:bodyPr/>
        <a:lstStyle/>
        <a:p>
          <a:endParaRPr lang="ru-RU" dirty="0"/>
        </a:p>
      </dgm:t>
    </dgm:pt>
    <dgm:pt modelId="{AB62F587-FA59-431E-BDDA-AD413DA8E715}" type="parTrans" cxnId="{8344C2F1-FAEB-47BA-8E39-A7E5A3E2B019}">
      <dgm:prSet/>
      <dgm:spPr/>
      <dgm:t>
        <a:bodyPr/>
        <a:lstStyle/>
        <a:p>
          <a:endParaRPr lang="ru-RU"/>
        </a:p>
      </dgm:t>
    </dgm:pt>
    <dgm:pt modelId="{865D1DC1-BEB3-486C-930D-61AD987318E2}" type="sibTrans" cxnId="{8344C2F1-FAEB-47BA-8E39-A7E5A3E2B019}">
      <dgm:prSet/>
      <dgm:spPr/>
      <dgm:t>
        <a:bodyPr/>
        <a:lstStyle/>
        <a:p>
          <a:endParaRPr lang="ru-RU"/>
        </a:p>
      </dgm:t>
    </dgm:pt>
    <dgm:pt modelId="{CC6FA45F-669E-4A5C-AC14-0E76DB932F6D}">
      <dgm:prSet phldrT="[Текст]"/>
      <dgm:spPr/>
      <dgm:t>
        <a:bodyPr/>
        <a:lstStyle/>
        <a:p>
          <a:r>
            <a:rPr lang="ru-RU" dirty="0" smtClean="0"/>
            <a:t>Академии  </a:t>
          </a:r>
          <a:endParaRPr lang="ru-RU" dirty="0"/>
        </a:p>
      </dgm:t>
    </dgm:pt>
    <dgm:pt modelId="{ADF190EA-FA23-449C-85C8-75AD9E277F21}" type="parTrans" cxnId="{58A52E6A-350B-4FD0-AE56-5F603D63CB4D}">
      <dgm:prSet/>
      <dgm:spPr/>
      <dgm:t>
        <a:bodyPr/>
        <a:lstStyle/>
        <a:p>
          <a:endParaRPr lang="ru-RU"/>
        </a:p>
      </dgm:t>
    </dgm:pt>
    <dgm:pt modelId="{63558B7C-0DEB-4225-831C-E225BF28325B}" type="sibTrans" cxnId="{58A52E6A-350B-4FD0-AE56-5F603D63CB4D}">
      <dgm:prSet/>
      <dgm:spPr/>
      <dgm:t>
        <a:bodyPr/>
        <a:lstStyle/>
        <a:p>
          <a:endParaRPr lang="ru-RU"/>
        </a:p>
      </dgm:t>
    </dgm:pt>
    <dgm:pt modelId="{DE0193CB-D0C2-44B1-AB53-578D9739E20F}" type="pres">
      <dgm:prSet presAssocID="{75A2B0B4-30C7-40B9-91FA-8F03AAB972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DEF6E6-B991-47A7-922D-3167079F7E1A}" type="pres">
      <dgm:prSet presAssocID="{A1C372B2-2D7E-4BB7-B520-351E99599E08}" presName="linNode" presStyleCnt="0"/>
      <dgm:spPr/>
    </dgm:pt>
    <dgm:pt modelId="{78B2D143-CA9B-44ED-ADE5-7B9E9F463ADA}" type="pres">
      <dgm:prSet presAssocID="{A1C372B2-2D7E-4BB7-B520-351E99599E0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E1B52-DC2F-4418-809A-4E3BC561D86A}" type="pres">
      <dgm:prSet presAssocID="{A1C372B2-2D7E-4BB7-B520-351E99599E0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733B5-D039-4B75-B8A4-600DE05319CB}" type="pres">
      <dgm:prSet presAssocID="{DB559D8E-008D-42E1-BADE-9F855F78D8A8}" presName="sp" presStyleCnt="0"/>
      <dgm:spPr/>
    </dgm:pt>
    <dgm:pt modelId="{A696730A-FDA0-4892-993C-71E10C38270C}" type="pres">
      <dgm:prSet presAssocID="{E7987C22-0D7F-4415-98DA-D17A80FE7DD2}" presName="linNode" presStyleCnt="0"/>
      <dgm:spPr/>
    </dgm:pt>
    <dgm:pt modelId="{6707A0DA-1AE5-42A8-BC10-9777CD7CC577}" type="pres">
      <dgm:prSet presAssocID="{E7987C22-0D7F-4415-98DA-D17A80FE7DD2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3746E-6CDA-4E9E-95A2-ABB151D7D653}" type="pres">
      <dgm:prSet presAssocID="{E7987C22-0D7F-4415-98DA-D17A80FE7DD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2257E-7353-4A27-BDC6-A8A86429CBD3}" type="pres">
      <dgm:prSet presAssocID="{888902A9-E35A-47DE-AAB9-71C8E4E40362}" presName="sp" presStyleCnt="0"/>
      <dgm:spPr/>
    </dgm:pt>
    <dgm:pt modelId="{BC128A06-78AF-42F5-AD03-CEAB5FD8049F}" type="pres">
      <dgm:prSet presAssocID="{46CD1723-3E82-40C4-BF21-11AB2F38968F}" presName="linNode" presStyleCnt="0"/>
      <dgm:spPr/>
    </dgm:pt>
    <dgm:pt modelId="{D0BD3C85-0D3E-4D45-8D93-2BC20DBF5495}" type="pres">
      <dgm:prSet presAssocID="{46CD1723-3E82-40C4-BF21-11AB2F38968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B747E-660B-4E94-AF79-B03893FB7013}" type="pres">
      <dgm:prSet presAssocID="{46CD1723-3E82-40C4-BF21-11AB2F38968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5BA761-13CE-40C4-8C93-6B203FEF0038}" srcId="{46CD1723-3E82-40C4-BF21-11AB2F38968F}" destId="{DE0208F9-9F03-4F4D-AFB6-FBB1288AB12E}" srcOrd="0" destOrd="0" parTransId="{8F109077-432C-44F3-B83A-08FAECA9C6A4}" sibTransId="{133E0B6B-CCF2-4ADD-8627-F204377EE8C9}"/>
    <dgm:cxn modelId="{C7BEBFE3-F971-4B71-8A09-F499E8C2A5C5}" type="presOf" srcId="{E7987C22-0D7F-4415-98DA-D17A80FE7DD2}" destId="{6707A0DA-1AE5-42A8-BC10-9777CD7CC577}" srcOrd="0" destOrd="0" presId="urn:microsoft.com/office/officeart/2005/8/layout/vList5"/>
    <dgm:cxn modelId="{BCAC6368-9FE8-4248-A4AD-E024C3CA65DD}" srcId="{75A2B0B4-30C7-40B9-91FA-8F03AAB972AF}" destId="{E7987C22-0D7F-4415-98DA-D17A80FE7DD2}" srcOrd="1" destOrd="0" parTransId="{4141E5A3-9A2B-4CDC-A1B5-2DDA2EE1ECF4}" sibTransId="{888902A9-E35A-47DE-AAB9-71C8E4E40362}"/>
    <dgm:cxn modelId="{335BE232-4EA1-4AA0-930D-2ADF185792CD}" type="presOf" srcId="{E60237D3-2DB3-4FB4-806E-E5C22E825EB6}" destId="{E10B747E-660B-4E94-AF79-B03893FB7013}" srcOrd="0" destOrd="1" presId="urn:microsoft.com/office/officeart/2005/8/layout/vList5"/>
    <dgm:cxn modelId="{BE0E1CA1-D29D-4C09-9EA6-EA6CFCD8D7B9}" type="presOf" srcId="{D4681AA2-18F5-4244-B2B7-947A1FD76594}" destId="{E10B747E-660B-4E94-AF79-B03893FB7013}" srcOrd="0" destOrd="3" presId="urn:microsoft.com/office/officeart/2005/8/layout/vList5"/>
    <dgm:cxn modelId="{1F70CC0A-2FFC-484D-ADDB-A7FA7B373704}" srcId="{75A2B0B4-30C7-40B9-91FA-8F03AAB972AF}" destId="{46CD1723-3E82-40C4-BF21-11AB2F38968F}" srcOrd="2" destOrd="0" parTransId="{9EE3DD7A-7B2D-4D01-ACAA-9D9E7EF0C19A}" sibTransId="{382129B7-C8D4-4032-ABB8-1E1138422480}"/>
    <dgm:cxn modelId="{68C4E224-9D79-440E-A276-53456873F130}" srcId="{E7987C22-0D7F-4415-98DA-D17A80FE7DD2}" destId="{628241D8-8E58-48AD-85B8-83791F930618}" srcOrd="0" destOrd="0" parTransId="{4A804D5E-1812-454C-8356-0AECBF75132B}" sibTransId="{A557B3EC-1538-4E32-9F1E-C043D92A1AEB}"/>
    <dgm:cxn modelId="{CB9C700E-1AAF-458A-ABA1-73B0D0CEB958}" srcId="{46CD1723-3E82-40C4-BF21-11AB2F38968F}" destId="{E60237D3-2DB3-4FB4-806E-E5C22E825EB6}" srcOrd="1" destOrd="0" parTransId="{DC35673F-35AA-4E52-AEA1-45A9F58426EF}" sibTransId="{B0DEBAAC-E2A0-4DAB-8786-8FCFA3FD7977}"/>
    <dgm:cxn modelId="{00CC4655-7CF0-417C-A8DB-2AB71115F91D}" type="presOf" srcId="{344B37FB-C44B-420A-820D-783407895DFA}" destId="{E5EE1B52-DC2F-4418-809A-4E3BC561D86A}" srcOrd="0" destOrd="0" presId="urn:microsoft.com/office/officeart/2005/8/layout/vList5"/>
    <dgm:cxn modelId="{50D1CF23-64AD-4CF5-89B8-BC8666365126}" type="presOf" srcId="{DE0208F9-9F03-4F4D-AFB6-FBB1288AB12E}" destId="{E10B747E-660B-4E94-AF79-B03893FB7013}" srcOrd="0" destOrd="0" presId="urn:microsoft.com/office/officeart/2005/8/layout/vList5"/>
    <dgm:cxn modelId="{1FCD2C0A-AFF9-4F45-9D04-6BF24ABCBCAE}" type="presOf" srcId="{CC6FA45F-669E-4A5C-AC14-0E76DB932F6D}" destId="{E10B747E-660B-4E94-AF79-B03893FB7013}" srcOrd="0" destOrd="2" presId="urn:microsoft.com/office/officeart/2005/8/layout/vList5"/>
    <dgm:cxn modelId="{4309E512-0615-4AC7-A280-0125C1F0B56A}" type="presOf" srcId="{75A2B0B4-30C7-40B9-91FA-8F03AAB972AF}" destId="{DE0193CB-D0C2-44B1-AB53-578D9739E20F}" srcOrd="0" destOrd="0" presId="urn:microsoft.com/office/officeart/2005/8/layout/vList5"/>
    <dgm:cxn modelId="{3E846A5A-F143-4F21-9231-D8CA964301A0}" srcId="{E7987C22-0D7F-4415-98DA-D17A80FE7DD2}" destId="{8E325664-6C28-4869-BB77-AE9456788653}" srcOrd="1" destOrd="0" parTransId="{82B2DC44-B794-40F4-BCB2-3166384E1D0B}" sibTransId="{EA9F8EB7-3F7B-47CF-B529-11C1863E19E7}"/>
    <dgm:cxn modelId="{8344C2F1-FAEB-47BA-8E39-A7E5A3E2B019}" srcId="{46CD1723-3E82-40C4-BF21-11AB2F38968F}" destId="{D4681AA2-18F5-4244-B2B7-947A1FD76594}" srcOrd="3" destOrd="0" parTransId="{AB62F587-FA59-431E-BDDA-AD413DA8E715}" sibTransId="{865D1DC1-BEB3-486C-930D-61AD987318E2}"/>
    <dgm:cxn modelId="{1EF96F23-FA21-44FA-8A84-E33059D0372D}" type="presOf" srcId="{46CD1723-3E82-40C4-BF21-11AB2F38968F}" destId="{D0BD3C85-0D3E-4D45-8D93-2BC20DBF5495}" srcOrd="0" destOrd="0" presId="urn:microsoft.com/office/officeart/2005/8/layout/vList5"/>
    <dgm:cxn modelId="{2BDD91D7-83CE-4839-9EB9-411740698604}" srcId="{A1C372B2-2D7E-4BB7-B520-351E99599E08}" destId="{344B37FB-C44B-420A-820D-783407895DFA}" srcOrd="0" destOrd="0" parTransId="{AD078357-4F25-4326-ADF8-7B3A984F5A74}" sibTransId="{5CDE8CE8-5CD8-41B6-B50A-FE25F0FA4FF4}"/>
    <dgm:cxn modelId="{CC6788E9-0445-449D-A505-3887C410AF77}" type="presOf" srcId="{628241D8-8E58-48AD-85B8-83791F930618}" destId="{2D73746E-6CDA-4E9E-95A2-ABB151D7D653}" srcOrd="0" destOrd="0" presId="urn:microsoft.com/office/officeart/2005/8/layout/vList5"/>
    <dgm:cxn modelId="{22B039E0-B82F-4023-BCB8-26FDF0A209BC}" type="presOf" srcId="{8E325664-6C28-4869-BB77-AE9456788653}" destId="{2D73746E-6CDA-4E9E-95A2-ABB151D7D653}" srcOrd="0" destOrd="1" presId="urn:microsoft.com/office/officeart/2005/8/layout/vList5"/>
    <dgm:cxn modelId="{B1633CE8-649F-40C7-B3B7-C77AE47494F4}" type="presOf" srcId="{A1C372B2-2D7E-4BB7-B520-351E99599E08}" destId="{78B2D143-CA9B-44ED-ADE5-7B9E9F463ADA}" srcOrd="0" destOrd="0" presId="urn:microsoft.com/office/officeart/2005/8/layout/vList5"/>
    <dgm:cxn modelId="{58A52E6A-350B-4FD0-AE56-5F603D63CB4D}" srcId="{46CD1723-3E82-40C4-BF21-11AB2F38968F}" destId="{CC6FA45F-669E-4A5C-AC14-0E76DB932F6D}" srcOrd="2" destOrd="0" parTransId="{ADF190EA-FA23-449C-85C8-75AD9E277F21}" sibTransId="{63558B7C-0DEB-4225-831C-E225BF28325B}"/>
    <dgm:cxn modelId="{DE919B77-556E-434D-BE93-7CE7A62FC60A}" srcId="{75A2B0B4-30C7-40B9-91FA-8F03AAB972AF}" destId="{A1C372B2-2D7E-4BB7-B520-351E99599E08}" srcOrd="0" destOrd="0" parTransId="{64134CD3-DA84-444F-BFF2-B303777B9B1F}" sibTransId="{DB559D8E-008D-42E1-BADE-9F855F78D8A8}"/>
    <dgm:cxn modelId="{E428B4B8-F070-4332-B615-FF57F478E7E7}" type="presParOf" srcId="{DE0193CB-D0C2-44B1-AB53-578D9739E20F}" destId="{A1DEF6E6-B991-47A7-922D-3167079F7E1A}" srcOrd="0" destOrd="0" presId="urn:microsoft.com/office/officeart/2005/8/layout/vList5"/>
    <dgm:cxn modelId="{C738C33F-090B-466F-B126-AFA747446A2B}" type="presParOf" srcId="{A1DEF6E6-B991-47A7-922D-3167079F7E1A}" destId="{78B2D143-CA9B-44ED-ADE5-7B9E9F463ADA}" srcOrd="0" destOrd="0" presId="urn:microsoft.com/office/officeart/2005/8/layout/vList5"/>
    <dgm:cxn modelId="{1016DC54-E9A7-4AD9-97E0-0D8F27447A39}" type="presParOf" srcId="{A1DEF6E6-B991-47A7-922D-3167079F7E1A}" destId="{E5EE1B52-DC2F-4418-809A-4E3BC561D86A}" srcOrd="1" destOrd="0" presId="urn:microsoft.com/office/officeart/2005/8/layout/vList5"/>
    <dgm:cxn modelId="{EBADD02D-63E9-49F8-86F0-1BD05409D090}" type="presParOf" srcId="{DE0193CB-D0C2-44B1-AB53-578D9739E20F}" destId="{18A733B5-D039-4B75-B8A4-600DE05319CB}" srcOrd="1" destOrd="0" presId="urn:microsoft.com/office/officeart/2005/8/layout/vList5"/>
    <dgm:cxn modelId="{424C09D3-C063-4200-83BA-D15877DA093B}" type="presParOf" srcId="{DE0193CB-D0C2-44B1-AB53-578D9739E20F}" destId="{A696730A-FDA0-4892-993C-71E10C38270C}" srcOrd="2" destOrd="0" presId="urn:microsoft.com/office/officeart/2005/8/layout/vList5"/>
    <dgm:cxn modelId="{8CAFC06E-0DFB-4771-ACAE-A65E2440A4C1}" type="presParOf" srcId="{A696730A-FDA0-4892-993C-71E10C38270C}" destId="{6707A0DA-1AE5-42A8-BC10-9777CD7CC577}" srcOrd="0" destOrd="0" presId="urn:microsoft.com/office/officeart/2005/8/layout/vList5"/>
    <dgm:cxn modelId="{24370965-58BA-4560-831A-ABBF2D591FD2}" type="presParOf" srcId="{A696730A-FDA0-4892-993C-71E10C38270C}" destId="{2D73746E-6CDA-4E9E-95A2-ABB151D7D653}" srcOrd="1" destOrd="0" presId="urn:microsoft.com/office/officeart/2005/8/layout/vList5"/>
    <dgm:cxn modelId="{6946E46F-E8F6-4381-B1F0-1671B679FAAE}" type="presParOf" srcId="{DE0193CB-D0C2-44B1-AB53-578D9739E20F}" destId="{C432257E-7353-4A27-BDC6-A8A86429CBD3}" srcOrd="3" destOrd="0" presId="urn:microsoft.com/office/officeart/2005/8/layout/vList5"/>
    <dgm:cxn modelId="{97523A7B-9B5B-463C-B49B-7CC300537207}" type="presParOf" srcId="{DE0193CB-D0C2-44B1-AB53-578D9739E20F}" destId="{BC128A06-78AF-42F5-AD03-CEAB5FD8049F}" srcOrd="4" destOrd="0" presId="urn:microsoft.com/office/officeart/2005/8/layout/vList5"/>
    <dgm:cxn modelId="{6DD567EF-B65D-4BC1-AACD-D5087530DCAA}" type="presParOf" srcId="{BC128A06-78AF-42F5-AD03-CEAB5FD8049F}" destId="{D0BD3C85-0D3E-4D45-8D93-2BC20DBF5495}" srcOrd="0" destOrd="0" presId="urn:microsoft.com/office/officeart/2005/8/layout/vList5"/>
    <dgm:cxn modelId="{EC33ABDA-1D6F-4DFD-9EC2-A069E2967D20}" type="presParOf" srcId="{BC128A06-78AF-42F5-AD03-CEAB5FD8049F}" destId="{E10B747E-660B-4E94-AF79-B03893FB70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E1B52-DC2F-4418-809A-4E3BC561D86A}">
      <dsp:nvSpPr>
        <dsp:cNvPr id="0" name=""/>
        <dsp:cNvSpPr/>
      </dsp:nvSpPr>
      <dsp:spPr>
        <a:xfrm rot="5400000">
          <a:off x="1793916" y="-393463"/>
          <a:ext cx="1151002" cy="2230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училища</a:t>
          </a:r>
          <a:endParaRPr lang="ru-RU" sz="1500" kern="1200" dirty="0"/>
        </a:p>
      </dsp:txBody>
      <dsp:txXfrm rot="-5400000">
        <a:off x="1254398" y="202242"/>
        <a:ext cx="2173853" cy="1038628"/>
      </dsp:txXfrm>
    </dsp:sp>
    <dsp:sp modelId="{78B2D143-CA9B-44ED-ADE5-7B9E9F463ADA}">
      <dsp:nvSpPr>
        <dsp:cNvPr id="0" name=""/>
        <dsp:cNvSpPr/>
      </dsp:nvSpPr>
      <dsp:spPr>
        <a:xfrm>
          <a:off x="0" y="2179"/>
          <a:ext cx="1254397" cy="1438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Начальное </a:t>
          </a:r>
          <a:endParaRPr lang="ru-RU" sz="1700" kern="1200" dirty="0"/>
        </a:p>
      </dsp:txBody>
      <dsp:txXfrm>
        <a:off x="61235" y="63414"/>
        <a:ext cx="1131927" cy="1316283"/>
      </dsp:txXfrm>
    </dsp:sp>
    <dsp:sp modelId="{2D73746E-6CDA-4E9E-95A2-ABB151D7D653}">
      <dsp:nvSpPr>
        <dsp:cNvPr id="0" name=""/>
        <dsp:cNvSpPr/>
      </dsp:nvSpPr>
      <dsp:spPr>
        <a:xfrm rot="5400000">
          <a:off x="1793916" y="1117227"/>
          <a:ext cx="1151002" cy="2230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Колледжи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Техникумы </a:t>
          </a:r>
          <a:endParaRPr lang="ru-RU" sz="1500" kern="1200" dirty="0"/>
        </a:p>
      </dsp:txBody>
      <dsp:txXfrm rot="-5400000">
        <a:off x="1254398" y="1712933"/>
        <a:ext cx="2173853" cy="1038628"/>
      </dsp:txXfrm>
    </dsp:sp>
    <dsp:sp modelId="{6707A0DA-1AE5-42A8-BC10-9777CD7CC577}">
      <dsp:nvSpPr>
        <dsp:cNvPr id="0" name=""/>
        <dsp:cNvSpPr/>
      </dsp:nvSpPr>
      <dsp:spPr>
        <a:xfrm>
          <a:off x="0" y="1512871"/>
          <a:ext cx="1254397" cy="1438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Среднее </a:t>
          </a:r>
          <a:endParaRPr lang="ru-RU" sz="1700" kern="1200" dirty="0"/>
        </a:p>
      </dsp:txBody>
      <dsp:txXfrm>
        <a:off x="61235" y="1574106"/>
        <a:ext cx="1131927" cy="1316283"/>
      </dsp:txXfrm>
    </dsp:sp>
    <dsp:sp modelId="{E10B747E-660B-4E94-AF79-B03893FB7013}">
      <dsp:nvSpPr>
        <dsp:cNvPr id="0" name=""/>
        <dsp:cNvSpPr/>
      </dsp:nvSpPr>
      <dsp:spPr>
        <a:xfrm rot="5400000">
          <a:off x="1793916" y="2627919"/>
          <a:ext cx="1151002" cy="22300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Институты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Университеты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Академии 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 rot="-5400000">
        <a:off x="1254398" y="3223625"/>
        <a:ext cx="2173853" cy="1038628"/>
      </dsp:txXfrm>
    </dsp:sp>
    <dsp:sp modelId="{D0BD3C85-0D3E-4D45-8D93-2BC20DBF5495}">
      <dsp:nvSpPr>
        <dsp:cNvPr id="0" name=""/>
        <dsp:cNvSpPr/>
      </dsp:nvSpPr>
      <dsp:spPr>
        <a:xfrm>
          <a:off x="0" y="3023562"/>
          <a:ext cx="1254397" cy="14387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Высшее </a:t>
          </a:r>
          <a:endParaRPr lang="ru-RU" sz="1700" kern="1200" dirty="0"/>
        </a:p>
      </dsp:txBody>
      <dsp:txXfrm>
        <a:off x="61235" y="3084797"/>
        <a:ext cx="1131927" cy="1316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21CAD-A4D4-4203-85E4-7CB445565F18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FE228-7975-476D-90CD-62B766686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CE0CF-841A-4D14-AD32-1E91115B607D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EF373-4C66-4576-A8F9-EB8F16E8BD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17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Права работодателя – зеркальное отражение обязанностей работника. Работодатель имеет право проводить отбор персонала путем собеседования, конкурсов, тестирования, испытательного срока.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12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Ответ: 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879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Незанятость граждан не может быть основанием для привлечения их к административной или иной ответственности.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883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Незанятость граждан не может быть основанием для привлечения их к административной или иной ответственности.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926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Ответ: 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Ответ: 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Ответ: 2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EF373-4C66-4576-A8F9-EB8F16E8BDEF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A9B3-4980-4C45-9266-0BFBB4434EA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A1EC-9FA1-484A-B9E6-D2C6D65CA0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208552/#dst10000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eturok.ru/lesson/obshestvoznanie/10-klass/bchelovek-i-pravob/trudovoe-pravo-ch-2-2" TargetMode="External"/><Relationship Id="rId2" Type="http://schemas.openxmlformats.org/officeDocument/2006/relationships/hyperlink" Target="https://interneturok.ru/lesson/obshestvoznanie/10-klass/bchelovek-i-pravob/trudovoe-pravo-ch-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Правовое регулирование занятости и трудоустройства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3113359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828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Оформление трудовых правоотношений (ст. 57, 65 ТК 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525658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Документы  для оформления трудового </a:t>
            </a:r>
            <a:r>
              <a:rPr lang="ru-RU" b="1" dirty="0" smtClean="0"/>
              <a:t>договора:</a:t>
            </a:r>
            <a:endParaRPr lang="ru-RU" b="1" dirty="0" smtClean="0"/>
          </a:p>
          <a:p>
            <a:pPr marL="0" indent="0">
              <a:buNone/>
            </a:pPr>
            <a:r>
              <a:rPr lang="ru-RU" b="1" i="1" dirty="0" smtClean="0"/>
              <a:t>-паспорт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-трудовая </a:t>
            </a:r>
            <a:r>
              <a:rPr lang="ru-RU" b="1" i="1" dirty="0" smtClean="0"/>
              <a:t>книжка</a:t>
            </a:r>
          </a:p>
          <a:p>
            <a:pPr marL="0" indent="0">
              <a:buNone/>
            </a:pPr>
            <a:r>
              <a:rPr lang="ru-RU" b="1" i="1" dirty="0" smtClean="0"/>
              <a:t>-военный </a:t>
            </a:r>
            <a:r>
              <a:rPr lang="ru-RU" b="1" i="1" dirty="0" smtClean="0"/>
              <a:t>билет</a:t>
            </a:r>
          </a:p>
          <a:p>
            <a:pPr marL="0" indent="0">
              <a:buNone/>
            </a:pPr>
            <a:r>
              <a:rPr lang="ru-RU" b="1" i="1" dirty="0" smtClean="0"/>
              <a:t>-документ </a:t>
            </a:r>
            <a:r>
              <a:rPr lang="ru-RU" b="1" i="1" dirty="0" smtClean="0"/>
              <a:t>об образовании (квалификации)</a:t>
            </a:r>
          </a:p>
          <a:p>
            <a:pPr marL="0" indent="0">
              <a:buNone/>
            </a:pPr>
            <a:r>
              <a:rPr lang="ru-RU" b="1" i="1" dirty="0" smtClean="0"/>
              <a:t>-страховое </a:t>
            </a:r>
            <a:r>
              <a:rPr lang="ru-RU" b="1" i="1" dirty="0" smtClean="0"/>
              <a:t>свидетельство (СНИЛС)</a:t>
            </a:r>
          </a:p>
          <a:p>
            <a:pPr marL="0" indent="0">
              <a:buNone/>
            </a:pPr>
            <a:r>
              <a:rPr lang="ru-RU" b="1" i="1" dirty="0" smtClean="0"/>
              <a:t>-ИНН </a:t>
            </a:r>
            <a:r>
              <a:rPr lang="ru-RU" b="1" i="1" dirty="0" smtClean="0"/>
              <a:t>(идентификационный налоговый номер</a:t>
            </a:r>
            <a:r>
              <a:rPr lang="ru-RU" b="1" i="1" dirty="0" smtClean="0"/>
              <a:t>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Оформление на работу.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ru-RU" dirty="0" smtClean="0"/>
              <a:t>Заявление.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Личная </a:t>
            </a:r>
            <a:r>
              <a:rPr lang="ru-RU" dirty="0" smtClean="0"/>
              <a:t>карточка.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Приказ.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Запись в </a:t>
            </a:r>
            <a:r>
              <a:rPr lang="ru-RU" b="1" dirty="0" smtClean="0"/>
              <a:t>трудовую книжку </a:t>
            </a:r>
            <a:r>
              <a:rPr lang="ru-RU" i="1" dirty="0" smtClean="0"/>
              <a:t>(персональный документ, содержащий сведения о трудовой деятельности и трудовом стаже работника).</a:t>
            </a:r>
            <a:endParaRPr lang="ru-RU" i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15155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Трудовой договор ст.65 ТК РФ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24744"/>
            <a:ext cx="8064895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Заключается </a:t>
            </a:r>
            <a:r>
              <a:rPr lang="ru-RU" dirty="0" smtClean="0"/>
              <a:t>в </a:t>
            </a:r>
            <a:r>
              <a:rPr lang="ru-RU" b="1" i="1" dirty="0" smtClean="0"/>
              <a:t>письменном</a:t>
            </a:r>
            <a:r>
              <a:rPr lang="ru-RU" dirty="0" smtClean="0"/>
              <a:t> </a:t>
            </a:r>
            <a:r>
              <a:rPr lang="ru-RU" dirty="0" smtClean="0"/>
              <a:t>виде.</a:t>
            </a:r>
            <a:endParaRPr lang="ru-RU" dirty="0" smtClean="0"/>
          </a:p>
          <a:p>
            <a:r>
              <a:rPr lang="ru-RU" dirty="0" smtClean="0"/>
              <a:t>Составляется в </a:t>
            </a:r>
            <a:r>
              <a:rPr lang="ru-RU" b="1" i="1" dirty="0" smtClean="0"/>
              <a:t>двух</a:t>
            </a:r>
            <a:r>
              <a:rPr lang="ru-RU" dirty="0" smtClean="0"/>
              <a:t> </a:t>
            </a:r>
            <a:r>
              <a:rPr lang="ru-RU" dirty="0" smtClean="0"/>
              <a:t>экземплярах.</a:t>
            </a:r>
            <a:endParaRPr lang="ru-RU" dirty="0" smtClean="0"/>
          </a:p>
          <a:p>
            <a:r>
              <a:rPr lang="ru-RU" dirty="0" smtClean="0"/>
              <a:t>Содержит указание на место работы, характер и оплату труда, время </a:t>
            </a:r>
            <a:r>
              <a:rPr lang="ru-RU" dirty="0" smtClean="0"/>
              <a:t>работы.</a:t>
            </a:r>
            <a:endParaRPr lang="ru-RU" dirty="0" smtClean="0"/>
          </a:p>
          <a:p>
            <a:r>
              <a:rPr lang="ru-RU" b="1" i="1" dirty="0" smtClean="0"/>
              <a:t>Срок</a:t>
            </a:r>
            <a:r>
              <a:rPr lang="ru-RU" dirty="0" smtClean="0"/>
              <a:t> (</a:t>
            </a:r>
            <a:r>
              <a:rPr lang="ru-RU" dirty="0" smtClean="0"/>
              <a:t>определенный - </a:t>
            </a:r>
            <a:r>
              <a:rPr lang="ru-RU" b="1" i="1" dirty="0" smtClean="0"/>
              <a:t>не более 5 лет</a:t>
            </a:r>
            <a:r>
              <a:rPr lang="ru-RU" dirty="0" smtClean="0"/>
              <a:t>, </a:t>
            </a:r>
            <a:r>
              <a:rPr lang="ru-RU" dirty="0" smtClean="0"/>
              <a:t>неопределенный - бессрочный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b="1" i="1" dirty="0" smtClean="0"/>
              <a:t>Испытательный срок </a:t>
            </a:r>
            <a:r>
              <a:rPr lang="ru-RU" dirty="0" smtClean="0"/>
              <a:t>(не более </a:t>
            </a:r>
            <a:r>
              <a:rPr lang="ru-RU" dirty="0" smtClean="0"/>
              <a:t>3-х </a:t>
            </a:r>
            <a:r>
              <a:rPr lang="ru-RU" dirty="0" smtClean="0"/>
              <a:t>месяцев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 smtClean="0"/>
              <a:t>для работников и не более </a:t>
            </a:r>
            <a:r>
              <a:rPr lang="ru-RU" dirty="0" smtClean="0"/>
              <a:t>6-ти </a:t>
            </a:r>
            <a:r>
              <a:rPr lang="ru-RU" dirty="0" smtClean="0"/>
              <a:t>месяцев </a:t>
            </a:r>
            <a:r>
              <a:rPr lang="ru-RU" dirty="0" smtClean="0"/>
              <a:t>– </a:t>
            </a:r>
            <a:r>
              <a:rPr lang="ru-RU" dirty="0" smtClean="0"/>
              <a:t>для руководителей и заместителей), </a:t>
            </a:r>
            <a:r>
              <a:rPr lang="ru-RU" b="1" i="1" dirty="0" smtClean="0"/>
              <a:t>кроме </a:t>
            </a:r>
            <a:r>
              <a:rPr lang="ru-RU" b="1" i="1" dirty="0" smtClean="0"/>
              <a:t>несовершеннолетних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Льготные условия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для несовершеннолетних: </a:t>
            </a:r>
            <a:br>
              <a:rPr lang="ru-RU" b="1" dirty="0" smtClean="0"/>
            </a:br>
            <a:r>
              <a:rPr lang="ru-RU" dirty="0" smtClean="0"/>
              <a:t>- </a:t>
            </a:r>
            <a:r>
              <a:rPr lang="ru-RU" b="1" i="1" dirty="0" smtClean="0"/>
              <a:t>сокращенный</a:t>
            </a:r>
            <a:r>
              <a:rPr lang="ru-RU" dirty="0" smtClean="0"/>
              <a:t> </a:t>
            </a:r>
            <a:r>
              <a:rPr lang="ru-RU" dirty="0" smtClean="0"/>
              <a:t>рабочий день,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отпуск </a:t>
            </a:r>
            <a:r>
              <a:rPr lang="ru-RU" b="1" dirty="0" smtClean="0"/>
              <a:t>31 </a:t>
            </a:r>
            <a:r>
              <a:rPr lang="ru-RU" dirty="0" smtClean="0"/>
              <a:t>день </a:t>
            </a:r>
            <a:r>
              <a:rPr lang="ru-RU" b="1" i="1" dirty="0" smtClean="0"/>
              <a:t>в удобное время</a:t>
            </a:r>
            <a:r>
              <a:rPr lang="ru-RU" dirty="0" smtClean="0"/>
              <a:t>,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дополнительный</a:t>
            </a:r>
            <a:r>
              <a:rPr lang="ru-RU" dirty="0" smtClean="0"/>
              <a:t> </a:t>
            </a:r>
            <a:r>
              <a:rPr lang="ru-RU" dirty="0" smtClean="0"/>
              <a:t>оплачиваемый </a:t>
            </a:r>
            <a:r>
              <a:rPr lang="ru-RU" b="1" dirty="0" smtClean="0"/>
              <a:t>учебный</a:t>
            </a:r>
            <a:r>
              <a:rPr lang="ru-RU" dirty="0" smtClean="0"/>
              <a:t> </a:t>
            </a:r>
            <a:r>
              <a:rPr lang="ru-RU" dirty="0" smtClean="0"/>
              <a:t>отпуск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38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Расторжение трудового договора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11560" y="1052736"/>
            <a:ext cx="3822192" cy="968996"/>
          </a:xfrm>
        </p:spPr>
        <p:txBody>
          <a:bodyPr/>
          <a:lstStyle/>
          <a:p>
            <a:r>
              <a:rPr lang="ru-RU" dirty="0" smtClean="0"/>
              <a:t>По инициативе работника</a:t>
            </a:r>
          </a:p>
          <a:p>
            <a:r>
              <a:rPr lang="ru-RU" dirty="0" smtClean="0"/>
              <a:t>(ст. 80 ТК РФ)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2625155"/>
          </a:xfrm>
        </p:spPr>
        <p:txBody>
          <a:bodyPr/>
          <a:lstStyle/>
          <a:p>
            <a:r>
              <a:rPr lang="ru-RU" dirty="0" smtClean="0"/>
              <a:t>По собственному желанию</a:t>
            </a:r>
          </a:p>
          <a:p>
            <a:r>
              <a:rPr lang="ru-RU" dirty="0" smtClean="0"/>
              <a:t>Предупредить за </a:t>
            </a:r>
            <a:r>
              <a:rPr lang="ru-RU" b="1" dirty="0" smtClean="0"/>
              <a:t>две недели </a:t>
            </a:r>
            <a:r>
              <a:rPr lang="ru-RU" dirty="0" smtClean="0"/>
              <a:t>работодателя</a:t>
            </a:r>
          </a:p>
          <a:p>
            <a:r>
              <a:rPr lang="ru-RU" dirty="0" smtClean="0"/>
              <a:t>Отозвать заявление до срока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6016" y="980728"/>
            <a:ext cx="4100264" cy="968995"/>
          </a:xfrm>
        </p:spPr>
        <p:txBody>
          <a:bodyPr>
            <a:normAutofit/>
          </a:bodyPr>
          <a:lstStyle/>
          <a:p>
            <a:r>
              <a:rPr lang="ru-RU" dirty="0" smtClean="0"/>
              <a:t>По инициативе работодателя (ст. 81 ТК РФ)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4008" y="2276872"/>
            <a:ext cx="4247455" cy="21602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Нарушение дисциплины</a:t>
            </a:r>
          </a:p>
          <a:p>
            <a:r>
              <a:rPr lang="ru-RU" dirty="0" smtClean="0"/>
              <a:t>Прогул </a:t>
            </a:r>
          </a:p>
          <a:p>
            <a:r>
              <a:rPr lang="ru-RU" dirty="0" smtClean="0"/>
              <a:t>Алкогольное, токсическое или наркотическое опьянение</a:t>
            </a:r>
          </a:p>
          <a:p>
            <a:r>
              <a:rPr lang="ru-RU" dirty="0" smtClean="0"/>
              <a:t>Нарушение требований по охране труда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661248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Запись об увольнении и его причинах вносится в трудовую </a:t>
            </a:r>
            <a:r>
              <a:rPr lang="ru-RU" sz="2800" dirty="0" smtClean="0"/>
              <a:t>книжку.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7182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Занятость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0" y="1484784"/>
            <a:ext cx="8640959" cy="51845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Деятельность , связанная с удовлетворением потребностей, не противоречащая законодательству, приносящая заработок, </a:t>
            </a:r>
            <a:r>
              <a:rPr lang="ru-RU" dirty="0" smtClean="0"/>
              <a:t>трудовой доход.</a:t>
            </a:r>
            <a:endParaRPr lang="ru-RU" dirty="0" smtClean="0"/>
          </a:p>
          <a:p>
            <a:r>
              <a:rPr lang="ru-RU" b="1" dirty="0" smtClean="0"/>
              <a:t>Занятые</a:t>
            </a:r>
            <a:r>
              <a:rPr lang="ru-RU" dirty="0" smtClean="0"/>
              <a:t> – </a:t>
            </a:r>
            <a:r>
              <a:rPr lang="ru-RU" dirty="0" smtClean="0"/>
              <a:t>это: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/>
              <a:t>р</a:t>
            </a:r>
            <a:r>
              <a:rPr lang="ru-RU" dirty="0" smtClean="0"/>
              <a:t>аботники </a:t>
            </a:r>
            <a:r>
              <a:rPr lang="ru-RU" dirty="0" smtClean="0"/>
              <a:t>по трудовому договору (контракту</a:t>
            </a:r>
            <a:r>
              <a:rPr lang="ru-RU" dirty="0" smtClean="0"/>
              <a:t>)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работники </a:t>
            </a:r>
            <a:r>
              <a:rPr lang="ru-RU" dirty="0" smtClean="0"/>
              <a:t>по гражданско-правовому </a:t>
            </a:r>
            <a:r>
              <a:rPr lang="ru-RU" dirty="0" smtClean="0"/>
              <a:t>договору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учащиеся </a:t>
            </a:r>
            <a:r>
              <a:rPr lang="ru-RU" dirty="0" smtClean="0"/>
              <a:t>и </a:t>
            </a:r>
            <a:r>
              <a:rPr lang="ru-RU" dirty="0" smtClean="0"/>
              <a:t>студенты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предприниматели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военнослужащие </a:t>
            </a:r>
            <a:r>
              <a:rPr lang="ru-RU" dirty="0" smtClean="0"/>
              <a:t>и проходящие альтернативную </a:t>
            </a:r>
            <a:r>
              <a:rPr lang="ru-RU" dirty="0" smtClean="0"/>
              <a:t>службу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служащие </a:t>
            </a:r>
            <a:r>
              <a:rPr lang="ru-RU" dirty="0" smtClean="0"/>
              <a:t>органов внутренних </a:t>
            </a:r>
            <a:r>
              <a:rPr lang="ru-RU" dirty="0" smtClean="0"/>
              <a:t>дел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792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Безработные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5496" y="1124744"/>
            <a:ext cx="9073008" cy="55446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ФЗ «О занятости </a:t>
            </a:r>
            <a:r>
              <a:rPr lang="ru-RU" dirty="0" smtClean="0"/>
              <a:t>населения в РФ»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Статья </a:t>
            </a:r>
            <a:r>
              <a:rPr lang="ru-RU" b="1" dirty="0"/>
              <a:t>3. Порядок и условия признания граждан безработными </a:t>
            </a:r>
            <a:endParaRPr lang="ru-RU" b="1" dirty="0" smtClean="0"/>
          </a:p>
          <a:p>
            <a:pPr marL="514350" indent="-514350">
              <a:buAutoNum type="arabicPeriod"/>
            </a:pPr>
            <a:r>
              <a:rPr lang="ru-RU" i="1" dirty="0" smtClean="0"/>
              <a:t>Безработными</a:t>
            </a:r>
            <a:r>
              <a:rPr lang="ru-RU" i="1" dirty="0"/>
              <a:t> </a:t>
            </a:r>
            <a:r>
              <a:rPr lang="ru-RU" i="1" dirty="0">
                <a:hlinkClick r:id="rId3"/>
              </a:rPr>
              <a:t>признаются</a:t>
            </a:r>
            <a:r>
              <a:rPr lang="ru-RU" i="1" dirty="0"/>
              <a:t> </a:t>
            </a:r>
            <a:r>
              <a:rPr lang="ru-RU" b="1" i="1" dirty="0"/>
              <a:t>трудоспособные </a:t>
            </a:r>
            <a:r>
              <a:rPr lang="ru-RU" i="1" dirty="0"/>
              <a:t>граждане, которые </a:t>
            </a:r>
            <a:r>
              <a:rPr lang="ru-RU" b="1" i="1" dirty="0"/>
              <a:t>не имеют работы </a:t>
            </a:r>
            <a:r>
              <a:rPr lang="ru-RU" i="1" dirty="0"/>
              <a:t>и </a:t>
            </a:r>
            <a:r>
              <a:rPr lang="ru-RU" b="1" i="1" dirty="0"/>
              <a:t>заработка</a:t>
            </a:r>
            <a:r>
              <a:rPr lang="ru-RU" i="1" dirty="0"/>
              <a:t>, </a:t>
            </a:r>
            <a:r>
              <a:rPr lang="ru-RU" b="1" i="1" dirty="0"/>
              <a:t>зарегистрированы в органах службы занятости</a:t>
            </a:r>
            <a:r>
              <a:rPr lang="ru-RU" i="1" dirty="0"/>
              <a:t> в целях поиска подходящей работы, </a:t>
            </a:r>
            <a:r>
              <a:rPr lang="ru-RU" i="1" u="sng" dirty="0"/>
              <a:t>ищут работу и готовы приступить к ней</a:t>
            </a:r>
            <a:r>
              <a:rPr lang="ru-RU" i="1" dirty="0"/>
              <a:t>. </a:t>
            </a:r>
            <a:endParaRPr lang="ru-RU" i="1" dirty="0" smtClean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i="1" dirty="0"/>
              <a:t>Безработными </a:t>
            </a:r>
            <a:r>
              <a:rPr lang="ru-RU" i="1" u="sng" dirty="0">
                <a:solidFill>
                  <a:srgbClr val="FF0000"/>
                </a:solidFill>
              </a:rPr>
              <a:t>не могут быть признаны </a:t>
            </a:r>
            <a:r>
              <a:rPr lang="ru-RU" i="1" dirty="0"/>
              <a:t>граждане</a:t>
            </a:r>
            <a:r>
              <a:rPr lang="ru-RU" i="1" dirty="0" smtClean="0"/>
              <a:t>:</a:t>
            </a:r>
          </a:p>
          <a:p>
            <a:pPr>
              <a:buFontTx/>
              <a:buChar char="-"/>
            </a:pPr>
            <a:r>
              <a:rPr lang="ru-RU" i="1" dirty="0" smtClean="0"/>
              <a:t>не </a:t>
            </a:r>
            <a:r>
              <a:rPr lang="ru-RU" i="1" dirty="0"/>
              <a:t>достигшие 16-летнего возраста</a:t>
            </a:r>
            <a:r>
              <a:rPr lang="ru-RU" i="1" dirty="0" smtClean="0"/>
              <a:t>;</a:t>
            </a:r>
          </a:p>
          <a:p>
            <a:pPr>
              <a:buFontTx/>
              <a:buChar char="-"/>
            </a:pPr>
            <a:r>
              <a:rPr lang="ru-RU" i="1" dirty="0" smtClean="0"/>
              <a:t>получающие пенсионное обеспечение;</a:t>
            </a:r>
          </a:p>
          <a:p>
            <a:pPr>
              <a:buFontTx/>
              <a:buChar char="-"/>
            </a:pPr>
            <a:r>
              <a:rPr lang="ru-RU" i="1" dirty="0"/>
              <a:t>осужденные по решению суда к исправительным работам, а также к наказанию в виде лишения </a:t>
            </a:r>
            <a:r>
              <a:rPr lang="ru-RU" i="1" dirty="0" smtClean="0"/>
              <a:t>свободы.</a:t>
            </a:r>
          </a:p>
        </p:txBody>
      </p:sp>
    </p:spTree>
    <p:extLst>
      <p:ext uri="{BB962C8B-B14F-4D97-AF65-F5344CB8AC3E}">
        <p14:creationId xmlns:p14="http://schemas.microsoft.com/office/powerpoint/2010/main" val="1623484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Социальное обеспечение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556792"/>
            <a:ext cx="7408333" cy="4968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Форма распределения материальных благ с учетом </a:t>
            </a:r>
            <a:r>
              <a:rPr lang="ru-RU" b="1" i="1" dirty="0" smtClean="0"/>
              <a:t>незащищенных слоев населения:</a:t>
            </a:r>
          </a:p>
          <a:p>
            <a:r>
              <a:rPr lang="ru-RU" dirty="0" smtClean="0"/>
              <a:t>стариков</a:t>
            </a:r>
            <a:endParaRPr lang="ru-RU" dirty="0" smtClean="0"/>
          </a:p>
          <a:p>
            <a:r>
              <a:rPr lang="ru-RU" dirty="0" smtClean="0"/>
              <a:t>больных </a:t>
            </a:r>
            <a:endParaRPr lang="ru-RU" dirty="0" smtClean="0"/>
          </a:p>
          <a:p>
            <a:r>
              <a:rPr lang="ru-RU" dirty="0" smtClean="0"/>
              <a:t>детей </a:t>
            </a:r>
            <a:endParaRPr lang="ru-RU" dirty="0" smtClean="0"/>
          </a:p>
          <a:p>
            <a:r>
              <a:rPr lang="ru-RU" dirty="0" smtClean="0"/>
              <a:t>иждивенцев </a:t>
            </a:r>
            <a:endParaRPr lang="ru-RU" dirty="0" smtClean="0"/>
          </a:p>
          <a:p>
            <a:r>
              <a:rPr lang="ru-RU" dirty="0" smtClean="0"/>
              <a:t>инвалидов </a:t>
            </a:r>
            <a:endParaRPr lang="ru-RU" dirty="0" smtClean="0"/>
          </a:p>
          <a:p>
            <a:r>
              <a:rPr lang="ru-RU" dirty="0" smtClean="0"/>
              <a:t>безработных </a:t>
            </a:r>
            <a:endParaRPr lang="ru-RU" dirty="0" smtClean="0"/>
          </a:p>
          <a:p>
            <a:r>
              <a:rPr lang="ru-RU" dirty="0" smtClean="0"/>
              <a:t>потерявших </a:t>
            </a:r>
            <a:r>
              <a:rPr lang="ru-RU" dirty="0" smtClean="0"/>
              <a:t>кормильца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0543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Пенсионное обеспечение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2459" y="4584576"/>
            <a:ext cx="3822192" cy="63976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Пенсия по </a:t>
            </a:r>
            <a:r>
              <a:rPr lang="ru-RU" dirty="0" smtClean="0">
                <a:solidFill>
                  <a:srgbClr val="FFFF00"/>
                </a:solidFill>
              </a:rPr>
              <a:t>инвалидности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179512" y="2132856"/>
            <a:ext cx="4108087" cy="23762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 </a:t>
            </a:r>
            <a:r>
              <a:rPr lang="ru-RU" b="1" dirty="0"/>
              <a:t>1 января 2019 года </a:t>
            </a:r>
            <a:r>
              <a:rPr lang="ru-RU" dirty="0"/>
              <a:t>вступил в силу </a:t>
            </a:r>
            <a:r>
              <a:rPr lang="ru-RU" dirty="0" smtClean="0"/>
              <a:t>ФЗ № 350 </a:t>
            </a:r>
            <a:r>
              <a:rPr lang="ru-RU" i="1" dirty="0" smtClean="0"/>
              <a:t>«</a:t>
            </a:r>
            <a:r>
              <a:rPr lang="ru-RU" i="1" dirty="0"/>
              <a:t>О внесении изменений в отдельные законодательные акты Российской Федерации по вопросам назначения и выплаты пенсий</a:t>
            </a:r>
            <a:r>
              <a:rPr lang="ru-RU" i="1" dirty="0" smtClean="0"/>
              <a:t>»:</a:t>
            </a:r>
          </a:p>
          <a:p>
            <a:pPr marL="0" indent="0">
              <a:buNone/>
            </a:pPr>
            <a:r>
              <a:rPr lang="ru-RU" b="1" dirty="0"/>
              <a:t>65 лет </a:t>
            </a:r>
            <a:r>
              <a:rPr lang="ru-RU" dirty="0"/>
              <a:t>для мужчин и </a:t>
            </a:r>
            <a:r>
              <a:rPr lang="ru-RU" b="1" dirty="0"/>
              <a:t>60 лет </a:t>
            </a:r>
            <a:r>
              <a:rPr lang="ru-RU" dirty="0"/>
              <a:t>для </a:t>
            </a:r>
            <a:r>
              <a:rPr lang="ru-RU" dirty="0" smtClean="0"/>
              <a:t>женщин, при </a:t>
            </a:r>
            <a:r>
              <a:rPr lang="ru-RU" dirty="0"/>
              <a:t>этом повышение пенсионного возраста будет постепенным и продлится в течение 10 лет - до 2028 </a:t>
            </a:r>
            <a:r>
              <a:rPr lang="ru-RU" dirty="0" smtClean="0"/>
              <a:t>года.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3822192" cy="63976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Пенсия по выслуге лет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работники </a:t>
            </a:r>
            <a:r>
              <a:rPr lang="ru-RU" dirty="0" smtClean="0"/>
              <a:t>вредных и опасных производств</a:t>
            </a:r>
          </a:p>
          <a:p>
            <a:r>
              <a:rPr lang="ru-RU" dirty="0" smtClean="0"/>
              <a:t>работающие </a:t>
            </a:r>
            <a:r>
              <a:rPr lang="ru-RU" dirty="0" smtClean="0"/>
              <a:t>в неблагоприятных климатических условиях (космос, Крайний Север)</a:t>
            </a:r>
          </a:p>
          <a:p>
            <a:r>
              <a:rPr lang="ru-RU" dirty="0" smtClean="0"/>
              <a:t>военнослужащие</a:t>
            </a:r>
            <a:endParaRPr lang="ru-RU" dirty="0" smtClean="0"/>
          </a:p>
          <a:p>
            <a:r>
              <a:rPr lang="ru-RU" dirty="0" smtClean="0"/>
              <a:t>госслужащие</a:t>
            </a:r>
            <a:endParaRPr lang="ru-RU" dirty="0" smtClean="0"/>
          </a:p>
          <a:p>
            <a:r>
              <a:rPr lang="ru-RU" dirty="0" smtClean="0"/>
              <a:t>учителя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322459" y="1379203"/>
            <a:ext cx="3822192" cy="6397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FFFF00"/>
                </a:solidFill>
              </a:rPr>
              <a:t>Пенсия по старости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332878" y="5589240"/>
            <a:ext cx="3822192" cy="63976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FFFF00"/>
                </a:solidFill>
              </a:rPr>
              <a:t>Пенсия по потере кормильца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Социальные пособия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 </a:t>
            </a:r>
            <a:r>
              <a:rPr lang="ru-RU" dirty="0" smtClean="0"/>
              <a:t>временной нетрудоспособности (больничный лист)</a:t>
            </a:r>
          </a:p>
          <a:p>
            <a:r>
              <a:rPr lang="ru-RU" dirty="0" smtClean="0"/>
              <a:t>по </a:t>
            </a:r>
            <a:r>
              <a:rPr lang="ru-RU" dirty="0" smtClean="0"/>
              <a:t>беременности и родам</a:t>
            </a:r>
          </a:p>
          <a:p>
            <a:r>
              <a:rPr lang="ru-RU" dirty="0" smtClean="0"/>
              <a:t>по </a:t>
            </a:r>
            <a:r>
              <a:rPr lang="ru-RU" dirty="0" smtClean="0"/>
              <a:t>уходу за ребенком</a:t>
            </a:r>
          </a:p>
          <a:p>
            <a:r>
              <a:rPr lang="ru-RU" dirty="0" smtClean="0"/>
              <a:t>по </a:t>
            </a:r>
            <a:r>
              <a:rPr lang="ru-RU" dirty="0" smtClean="0"/>
              <a:t>безработице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9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Профессинальное</a:t>
            </a:r>
            <a:r>
              <a:rPr lang="ru-RU" dirty="0" smtClean="0">
                <a:solidFill>
                  <a:srgbClr val="FF0000"/>
                </a:solidFill>
              </a:rPr>
              <a:t> образование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635918"/>
              </p:ext>
            </p:extLst>
          </p:nvPr>
        </p:nvGraphicFramePr>
        <p:xfrm>
          <a:off x="323528" y="1268760"/>
          <a:ext cx="348443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77994" y="133390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Формы  обучения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324369" y="1619379"/>
            <a:ext cx="2376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очная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заочная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очно-заочная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вечерняя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экстернат 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дистанционная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366026" y="3501008"/>
            <a:ext cx="460851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Образовательные учреждения: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должны иметь </a:t>
            </a:r>
            <a:r>
              <a:rPr lang="ru-RU" b="1" i="1" dirty="0" smtClean="0"/>
              <a:t>лицензию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/>
              <a:t>государственные</a:t>
            </a:r>
            <a:r>
              <a:rPr lang="ru-RU" dirty="0" smtClean="0"/>
              <a:t> – </a:t>
            </a:r>
            <a:r>
              <a:rPr lang="ru-RU" i="1" dirty="0" smtClean="0"/>
              <a:t>обязаны предоставлять </a:t>
            </a:r>
            <a:r>
              <a:rPr lang="ru-RU" b="1" i="1" dirty="0" smtClean="0"/>
              <a:t>бюджетные места </a:t>
            </a:r>
            <a:r>
              <a:rPr lang="ru-RU" i="1" u="sng" dirty="0" smtClean="0"/>
              <a:t>на конкурсной основе,</a:t>
            </a:r>
            <a:r>
              <a:rPr lang="ru-RU" i="1" dirty="0" smtClean="0"/>
              <a:t> могут оказывать платные </a:t>
            </a:r>
            <a:r>
              <a:rPr lang="ru-RU" i="1" dirty="0"/>
              <a:t>образовательные услуги</a:t>
            </a:r>
            <a:endParaRPr lang="ru-RU" i="1" u="sng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/>
              <a:t>негосударственные </a:t>
            </a:r>
            <a:r>
              <a:rPr lang="ru-RU" i="1" dirty="0" smtClean="0"/>
              <a:t>(только платные образовательные услуги)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/>
              <a:t>диплом государственного образца </a:t>
            </a:r>
            <a:r>
              <a:rPr lang="ru-RU" dirty="0" smtClean="0"/>
              <a:t>имеют право выдавать только те ОУ, у которых есть </a:t>
            </a:r>
            <a:r>
              <a:rPr lang="ru-RU" b="1" i="1" dirty="0" smtClean="0"/>
              <a:t>свидетельство о государственной аккредитации.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019044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Проверьте себя выполнив тестовые задания.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Убедительная просьба не использовать источники информации!!!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5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Трудовые правоотношения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7" cy="518457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Труд</a:t>
            </a:r>
            <a:r>
              <a:rPr lang="ru-RU" dirty="0" smtClean="0"/>
              <a:t> – любая сознательная деятельность, направленная на создание каких-либо материальных или духовных </a:t>
            </a:r>
            <a:r>
              <a:rPr lang="ru-RU" dirty="0" smtClean="0"/>
              <a:t>ценностей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Конституция РФ закрепляет право на </a:t>
            </a:r>
            <a:r>
              <a:rPr lang="ru-RU" b="1" dirty="0" smtClean="0"/>
              <a:t>свободный труд</a:t>
            </a:r>
            <a:r>
              <a:rPr lang="ru-RU" dirty="0" smtClean="0"/>
              <a:t>: «Каждый имеет право свободно распоряжаться способностями к труду, выбирать род деятельности и профессию</a:t>
            </a:r>
            <a:r>
              <a:rPr lang="ru-RU" dirty="0" smtClean="0"/>
              <a:t>».</a:t>
            </a:r>
            <a:endParaRPr lang="ru-RU" dirty="0" smtClean="0"/>
          </a:p>
          <a:p>
            <a:r>
              <a:rPr lang="ru-RU" b="1" dirty="0" smtClean="0"/>
              <a:t>Трудовые правоотношения </a:t>
            </a:r>
            <a:r>
              <a:rPr lang="ru-RU" dirty="0" smtClean="0"/>
              <a:t>– это отношения между работником и работодателем, основанные на трудовом договоре и урегулированные нормами трудового </a:t>
            </a:r>
            <a:r>
              <a:rPr lang="ru-RU" dirty="0" smtClean="0"/>
              <a:t>права.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548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Ниже приведён перечень терминов. Все они, за исключением двух, относятся к юридическим основаниям прекращения трудового договора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прогул</a:t>
            </a:r>
          </a:p>
          <a:p>
            <a:pPr>
              <a:buNone/>
            </a:pPr>
            <a:r>
              <a:rPr lang="ru-RU" dirty="0" smtClean="0"/>
              <a:t>2) желание работника</a:t>
            </a:r>
          </a:p>
          <a:p>
            <a:pPr>
              <a:buNone/>
            </a:pPr>
            <a:r>
              <a:rPr lang="ru-RU" dirty="0" smtClean="0"/>
              <a:t>3) инфляция</a:t>
            </a:r>
          </a:p>
          <a:p>
            <a:pPr>
              <a:buNone/>
            </a:pPr>
            <a:r>
              <a:rPr lang="ru-RU" dirty="0" smtClean="0"/>
              <a:t>4) истечение срока договора</a:t>
            </a:r>
          </a:p>
          <a:p>
            <a:pPr>
              <a:buNone/>
            </a:pPr>
            <a:r>
              <a:rPr lang="ru-RU" dirty="0" smtClean="0"/>
              <a:t>5) дефолт</a:t>
            </a:r>
          </a:p>
          <a:p>
            <a:pPr>
              <a:buNone/>
            </a:pPr>
            <a:r>
              <a:rPr lang="ru-RU" dirty="0" smtClean="0"/>
              <a:t>6) разглашение тайны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Ниже приведён перечень терминов. Все они, за исключением двух, являются примерами прав работника.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1) заключить трудовой договор</a:t>
            </a:r>
          </a:p>
          <a:p>
            <a:pPr>
              <a:buNone/>
            </a:pPr>
            <a:r>
              <a:rPr lang="ru-RU" dirty="0" smtClean="0"/>
              <a:t>2) ежегодный оплачиваемый отпуск</a:t>
            </a:r>
          </a:p>
          <a:p>
            <a:pPr>
              <a:buNone/>
            </a:pPr>
            <a:r>
              <a:rPr lang="ru-RU" dirty="0" smtClean="0"/>
              <a:t>3) получать заработную плату своевременно и в полном объёме</a:t>
            </a:r>
          </a:p>
          <a:p>
            <a:pPr>
              <a:buNone/>
            </a:pPr>
            <a:r>
              <a:rPr lang="ru-RU" dirty="0" smtClean="0"/>
              <a:t>4) иметь полную и достоверную информацию об условиях труда</a:t>
            </a:r>
          </a:p>
          <a:p>
            <a:pPr>
              <a:buNone/>
            </a:pPr>
            <a:r>
              <a:rPr lang="ru-RU" dirty="0" smtClean="0"/>
              <a:t>5) добросовестно исполнять свои трудовые обязанности, возложенные на него трудовым договором</a:t>
            </a:r>
          </a:p>
          <a:p>
            <a:pPr>
              <a:buNone/>
            </a:pPr>
            <a:r>
              <a:rPr lang="ru-RU" dirty="0" smtClean="0"/>
              <a:t>6) бережно относиться к имуществу работодателя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Согласно ТК РФ, физическое или юридическое лицо, вступившее в трудовые правоотношения  с работником, называют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управляющим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директором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владельцем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работодателем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484784"/>
            <a:ext cx="8715435" cy="52303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Укажите ситуацию, в которой администрация предприятия осуществила незаконное увольнение работника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Работник был уволен за систематическое  неисполнение правил трудового </a:t>
            </a:r>
            <a:r>
              <a:rPr lang="ru-RU" dirty="0" smtClean="0"/>
              <a:t>распорядка.</a:t>
            </a:r>
            <a:endParaRPr lang="ru-RU" dirty="0" smtClean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Работник, оформивший больничный лист и не вышедший на работу, был уволен по статье за </a:t>
            </a:r>
            <a:r>
              <a:rPr lang="ru-RU" dirty="0" smtClean="0"/>
              <a:t>прогул.</a:t>
            </a:r>
            <a:endParaRPr lang="ru-RU" dirty="0" smtClean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Работник был уволен в связи с истечением срока трудового договора и решением администрации его не </a:t>
            </a:r>
            <a:r>
              <a:rPr lang="ru-RU" dirty="0" smtClean="0"/>
              <a:t>продлевать.</a:t>
            </a:r>
            <a:endParaRPr lang="ru-RU" dirty="0" smtClean="0"/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Работник был уволен по сокращению штата в связи с реорганизацией </a:t>
            </a:r>
            <a:r>
              <a:rPr lang="ru-RU" dirty="0" smtClean="0"/>
              <a:t>предприятия.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96752"/>
            <a:ext cx="8715435" cy="55183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Укажите, для каких категорий лиц не устанавливается испытание при приёме на работу:</a:t>
            </a:r>
          </a:p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) беременных женщин</a:t>
            </a:r>
          </a:p>
          <a:p>
            <a:pPr>
              <a:buNone/>
            </a:pPr>
            <a:r>
              <a:rPr lang="ru-RU" dirty="0" smtClean="0"/>
              <a:t>2) уволенных в запас военнослужащих срочной службы</a:t>
            </a:r>
          </a:p>
          <a:p>
            <a:pPr>
              <a:buNone/>
            </a:pPr>
            <a:r>
              <a:rPr lang="ru-RU" dirty="0" smtClean="0"/>
              <a:t>3) лиц с высшим образованием</a:t>
            </a:r>
          </a:p>
          <a:p>
            <a:pPr>
              <a:buNone/>
            </a:pPr>
            <a:r>
              <a:rPr lang="ru-RU" dirty="0" smtClean="0"/>
              <a:t>4) лиц, не достигших 18 лет</a:t>
            </a:r>
          </a:p>
          <a:p>
            <a:pPr>
              <a:buNone/>
            </a:pPr>
            <a:r>
              <a:rPr lang="ru-RU" dirty="0" smtClean="0"/>
              <a:t>5) лиц, окончивших профессиональное </a:t>
            </a:r>
            <a:r>
              <a:rPr lang="ru-RU" dirty="0" smtClean="0"/>
              <a:t>образовательное учреждение и </a:t>
            </a:r>
            <a:r>
              <a:rPr lang="ru-RU" dirty="0" smtClean="0"/>
              <a:t>впервые поступающих на работу по </a:t>
            </a:r>
            <a:r>
              <a:rPr lang="ru-RU" dirty="0" smtClean="0"/>
              <a:t>специальности</a:t>
            </a:r>
          </a:p>
          <a:p>
            <a:pPr>
              <a:buNone/>
            </a:pPr>
            <a:r>
              <a:rPr lang="ru-RU" dirty="0" smtClean="0"/>
              <a:t>6) лиц, поменявших место жительства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96752"/>
            <a:ext cx="8715435" cy="55183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Выберите верные суждения о трудовом договоре и запишите цифры, под которыми они указаны.  </a:t>
            </a:r>
          </a:p>
          <a:p>
            <a:pPr>
              <a:buNone/>
            </a:pPr>
            <a:r>
              <a:rPr lang="ru-RU" dirty="0" smtClean="0"/>
              <a:t>1) Срок действия трудового договора всегда определяется соглашением работодателя и работника.</a:t>
            </a:r>
          </a:p>
          <a:p>
            <a:pPr>
              <a:buNone/>
            </a:pPr>
            <a:r>
              <a:rPr lang="ru-RU" dirty="0" smtClean="0"/>
              <a:t>2) Сторонами трудового договора являются работодатель и работник.</a:t>
            </a:r>
          </a:p>
          <a:p>
            <a:pPr>
              <a:buNone/>
            </a:pPr>
            <a:r>
              <a:rPr lang="ru-RU" dirty="0" smtClean="0"/>
              <a:t>3) По общему правилу срок действия срочного трудового договора не может превышать 5 лет.</a:t>
            </a:r>
          </a:p>
          <a:p>
            <a:pPr>
              <a:buNone/>
            </a:pPr>
            <a:r>
              <a:rPr lang="ru-RU" dirty="0" smtClean="0"/>
              <a:t>4) Трудовой договор, не оформленный в письменной форме, считается заключённым, если работник приступил к работе с ведома или по поручению работодателя.</a:t>
            </a:r>
          </a:p>
          <a:p>
            <a:pPr>
              <a:buNone/>
            </a:pPr>
            <a:r>
              <a:rPr lang="ru-RU" dirty="0" smtClean="0"/>
              <a:t>5) По общему правилу заключение трудового договора допускается с лицами, достигшими возраста четырнадцати лет.</a:t>
            </a:r>
          </a:p>
          <a:p>
            <a:pPr>
              <a:buNone/>
            </a:pPr>
            <a:r>
              <a:rPr lang="ru-RU" dirty="0" smtClean="0"/>
              <a:t>6) Трудовой договор может быть в любое время расторгнут по инициативе работодателя.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Ключи к тесту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35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56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4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145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234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0750" y="4221088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 есть ошибки, то еще раз прочитайте 25 параграф учебника и посмотрите видео-уроки </a:t>
            </a:r>
          </a:p>
          <a:p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interneturok.ru/lesson/obshestvoznanie/10-klass/bchelovek-i-pravob/trudovoe-pravo-ch-1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и </a:t>
            </a: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://interneturok.ru/lesson/obshestvoznanie/10-klass/bchelovek-i-pravob/trudovoe-pravo-ch-2-2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89641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12. УЧИТЕЛЬ - УЧЕНИК. ОБРАТНАЯ СВЯЗЬ.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96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Трудовое </a:t>
            </a:r>
            <a:r>
              <a:rPr lang="ru-RU" dirty="0" smtClean="0">
                <a:solidFill>
                  <a:srgbClr val="FF0000"/>
                </a:solidFill>
              </a:rPr>
              <a:t>право –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100" b="1" dirty="0" smtClean="0"/>
              <a:t>отрасль права, регулирующая отношения работников и работодателей</a:t>
            </a:r>
            <a:r>
              <a:rPr lang="ru-RU" sz="3100" dirty="0" smtClean="0"/>
              <a:t>.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5365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ИСТОЧНИКИ:</a:t>
            </a:r>
          </a:p>
          <a:p>
            <a:r>
              <a:rPr lang="ru-RU" dirty="0" smtClean="0"/>
              <a:t>Конституция </a:t>
            </a:r>
            <a:r>
              <a:rPr lang="ru-RU" dirty="0" smtClean="0"/>
              <a:t>РФ</a:t>
            </a:r>
          </a:p>
          <a:p>
            <a:r>
              <a:rPr lang="ru-RU" dirty="0" smtClean="0"/>
              <a:t>Трудовой кодекс РФ</a:t>
            </a:r>
          </a:p>
          <a:p>
            <a:r>
              <a:rPr lang="ru-RU" dirty="0" smtClean="0"/>
              <a:t>ФЗ «О занятости населения»</a:t>
            </a:r>
          </a:p>
          <a:p>
            <a:r>
              <a:rPr lang="ru-RU" dirty="0" smtClean="0"/>
              <a:t>ФЗ «О правах инвалидов»</a:t>
            </a:r>
          </a:p>
          <a:p>
            <a:r>
              <a:rPr lang="ru-RU" dirty="0" smtClean="0"/>
              <a:t>ФЗ «Об охране труда»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54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Субъекты трудового права: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работник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8245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Работник </a:t>
            </a:r>
            <a:r>
              <a:rPr lang="ru-RU" dirty="0" smtClean="0"/>
              <a:t>– физическое лицо, которое обладает правом и возможностью трудиться по трудовому договору.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РФ граждане имеют право работать с </a:t>
            </a:r>
            <a:r>
              <a:rPr lang="ru-RU" b="1" dirty="0" smtClean="0"/>
              <a:t>16 лет</a:t>
            </a:r>
            <a:r>
              <a:rPr lang="ru-RU" dirty="0" smtClean="0"/>
              <a:t>, а при наличии основного общего образования </a:t>
            </a:r>
            <a:r>
              <a:rPr lang="ru-RU" i="1" dirty="0" smtClean="0"/>
              <a:t>(9 классов) </a:t>
            </a:r>
            <a:r>
              <a:rPr lang="ru-RU" dirty="0" smtClean="0"/>
              <a:t>и с </a:t>
            </a:r>
            <a:r>
              <a:rPr lang="ru-RU" b="1" dirty="0" smtClean="0"/>
              <a:t>15 лет</a:t>
            </a:r>
            <a:r>
              <a:rPr lang="ru-RU" dirty="0" smtClean="0"/>
              <a:t>. Трудовые отношения предполагают </a:t>
            </a:r>
            <a:r>
              <a:rPr lang="ru-RU" b="1" i="1" dirty="0" smtClean="0"/>
              <a:t>личное участие и длящийся характер.</a:t>
            </a:r>
          </a:p>
          <a:p>
            <a:r>
              <a:rPr lang="ru-RU" dirty="0" smtClean="0"/>
              <a:t>С </a:t>
            </a:r>
            <a:r>
              <a:rPr lang="ru-RU" b="1" dirty="0" smtClean="0"/>
              <a:t>14 лет </a:t>
            </a:r>
            <a:r>
              <a:rPr lang="ru-RU" dirty="0" smtClean="0"/>
              <a:t>можно работать с </a:t>
            </a:r>
            <a:r>
              <a:rPr lang="ru-RU" b="1" i="1" dirty="0"/>
              <a:t>р</a:t>
            </a:r>
            <a:r>
              <a:rPr lang="ru-RU" b="1" i="1" dirty="0" smtClean="0"/>
              <a:t>азрешения</a:t>
            </a:r>
            <a:r>
              <a:rPr lang="ru-RU" b="1" dirty="0" smtClean="0"/>
              <a:t> </a:t>
            </a:r>
            <a:r>
              <a:rPr lang="ru-RU" dirty="0" smtClean="0"/>
              <a:t>родителей в </a:t>
            </a:r>
            <a:r>
              <a:rPr lang="ru-RU" b="1" i="1" dirty="0" smtClean="0"/>
              <a:t>свободное</a:t>
            </a:r>
            <a:r>
              <a:rPr lang="ru-RU" i="1" dirty="0" smtClean="0"/>
              <a:t> </a:t>
            </a:r>
            <a:r>
              <a:rPr lang="ru-RU" dirty="0" smtClean="0"/>
              <a:t>от учебы время, но при условии, что работа </a:t>
            </a:r>
            <a:r>
              <a:rPr lang="ru-RU" i="1" u="sng" dirty="0" smtClean="0"/>
              <a:t>легкая, не причинит вреда здоровью.</a:t>
            </a: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val="72635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8892480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Особенности труда </a:t>
            </a:r>
            <a:r>
              <a:rPr lang="ru-RU" b="1" dirty="0" smtClean="0">
                <a:solidFill>
                  <a:srgbClr val="FF0000"/>
                </a:solidFill>
              </a:rPr>
              <a:t>несовершеннолетних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ТК РФ ст.265-272)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39248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Запрещено </a:t>
            </a:r>
          </a:p>
          <a:p>
            <a:r>
              <a:rPr lang="ru-RU" dirty="0" smtClean="0"/>
              <a:t>работать на тяжелых, вредных и опасных работах</a:t>
            </a:r>
          </a:p>
          <a:p>
            <a:r>
              <a:rPr lang="ru-RU" dirty="0" smtClean="0"/>
              <a:t>работать на табачных и спиртовых производствах</a:t>
            </a:r>
          </a:p>
          <a:p>
            <a:r>
              <a:rPr lang="ru-RU" dirty="0"/>
              <a:t>т</a:t>
            </a:r>
            <a:r>
              <a:rPr lang="ru-RU" dirty="0" smtClean="0"/>
              <a:t>рудиться  в игорном бизнесе, в ночное время</a:t>
            </a:r>
          </a:p>
          <a:p>
            <a:r>
              <a:rPr lang="ru-RU" dirty="0" smtClean="0"/>
              <a:t>работать на подземных работах</a:t>
            </a:r>
          </a:p>
          <a:p>
            <a:r>
              <a:rPr lang="ru-RU" dirty="0"/>
              <a:t>н</a:t>
            </a:r>
            <a:r>
              <a:rPr lang="ru-RU" dirty="0" smtClean="0"/>
              <a:t>аправлять в служебные командировки</a:t>
            </a:r>
          </a:p>
          <a:p>
            <a:r>
              <a:rPr lang="ru-RU" dirty="0"/>
              <a:t>п</a:t>
            </a:r>
            <a:r>
              <a:rPr lang="ru-RU" dirty="0" smtClean="0"/>
              <a:t>ривлекать к сверхурочным работам и к работе в выходные и нерабочие дни</a:t>
            </a:r>
          </a:p>
          <a:p>
            <a:r>
              <a:rPr lang="ru-RU" dirty="0"/>
              <a:t>у</a:t>
            </a:r>
            <a:r>
              <a:rPr lang="ru-RU" dirty="0" smtClean="0"/>
              <a:t>станавливать испытательный срок</a:t>
            </a:r>
          </a:p>
          <a:p>
            <a:r>
              <a:rPr lang="ru-RU" dirty="0"/>
              <a:t>р</a:t>
            </a:r>
            <a:r>
              <a:rPr lang="ru-RU" dirty="0" smtClean="0"/>
              <a:t>асторгать трудовой договор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34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Права и обязанности работника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(ст. 21-22 ТК 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2276872"/>
            <a:ext cx="3822192" cy="639762"/>
          </a:xfrm>
        </p:spPr>
        <p:txBody>
          <a:bodyPr/>
          <a:lstStyle/>
          <a:p>
            <a:r>
              <a:rPr lang="ru-RU" b="1" dirty="0" smtClean="0"/>
              <a:t>Права 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77332" y="2996952"/>
            <a:ext cx="3820055" cy="3129211"/>
          </a:xfrm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а безопасные условия труда и гигиену</a:t>
            </a:r>
          </a:p>
          <a:p>
            <a:r>
              <a:rPr lang="ru-RU" dirty="0" smtClean="0"/>
              <a:t>На своевременную и полную выплату зарплаты</a:t>
            </a:r>
          </a:p>
          <a:p>
            <a:r>
              <a:rPr lang="ru-RU" dirty="0" smtClean="0"/>
              <a:t>На защиту своих прав</a:t>
            </a:r>
          </a:p>
          <a:p>
            <a:r>
              <a:rPr lang="ru-RU" dirty="0" smtClean="0"/>
              <a:t>На отдых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2348880"/>
            <a:ext cx="3822192" cy="639762"/>
          </a:xfrm>
        </p:spPr>
        <p:txBody>
          <a:bodyPr/>
          <a:lstStyle/>
          <a:p>
            <a:r>
              <a:rPr lang="ru-RU" b="1" dirty="0" smtClean="0"/>
              <a:t>Обязанности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996952"/>
            <a:ext cx="3822192" cy="312921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Добросовестное выполнение трудовых функций</a:t>
            </a:r>
          </a:p>
          <a:p>
            <a:r>
              <a:rPr lang="ru-RU" dirty="0" smtClean="0"/>
              <a:t>Соблюдение трудовой дисциплины</a:t>
            </a:r>
          </a:p>
          <a:p>
            <a:r>
              <a:rPr lang="ru-RU" dirty="0" smtClean="0"/>
              <a:t>Бережное отношение к имуществу предприятия</a:t>
            </a:r>
          </a:p>
          <a:p>
            <a:r>
              <a:rPr lang="ru-RU" dirty="0" smtClean="0"/>
              <a:t>Выполнение </a:t>
            </a:r>
            <a:r>
              <a:rPr lang="ru-RU" dirty="0" smtClean="0"/>
              <a:t>норм труда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647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Нарушения и ответственность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Правонарушения 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Опоздание, прогул</a:t>
            </a:r>
          </a:p>
          <a:p>
            <a:r>
              <a:rPr lang="ru-RU" sz="2800" dirty="0" smtClean="0"/>
              <a:t>Порча имущества</a:t>
            </a:r>
          </a:p>
          <a:p>
            <a:r>
              <a:rPr lang="ru-RU" sz="2800" dirty="0" smtClean="0"/>
              <a:t>Хищение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Ответственность</a:t>
            </a:r>
            <a:endParaRPr lang="ru-RU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Дисциплинарная </a:t>
            </a:r>
          </a:p>
          <a:p>
            <a:r>
              <a:rPr lang="ru-RU" sz="2800" dirty="0" smtClean="0"/>
              <a:t>Материальная </a:t>
            </a:r>
          </a:p>
          <a:p>
            <a:r>
              <a:rPr lang="ru-RU" sz="2800" dirty="0" smtClean="0"/>
              <a:t>Уголовная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38178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Субъекты трудового права: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работодатель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Работодатель – физическое или юридическое лицо, вступившее в </a:t>
            </a:r>
            <a:r>
              <a:rPr lang="ru-RU" dirty="0" smtClean="0"/>
              <a:t>правоотношения </a:t>
            </a:r>
            <a:r>
              <a:rPr lang="ru-RU" dirty="0" smtClean="0"/>
              <a:t>с </a:t>
            </a:r>
            <a:r>
              <a:rPr lang="ru-RU" dirty="0" smtClean="0"/>
              <a:t>работником.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13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Права и обязанности работодателя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(ст.21-22 ТК РФ)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Права 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323528" y="2636912"/>
            <a:ext cx="4173859" cy="348925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Требовать от работника исполнения </a:t>
            </a:r>
            <a:r>
              <a:rPr lang="ru-RU" dirty="0" smtClean="0"/>
              <a:t>обязанностей.</a:t>
            </a:r>
            <a:endParaRPr lang="ru-RU" dirty="0" smtClean="0"/>
          </a:p>
          <a:p>
            <a:r>
              <a:rPr lang="ru-RU" dirty="0" smtClean="0"/>
              <a:t>Поощрять </a:t>
            </a:r>
            <a:r>
              <a:rPr lang="ru-RU" dirty="0" smtClean="0"/>
              <a:t>работников.</a:t>
            </a:r>
            <a:endParaRPr lang="ru-RU" dirty="0" smtClean="0"/>
          </a:p>
          <a:p>
            <a:r>
              <a:rPr lang="ru-RU" dirty="0" smtClean="0"/>
              <a:t>Отбирать персонал для </a:t>
            </a:r>
            <a:r>
              <a:rPr lang="ru-RU" dirty="0" smtClean="0"/>
              <a:t>работы.</a:t>
            </a:r>
            <a:endParaRPr lang="ru-RU" dirty="0" smtClean="0"/>
          </a:p>
          <a:p>
            <a:r>
              <a:rPr lang="ru-RU" dirty="0" smtClean="0"/>
              <a:t>Привлекать к дисциплинарной и материальной </a:t>
            </a:r>
            <a:r>
              <a:rPr lang="ru-RU" dirty="0" smtClean="0"/>
              <a:t>ответственности.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Обязанности </a:t>
            </a:r>
            <a:endParaRPr lang="ru-RU" dirty="0"/>
          </a:p>
        </p:txBody>
      </p:sp>
      <p:sp>
        <p:nvSpPr>
          <p:cNvPr id="12" name="Объект 11"/>
          <p:cNvSpPr>
            <a:spLocks noGrp="1"/>
          </p:cNvSpPr>
          <p:nvPr>
            <p:ph sz="quarter" idx="4"/>
          </p:nvPr>
        </p:nvSpPr>
        <p:spPr>
          <a:xfrm>
            <a:off x="4860032" y="2636912"/>
            <a:ext cx="3888431" cy="3489251"/>
          </a:xfrm>
        </p:spPr>
        <p:txBody>
          <a:bodyPr/>
          <a:lstStyle/>
          <a:p>
            <a:r>
              <a:rPr lang="ru-RU" dirty="0" smtClean="0"/>
              <a:t>Соблюдение законов и норм трудового </a:t>
            </a:r>
            <a:r>
              <a:rPr lang="ru-RU" dirty="0" smtClean="0"/>
              <a:t>права.</a:t>
            </a:r>
            <a:endParaRPr lang="ru-RU" dirty="0" smtClean="0"/>
          </a:p>
          <a:p>
            <a:r>
              <a:rPr lang="ru-RU" dirty="0" smtClean="0"/>
              <a:t>Справедливая оплата труда </a:t>
            </a:r>
            <a:r>
              <a:rPr lang="ru-RU" dirty="0" smtClean="0"/>
              <a:t>работников.</a:t>
            </a:r>
            <a:endParaRPr lang="ru-RU" dirty="0" smtClean="0"/>
          </a:p>
          <a:p>
            <a:r>
              <a:rPr lang="ru-RU" dirty="0" smtClean="0"/>
              <a:t>Создание безопасных условий </a:t>
            </a:r>
            <a:r>
              <a:rPr lang="ru-RU" dirty="0" smtClean="0"/>
              <a:t>труда.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3486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1150</Words>
  <Application>Microsoft Office PowerPoint</Application>
  <PresentationFormat>Экран (4:3)</PresentationFormat>
  <Paragraphs>236</Paragraphs>
  <Slides>27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Тема Office</vt:lpstr>
      <vt:lpstr>Правовое регулирование занятости и трудоустройства</vt:lpstr>
      <vt:lpstr>Трудовые правоотношения</vt:lpstr>
      <vt:lpstr>Трудовое право – отрасль права, регулирующая отношения работников и работодателей.</vt:lpstr>
      <vt:lpstr>Субъекты трудового права: работник</vt:lpstr>
      <vt:lpstr>Особенности труда несовершеннолетних  (ТК РФ ст.265-272)</vt:lpstr>
      <vt:lpstr>Права и обязанности работника (ст. 21-22 ТК РФ)</vt:lpstr>
      <vt:lpstr>Нарушения и ответственность</vt:lpstr>
      <vt:lpstr>Субъекты трудового права: работодатель</vt:lpstr>
      <vt:lpstr>Права и обязанности работодателя (ст.21-22 ТК РФ)</vt:lpstr>
      <vt:lpstr>Оформление трудовых правоотношений (ст. 57, 65 ТК РФ)</vt:lpstr>
      <vt:lpstr>Трудовой договор ст.65 ТК РФ</vt:lpstr>
      <vt:lpstr>Расторжение трудового договора </vt:lpstr>
      <vt:lpstr>Занятость </vt:lpstr>
      <vt:lpstr>Безработные</vt:lpstr>
      <vt:lpstr>Социальное обеспечение</vt:lpstr>
      <vt:lpstr>Пенсионное обеспечение</vt:lpstr>
      <vt:lpstr>Социальные пособия</vt:lpstr>
      <vt:lpstr>Профессинальное образование</vt:lpstr>
      <vt:lpstr>Проверьте себя выполнив тестовые задания. 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Ключи к тесту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регулирование занятости и трудоустройства</dc:title>
  <dc:creator>Larisa</dc:creator>
  <cp:lastModifiedBy>Азаматов Азамат</cp:lastModifiedBy>
  <cp:revision>48</cp:revision>
  <dcterms:created xsi:type="dcterms:W3CDTF">2013-05-13T17:54:40Z</dcterms:created>
  <dcterms:modified xsi:type="dcterms:W3CDTF">2020-04-08T19:35:11Z</dcterms:modified>
</cp:coreProperties>
</file>